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3884513-93FC-4271-ACCD-FBCA4F786D4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D0459DB-2A2E-407C-9246-D117CD77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1124744"/>
            <a:ext cx="432048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v 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3140968"/>
          <a:ext cx="6912769" cy="3137463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VY_32_INOVACE_8A_16_K.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J. Erben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27.3.2013 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osobou Karla Jaromíra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Erbena, jeho životem, sběratelskou činností, vlastní činností a odkazem díla – Kytice.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982392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4293096"/>
            <a:ext cx="5637010" cy="88211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1811 - 1870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132856"/>
            <a:ext cx="8074899" cy="1793167"/>
          </a:xfrm>
        </p:spPr>
        <p:txBody>
          <a:bodyPr/>
          <a:lstStyle/>
          <a:p>
            <a:r>
              <a:rPr lang="cs-CZ" sz="6600" dirty="0" smtClean="0"/>
              <a:t>Karel Jaromír Erben</a:t>
            </a:r>
            <a:endParaRPr lang="cs-CZ" sz="6600" dirty="0"/>
          </a:p>
        </p:txBody>
      </p:sp>
      <p:pic>
        <p:nvPicPr>
          <p:cNvPr id="4" name="Obrázek 3" descr="25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140968"/>
            <a:ext cx="2422375" cy="334287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3712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Erbenův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3474720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 Narozen v Podkrkonoší, v rodině písmáka.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Studoval gymnázium v Hradci Králové.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Vystudoval filozofii a práva v Praze.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Přítel Palackého, současník i protichůdce Máchy.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80234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013176"/>
            <a:ext cx="6512511" cy="1143000"/>
          </a:xfrm>
        </p:spPr>
        <p:txBody>
          <a:bodyPr/>
          <a:lstStyle/>
          <a:p>
            <a:r>
              <a:rPr lang="cs-CZ" dirty="0" smtClean="0"/>
              <a:t> Umělecká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260648"/>
            <a:ext cx="8928992" cy="47525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Český a slovanský historik, právník, archivář.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Vydavatel staročeských památek, překladatel.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Sbíral lidovou ústní slovesnost.</a:t>
            </a:r>
          </a:p>
          <a:p>
            <a:r>
              <a:rPr lang="cs-CZ" sz="2800" dirty="0" smtClean="0"/>
              <a:t> Aktivně se zabýval politikou – zastánce federace  Rakouska (austroslavismus)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 roce 1848 opouští myšlenku austroslavismu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Ředitel Národního muzea.</a:t>
            </a:r>
          </a:p>
        </p:txBody>
      </p:sp>
    </p:spTree>
    <p:extLst>
      <p:ext uri="{BB962C8B-B14F-4D97-AF65-F5344CB8AC3E}">
        <p14:creationId xmlns="" xmlns:p14="http://schemas.microsoft.com/office/powerpoint/2010/main" val="3932261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92696"/>
            <a:ext cx="6512511" cy="1143000"/>
          </a:xfrm>
        </p:spPr>
        <p:txBody>
          <a:bodyPr/>
          <a:lstStyle/>
          <a:p>
            <a:r>
              <a:rPr lang="cs-CZ" dirty="0" smtClean="0"/>
              <a:t> Sběratelské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700808"/>
            <a:ext cx="8208912" cy="45365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Písně národní v Čechách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Prostonárodní české písně a říkadla – 2000 kusů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Pohádky: Zlatovláska, </a:t>
            </a:r>
          </a:p>
          <a:p>
            <a:pPr>
              <a:buNone/>
            </a:pPr>
            <a:r>
              <a:rPr lang="cs-CZ" sz="2800" dirty="0" smtClean="0"/>
              <a:t>Dlouhý, široký a bystrozraký, </a:t>
            </a:r>
          </a:p>
          <a:p>
            <a:pPr>
              <a:buNone/>
            </a:pPr>
            <a:r>
              <a:rPr lang="cs-CZ" sz="2800" dirty="0" smtClean="0"/>
              <a:t>Otesánek, </a:t>
            </a:r>
          </a:p>
          <a:p>
            <a:pPr>
              <a:buNone/>
            </a:pPr>
            <a:r>
              <a:rPr lang="cs-CZ" sz="2800" dirty="0" smtClean="0"/>
              <a:t>Tři zlaté vlasy děda Vševěda, </a:t>
            </a:r>
          </a:p>
          <a:p>
            <a:pPr>
              <a:buNone/>
            </a:pPr>
            <a:r>
              <a:rPr lang="cs-CZ" sz="2800" dirty="0" smtClean="0"/>
              <a:t>Obušku z pytle ven, </a:t>
            </a:r>
          </a:p>
          <a:p>
            <a:pPr>
              <a:buNone/>
            </a:pPr>
            <a:r>
              <a:rPr lang="cs-CZ" sz="2800" dirty="0" smtClean="0"/>
              <a:t>Jabloňová panna</a:t>
            </a:r>
            <a:endParaRPr lang="cs-CZ" sz="2800" dirty="0"/>
          </a:p>
        </p:txBody>
      </p:sp>
      <p:pic>
        <p:nvPicPr>
          <p:cNvPr id="4" name="Obrázek 3" descr="404px-Venceslav_cerny_erben_baje_a_povesti_slovansk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2780928"/>
            <a:ext cx="3024336" cy="365150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76829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512511" cy="1143000"/>
          </a:xfrm>
        </p:spPr>
        <p:txBody>
          <a:bodyPr/>
          <a:lstStyle/>
          <a:p>
            <a:r>
              <a:rPr lang="cs-CZ" dirty="0" smtClean="0"/>
              <a:t> Vlastní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988840"/>
            <a:ext cx="7920880" cy="4392488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KYTICE </a:t>
            </a:r>
          </a:p>
          <a:p>
            <a:r>
              <a:rPr lang="cs-CZ" dirty="0"/>
              <a:t> </a:t>
            </a:r>
            <a:r>
              <a:rPr lang="cs-CZ" dirty="0" smtClean="0"/>
              <a:t>13 básní</a:t>
            </a:r>
          </a:p>
          <a:p>
            <a:r>
              <a:rPr lang="cs-CZ" dirty="0"/>
              <a:t> </a:t>
            </a:r>
            <a:r>
              <a:rPr lang="cs-CZ" dirty="0" smtClean="0"/>
              <a:t>řeší problém vinny a trestu, boj s přírodou a nadpřirozenými silami</a:t>
            </a:r>
          </a:p>
          <a:p>
            <a:r>
              <a:rPr lang="cs-CZ" dirty="0"/>
              <a:t> </a:t>
            </a:r>
            <a:r>
              <a:rPr lang="cs-CZ" dirty="0" smtClean="0"/>
              <a:t>balada = pochmurný děj, tragický závěr, dramatický spád</a:t>
            </a:r>
          </a:p>
          <a:p>
            <a:pPr marL="45720" indent="0">
              <a:buNone/>
            </a:pPr>
            <a:r>
              <a:rPr lang="cs-CZ" dirty="0" smtClean="0"/>
              <a:t>Kytice			Holoubek		Věštkyně</a:t>
            </a:r>
          </a:p>
          <a:p>
            <a:pPr marL="45720" indent="0">
              <a:buNone/>
            </a:pPr>
            <a:r>
              <a:rPr lang="cs-CZ" dirty="0" smtClean="0"/>
              <a:t>Vodník			Štědrý den		Poklad</a:t>
            </a:r>
          </a:p>
          <a:p>
            <a:pPr marL="45720" indent="0">
              <a:buNone/>
            </a:pPr>
            <a:r>
              <a:rPr lang="cs-CZ" dirty="0" smtClean="0"/>
              <a:t>Svatební košile	Záhořovo lože		Holoubek</a:t>
            </a:r>
          </a:p>
          <a:p>
            <a:pPr marL="45720" indent="0">
              <a:buNone/>
            </a:pPr>
            <a:r>
              <a:rPr lang="cs-CZ" dirty="0" smtClean="0"/>
              <a:t>Polednice		Lilie</a:t>
            </a:r>
          </a:p>
          <a:p>
            <a:pPr marL="45720" indent="0">
              <a:buNone/>
            </a:pPr>
            <a:r>
              <a:rPr lang="cs-CZ" dirty="0" smtClean="0"/>
              <a:t>Zlatý kolovrat		Dceřina kletba</a:t>
            </a:r>
          </a:p>
        </p:txBody>
      </p:sp>
    </p:spTree>
    <p:extLst>
      <p:ext uri="{BB962C8B-B14F-4D97-AF65-F5344CB8AC3E}">
        <p14:creationId xmlns="" xmlns:p14="http://schemas.microsoft.com/office/powerpoint/2010/main" val="73498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6512511" cy="1143000"/>
          </a:xfrm>
        </p:spPr>
        <p:txBody>
          <a:bodyPr/>
          <a:lstStyle/>
          <a:p>
            <a:r>
              <a:rPr lang="cs-CZ" dirty="0" smtClean="0"/>
              <a:t> Ukázka z Polednice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340768"/>
            <a:ext cx="8136904" cy="5328592"/>
          </a:xfrm>
        </p:spPr>
        <p:txBody>
          <a:bodyPr numCol="2">
            <a:normAutofit fontScale="25000" lnSpcReduction="20000"/>
          </a:bodyPr>
          <a:lstStyle/>
          <a:p>
            <a:r>
              <a:rPr lang="cs-CZ" sz="5600" dirty="0" smtClean="0"/>
              <a:t>U lavice dítě stálo,</a:t>
            </a:r>
            <a:br>
              <a:rPr lang="cs-CZ" sz="5600" dirty="0" smtClean="0"/>
            </a:br>
            <a:r>
              <a:rPr lang="cs-CZ" sz="5600" dirty="0" smtClean="0"/>
              <a:t>z plna hrdla křičelo.</a:t>
            </a:r>
            <a:br>
              <a:rPr lang="cs-CZ" sz="5600" dirty="0" smtClean="0"/>
            </a:br>
            <a:r>
              <a:rPr lang="cs-CZ" sz="5600" dirty="0" smtClean="0"/>
              <a:t>"</a:t>
            </a:r>
            <a:r>
              <a:rPr lang="cs-CZ" sz="5600" dirty="0" err="1" smtClean="0"/>
              <a:t>Bodejž</a:t>
            </a:r>
            <a:r>
              <a:rPr lang="cs-CZ" sz="5600" dirty="0" smtClean="0"/>
              <a:t> jsi jen trochu málo,</a:t>
            </a:r>
            <a:br>
              <a:rPr lang="cs-CZ" sz="5600" dirty="0" smtClean="0"/>
            </a:br>
            <a:r>
              <a:rPr lang="cs-CZ" sz="5600" dirty="0" smtClean="0"/>
              <a:t>ty cikáně, mlčelo!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Poledne v tom okamžení,</a:t>
            </a:r>
            <a:br>
              <a:rPr lang="cs-CZ" sz="5600" dirty="0" smtClean="0"/>
            </a:br>
            <a:r>
              <a:rPr lang="cs-CZ" sz="5600" dirty="0" smtClean="0"/>
              <a:t>táta přijde z roboty:</a:t>
            </a:r>
            <a:br>
              <a:rPr lang="cs-CZ" sz="5600" dirty="0" smtClean="0"/>
            </a:br>
            <a:r>
              <a:rPr lang="cs-CZ" sz="5600" dirty="0" smtClean="0"/>
              <a:t>a mně hasne u vaření</a:t>
            </a:r>
            <a:br>
              <a:rPr lang="cs-CZ" sz="5600" dirty="0" smtClean="0"/>
            </a:br>
            <a:r>
              <a:rPr lang="cs-CZ" sz="5600" dirty="0" smtClean="0"/>
              <a:t>pro tebe, ty zlobo, ty!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Mlč! Hle husar a kočárek -</a:t>
            </a:r>
            <a:br>
              <a:rPr lang="cs-CZ" sz="5600" dirty="0" smtClean="0"/>
            </a:br>
            <a:r>
              <a:rPr lang="cs-CZ" sz="5600" dirty="0" err="1" smtClean="0"/>
              <a:t>hrej</a:t>
            </a:r>
            <a:r>
              <a:rPr lang="cs-CZ" sz="5600" dirty="0" smtClean="0"/>
              <a:t> si! - tu máš kohouta!" -</a:t>
            </a:r>
            <a:br>
              <a:rPr lang="cs-CZ" sz="5600" dirty="0" smtClean="0"/>
            </a:br>
            <a:r>
              <a:rPr lang="cs-CZ" sz="5600" dirty="0" smtClean="0"/>
              <a:t>Než kohout, vůz i husárek</a:t>
            </a:r>
            <a:br>
              <a:rPr lang="cs-CZ" sz="5600" dirty="0" smtClean="0"/>
            </a:br>
            <a:r>
              <a:rPr lang="cs-CZ" sz="5600" dirty="0" smtClean="0"/>
              <a:t>bouch, </a:t>
            </a:r>
            <a:r>
              <a:rPr lang="cs-CZ" sz="5600" dirty="0" err="1" smtClean="0"/>
              <a:t>bác</a:t>
            </a:r>
            <a:r>
              <a:rPr lang="cs-CZ" sz="5600" dirty="0" smtClean="0"/>
              <a:t>! letí do kouta.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A zas do hrozného křiku -</a:t>
            </a:r>
            <a:br>
              <a:rPr lang="cs-CZ" sz="5600" dirty="0" smtClean="0"/>
            </a:br>
            <a:r>
              <a:rPr lang="cs-CZ" sz="5600" dirty="0" smtClean="0"/>
              <a:t>"I </a:t>
            </a:r>
            <a:r>
              <a:rPr lang="cs-CZ" sz="5600" dirty="0" err="1" smtClean="0"/>
              <a:t>bodejž</a:t>
            </a:r>
            <a:r>
              <a:rPr lang="cs-CZ" sz="5600" dirty="0" smtClean="0"/>
              <a:t> tě sršeň sám - !</a:t>
            </a:r>
            <a:br>
              <a:rPr lang="cs-CZ" sz="5600" dirty="0" smtClean="0"/>
            </a:br>
            <a:r>
              <a:rPr lang="cs-CZ" sz="5600" dirty="0" smtClean="0"/>
              <a:t>Že na tebe, </a:t>
            </a:r>
            <a:r>
              <a:rPr lang="cs-CZ" sz="5600" dirty="0" err="1" smtClean="0"/>
              <a:t>nezvedníku</a:t>
            </a:r>
            <a:r>
              <a:rPr lang="cs-CZ" sz="5600" dirty="0" smtClean="0"/>
              <a:t>,</a:t>
            </a:r>
            <a:br>
              <a:rPr lang="cs-CZ" sz="5600" dirty="0" smtClean="0"/>
            </a:br>
            <a:r>
              <a:rPr lang="cs-CZ" sz="5600" dirty="0" smtClean="0"/>
              <a:t>Polednici zavolám!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Pojď si proň, ty Polednice,</a:t>
            </a:r>
            <a:br>
              <a:rPr lang="cs-CZ" sz="5600" dirty="0" smtClean="0"/>
            </a:br>
            <a:r>
              <a:rPr lang="cs-CZ" sz="5600" dirty="0" smtClean="0"/>
              <a:t>pojď, </a:t>
            </a:r>
            <a:r>
              <a:rPr lang="cs-CZ" sz="5600" dirty="0" err="1" smtClean="0"/>
              <a:t>vem</a:t>
            </a:r>
            <a:r>
              <a:rPr lang="cs-CZ" sz="5600" dirty="0" smtClean="0"/>
              <a:t> si ho, </a:t>
            </a:r>
            <a:r>
              <a:rPr lang="cs-CZ" sz="5600" dirty="0" err="1" smtClean="0"/>
              <a:t>zlostníka</a:t>
            </a:r>
            <a:r>
              <a:rPr lang="cs-CZ" sz="5600" dirty="0" smtClean="0"/>
              <a:t>!" -</a:t>
            </a:r>
            <a:br>
              <a:rPr lang="cs-CZ" sz="5600" dirty="0" smtClean="0"/>
            </a:br>
            <a:r>
              <a:rPr lang="cs-CZ" sz="5600" dirty="0" smtClean="0"/>
              <a:t>A hle, tu kdos u světnice</a:t>
            </a:r>
            <a:br>
              <a:rPr lang="cs-CZ" sz="5600" dirty="0" smtClean="0"/>
            </a:br>
            <a:r>
              <a:rPr lang="cs-CZ" sz="5600" dirty="0" smtClean="0"/>
              <a:t>dvéře zlehka odmyká.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Malá, hnědá, tváři divé</a:t>
            </a:r>
            <a:br>
              <a:rPr lang="cs-CZ" sz="5600" dirty="0" smtClean="0"/>
            </a:br>
            <a:r>
              <a:rPr lang="cs-CZ" sz="5600" dirty="0" smtClean="0"/>
              <a:t>pod plachetkou osoba;</a:t>
            </a:r>
            <a:br>
              <a:rPr lang="cs-CZ" sz="5600" dirty="0" smtClean="0"/>
            </a:br>
            <a:r>
              <a:rPr lang="cs-CZ" sz="5600" dirty="0" smtClean="0"/>
              <a:t>o berličce, hnáty křivé,</a:t>
            </a:r>
            <a:br>
              <a:rPr lang="cs-CZ" sz="5600" dirty="0" smtClean="0"/>
            </a:br>
            <a:r>
              <a:rPr lang="cs-CZ" sz="5600" dirty="0" smtClean="0"/>
              <a:t>hlas - vichřice podoba!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"Dej sem dítě!" - "Kriste Pane,</a:t>
            </a:r>
            <a:br>
              <a:rPr lang="cs-CZ" sz="5600" dirty="0" smtClean="0"/>
            </a:br>
            <a:r>
              <a:rPr lang="cs-CZ" sz="5600" dirty="0" smtClean="0"/>
              <a:t>odpusť hříchy hříšnici!"</a:t>
            </a:r>
            <a:br>
              <a:rPr lang="cs-CZ" sz="5600" dirty="0" smtClean="0"/>
            </a:br>
            <a:r>
              <a:rPr lang="cs-CZ" sz="5600" dirty="0" smtClean="0"/>
              <a:t>Divže smrt ji neovane,</a:t>
            </a:r>
            <a:br>
              <a:rPr lang="cs-CZ" sz="5600" dirty="0" smtClean="0"/>
            </a:br>
            <a:r>
              <a:rPr lang="cs-CZ" sz="5600" dirty="0" smtClean="0"/>
              <a:t>Ejhle </a:t>
            </a:r>
            <a:r>
              <a:rPr lang="cs-CZ" sz="5600" dirty="0" err="1" smtClean="0"/>
              <a:t>tuť</a:t>
            </a:r>
            <a:r>
              <a:rPr lang="cs-CZ" sz="5600" dirty="0" smtClean="0"/>
              <a:t> - Polednici!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Ke stolu se </a:t>
            </a:r>
            <a:r>
              <a:rPr lang="cs-CZ" sz="5600" dirty="0" err="1" smtClean="0"/>
              <a:t>plíži</a:t>
            </a:r>
            <a:r>
              <a:rPr lang="cs-CZ" sz="5600" dirty="0" smtClean="0"/>
              <a:t> tiše</a:t>
            </a:r>
            <a:br>
              <a:rPr lang="cs-CZ" sz="5600" dirty="0" smtClean="0"/>
            </a:br>
            <a:r>
              <a:rPr lang="cs-CZ" sz="5600" dirty="0" smtClean="0"/>
              <a:t>Polednice jako stín:</a:t>
            </a:r>
            <a:br>
              <a:rPr lang="cs-CZ" sz="5600" dirty="0" smtClean="0"/>
            </a:br>
            <a:r>
              <a:rPr lang="cs-CZ" sz="5600" dirty="0" smtClean="0"/>
              <a:t>matka hrůzou sotva </a:t>
            </a:r>
            <a:r>
              <a:rPr lang="cs-CZ" sz="5600" dirty="0" err="1" smtClean="0"/>
              <a:t>dýše</a:t>
            </a:r>
            <a:r>
              <a:rPr lang="cs-CZ" sz="5600" dirty="0" smtClean="0"/>
              <a:t>,</a:t>
            </a:r>
            <a:br>
              <a:rPr lang="cs-CZ" sz="5600" dirty="0" smtClean="0"/>
            </a:br>
            <a:r>
              <a:rPr lang="cs-CZ" sz="5600" dirty="0" smtClean="0"/>
              <a:t>dítě chopíc na svůj klín.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A vinouc je, zpět pohlíží -</a:t>
            </a:r>
            <a:br>
              <a:rPr lang="cs-CZ" sz="5600" dirty="0" smtClean="0"/>
            </a:br>
            <a:r>
              <a:rPr lang="cs-CZ" sz="5600" dirty="0" smtClean="0"/>
              <a:t>běda, </a:t>
            </a:r>
            <a:r>
              <a:rPr lang="cs-CZ" sz="5600" dirty="0" err="1" smtClean="0"/>
              <a:t>běda</a:t>
            </a:r>
            <a:r>
              <a:rPr lang="cs-CZ" sz="5600" dirty="0" smtClean="0"/>
              <a:t> dítěti!</a:t>
            </a:r>
            <a:br>
              <a:rPr lang="cs-CZ" sz="5600" dirty="0" smtClean="0"/>
            </a:br>
            <a:r>
              <a:rPr lang="cs-CZ" sz="5600" dirty="0" smtClean="0"/>
              <a:t>Polednice bliž se plíží,</a:t>
            </a:r>
            <a:br>
              <a:rPr lang="cs-CZ" sz="5600" dirty="0" smtClean="0"/>
            </a:br>
            <a:r>
              <a:rPr lang="cs-CZ" sz="5600" dirty="0" smtClean="0"/>
              <a:t>blíž - a již je v zápětí.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Již vztahuje po něm ruku -</a:t>
            </a:r>
            <a:br>
              <a:rPr lang="cs-CZ" sz="5600" dirty="0" smtClean="0"/>
            </a:br>
            <a:r>
              <a:rPr lang="cs-CZ" sz="5600" dirty="0" smtClean="0"/>
              <a:t>matka tisknouc ramena:</a:t>
            </a:r>
            <a:br>
              <a:rPr lang="cs-CZ" sz="5600" dirty="0" smtClean="0"/>
            </a:br>
            <a:r>
              <a:rPr lang="cs-CZ" sz="5600" dirty="0" smtClean="0"/>
              <a:t>"Pro Kristovu drahou muku!"</a:t>
            </a:r>
            <a:br>
              <a:rPr lang="cs-CZ" sz="5600" dirty="0" smtClean="0"/>
            </a:br>
            <a:r>
              <a:rPr lang="cs-CZ" sz="5600" dirty="0" smtClean="0"/>
              <a:t>klesá smyslů zbavená.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Tu slyš: jedna - druhá - třetí -</a:t>
            </a:r>
            <a:br>
              <a:rPr lang="cs-CZ" sz="5600" dirty="0" smtClean="0"/>
            </a:br>
            <a:r>
              <a:rPr lang="cs-CZ" sz="5600" dirty="0" smtClean="0"/>
              <a:t>poledne zvon udeří;</a:t>
            </a:r>
            <a:br>
              <a:rPr lang="cs-CZ" sz="5600" dirty="0" smtClean="0"/>
            </a:br>
            <a:r>
              <a:rPr lang="cs-CZ" sz="5600" dirty="0" smtClean="0"/>
              <a:t>klika cvakla, dvéře letí -</a:t>
            </a:r>
            <a:br>
              <a:rPr lang="cs-CZ" sz="5600" dirty="0" smtClean="0"/>
            </a:br>
            <a:r>
              <a:rPr lang="cs-CZ" sz="5600" dirty="0" smtClean="0"/>
              <a:t>táta vchází do dveří.</a:t>
            </a:r>
            <a:br>
              <a:rPr lang="cs-CZ" sz="5600" dirty="0" smtClean="0"/>
            </a:br>
            <a:endParaRPr lang="cs-CZ" sz="5600" dirty="0" smtClean="0"/>
          </a:p>
          <a:p>
            <a:r>
              <a:rPr lang="cs-CZ" sz="5600" dirty="0" smtClean="0"/>
              <a:t>Ve mdlobách tu matka leží,</a:t>
            </a:r>
            <a:br>
              <a:rPr lang="cs-CZ" sz="5600" dirty="0" smtClean="0"/>
            </a:br>
            <a:r>
              <a:rPr lang="cs-CZ" sz="5600" dirty="0" smtClean="0"/>
              <a:t>k </a:t>
            </a:r>
            <a:r>
              <a:rPr lang="cs-CZ" sz="5600" dirty="0" err="1" smtClean="0"/>
              <a:t>ňadrám</a:t>
            </a:r>
            <a:r>
              <a:rPr lang="cs-CZ" sz="5600" dirty="0" smtClean="0"/>
              <a:t> dítě přimknuté:</a:t>
            </a:r>
            <a:br>
              <a:rPr lang="cs-CZ" sz="5600" dirty="0" smtClean="0"/>
            </a:br>
            <a:r>
              <a:rPr lang="cs-CZ" sz="5600" dirty="0" smtClean="0"/>
              <a:t>matku vzkřísil ještě stěží,</a:t>
            </a:r>
            <a:br>
              <a:rPr lang="cs-CZ" sz="5600" dirty="0" smtClean="0"/>
            </a:br>
            <a:r>
              <a:rPr lang="cs-CZ" sz="5600" dirty="0" smtClean="0"/>
              <a:t>avšak dítě - zalknuté.</a:t>
            </a:r>
            <a:br>
              <a:rPr lang="cs-CZ" sz="5600" dirty="0" smtClean="0"/>
            </a:br>
            <a:endParaRPr lang="cs-CZ" sz="5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95832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6512511" cy="1143000"/>
          </a:xfrm>
        </p:spPr>
        <p:txBody>
          <a:bodyPr/>
          <a:lstStyle/>
          <a:p>
            <a:r>
              <a:rPr lang="cs-CZ" dirty="0" smtClean="0"/>
              <a:t> Kytice inspirovala ostatní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2276872"/>
            <a:ext cx="8136904" cy="3474720"/>
          </a:xfrm>
        </p:spPr>
        <p:txBody>
          <a:bodyPr/>
          <a:lstStyle/>
          <a:p>
            <a:r>
              <a:rPr lang="cs-CZ" sz="2800" dirty="0" smtClean="0"/>
              <a:t> malíře  Josefa Mánese a Mikoláše Alše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hudební skladatele Antonína Dvořáka (programní symfonii – Vodník, Polednice) a Zdeňka Fibicha (melodram - Štědrý den)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divadlo Semafor – Jiřího Suchého a Jiřího </a:t>
            </a:r>
            <a:r>
              <a:rPr lang="cs-CZ" sz="2800" dirty="0" err="1" smtClean="0"/>
              <a:t>Šlitra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další spisovatele V. Nezvala, J. Vrchlického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84377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699792" y="1196752"/>
            <a:ext cx="374441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2" y="3717032"/>
          <a:ext cx="6097228" cy="247269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LUDEK.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25.3.2013]. </a:t>
                      </a:r>
                      <a:r>
                        <a:rPr lang="cs-CZ" sz="1100" dirty="0" smtClean="0"/>
                        <a:t>Dostupný na WWW: http://cs.wikipedia.org/wiki/Soubor:Venceslav_cerny_erben_baje_a_povesti_slovanske.jpg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JEDUDEDEK.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25.3.2013]. </a:t>
                      </a:r>
                      <a:r>
                        <a:rPr lang="cs-CZ" sz="1100" dirty="0" smtClean="0"/>
                        <a:t>Dostupný na WWW: http://cs.wikipedia.org/wiki/Soubor:Jan_Vil%C3%ADmek_-_Karel_Jarom%C3%ADr_Erben.jpg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smtClean="0"/>
                        <a:t>Polednice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25.3.2013]. </a:t>
                      </a:r>
                      <a:r>
                        <a:rPr lang="cs-CZ" sz="1100" dirty="0" smtClean="0"/>
                        <a:t>Dostupný na WWW: http://cs.wikipedia.org/wiki/Polednice_(Kytice)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DOROVSKÁ, Dagmar; ŘEŘICHOVÁ, Vlasta. </a:t>
                      </a:r>
                      <a:r>
                        <a:rPr lang="cs-CZ" sz="1100" i="1" dirty="0" smtClean="0">
                          <a:solidFill>
                            <a:schemeClr val="tx1"/>
                          </a:solidFill>
                        </a:rPr>
                        <a:t>Čítanka 8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SOCHROVÁ</a:t>
                      </a:r>
                      <a:r>
                        <a:rPr lang="fr-FR" sz="1100" dirty="0" smtClean="0">
                          <a:solidFill>
                            <a:schemeClr val="tx1"/>
                          </a:solidFill>
                        </a:rPr>
                        <a:t>, Marie. </a:t>
                      </a:r>
                      <a:r>
                        <a:rPr lang="fr-FR" sz="1100" i="1" dirty="0" smtClean="0">
                          <a:solidFill>
                            <a:schemeClr val="tx1"/>
                          </a:solidFill>
                        </a:rPr>
                        <a:t>Literatura v kostce</a:t>
                      </a:r>
                      <a:r>
                        <a:rPr lang="fr-FR" sz="1100" dirty="0" smtClean="0">
                          <a:solidFill>
                            <a:schemeClr val="tx1"/>
                          </a:solidFill>
                        </a:rPr>
                        <a:t>. Praha: Fragment, 2008, ISBN 80-253-0652-6. </a:t>
                      </a:r>
                      <a:endParaRPr lang="cs-CZ" sz="110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</TotalTime>
  <Words>394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Karel Jaromír Erben</vt:lpstr>
      <vt:lpstr> Erbenův život</vt:lpstr>
      <vt:lpstr> Umělecká činnost</vt:lpstr>
      <vt:lpstr> Sběratelské dílo</vt:lpstr>
      <vt:lpstr> Vlastní činnost</vt:lpstr>
      <vt:lpstr> Ukázka z Polednice</vt:lpstr>
      <vt:lpstr> Kytice inspirovala ostatní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7</cp:revision>
  <dcterms:created xsi:type="dcterms:W3CDTF">2013-05-25T17:40:45Z</dcterms:created>
  <dcterms:modified xsi:type="dcterms:W3CDTF">2013-05-26T12:57:59Z</dcterms:modified>
</cp:coreProperties>
</file>