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7" r:id="rId2"/>
    <p:sldId id="256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5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750" y="12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2FC43C-4A3E-4239-A23D-284F3AFF7537}" type="datetimeFigureOut">
              <a:rPr lang="cs-CZ" smtClean="0"/>
              <a:pPr/>
              <a:t>31.5.2013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DF25E6-6E5E-40F4-A386-7068D8D057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2FC43C-4A3E-4239-A23D-284F3AFF7537}" type="datetimeFigureOut">
              <a:rPr lang="cs-CZ" smtClean="0"/>
              <a:pPr/>
              <a:t>31.5.2013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DF25E6-6E5E-40F4-A386-7068D8D057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2FC43C-4A3E-4239-A23D-284F3AFF7537}" type="datetimeFigureOut">
              <a:rPr lang="cs-CZ" smtClean="0"/>
              <a:pPr/>
              <a:t>31.5.2013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DF25E6-6E5E-40F4-A386-7068D8D057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2FC43C-4A3E-4239-A23D-284F3AFF7537}" type="datetimeFigureOut">
              <a:rPr lang="cs-CZ" smtClean="0"/>
              <a:pPr/>
              <a:t>31.5.2013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DF25E6-6E5E-40F4-A386-7068D8D057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2FC43C-4A3E-4239-A23D-284F3AFF7537}" type="datetimeFigureOut">
              <a:rPr lang="cs-CZ" smtClean="0"/>
              <a:pPr/>
              <a:t>31.5.2013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DF25E6-6E5E-40F4-A386-7068D8D057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2FC43C-4A3E-4239-A23D-284F3AFF7537}" type="datetimeFigureOut">
              <a:rPr lang="cs-CZ" smtClean="0"/>
              <a:pPr/>
              <a:t>31.5.2013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ADF25E6-6E5E-40F4-A386-7068D8D0573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2FC43C-4A3E-4239-A23D-284F3AFF7537}" type="datetimeFigureOut">
              <a:rPr lang="cs-CZ" smtClean="0"/>
              <a:pPr/>
              <a:t>31.5.2013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DF25E6-6E5E-40F4-A386-7068D8D057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2FC43C-4A3E-4239-A23D-284F3AFF7537}" type="datetimeFigureOut">
              <a:rPr lang="cs-CZ" smtClean="0"/>
              <a:pPr/>
              <a:t>31.5.2013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8ADF25E6-6E5E-40F4-A386-7068D8D057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932FC43C-4A3E-4239-A23D-284F3AFF7537}" type="datetimeFigureOut">
              <a:rPr lang="cs-CZ" smtClean="0"/>
              <a:pPr/>
              <a:t>31.5.2013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DF25E6-6E5E-40F4-A386-7068D8D057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2FC43C-4A3E-4239-A23D-284F3AFF7537}" type="datetimeFigureOut">
              <a:rPr lang="cs-CZ" smtClean="0"/>
              <a:pPr/>
              <a:t>31.5.2013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DF25E6-6E5E-40F4-A386-7068D8D057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2FC43C-4A3E-4239-A23D-284F3AFF7537}" type="datetimeFigureOut">
              <a:rPr lang="cs-CZ" smtClean="0"/>
              <a:pPr/>
              <a:t>31.5.2013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DF25E6-6E5E-40F4-A386-7068D8D057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932FC43C-4A3E-4239-A23D-284F3AFF7537}" type="datetimeFigureOut">
              <a:rPr lang="cs-CZ" smtClean="0"/>
              <a:pPr/>
              <a:t>31.5.2013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8ADF25E6-6E5E-40F4-A386-7068D8D0573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0" descr="logo EU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548680"/>
            <a:ext cx="5762625" cy="847725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2771800" y="1556792"/>
            <a:ext cx="4044449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v 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4" name="obrázek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07904" y="2420888"/>
            <a:ext cx="2152650" cy="781050"/>
          </a:xfrm>
          <a:prstGeom prst="rect">
            <a:avLst/>
          </a:prstGeom>
          <a:noFill/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805045779"/>
              </p:ext>
            </p:extLst>
          </p:nvPr>
        </p:nvGraphicFramePr>
        <p:xfrm>
          <a:off x="1524378" y="3645024"/>
          <a:ext cx="6097228" cy="2653990"/>
        </p:xfrm>
        <a:graphic>
          <a:graphicData uri="http://schemas.openxmlformats.org/drawingml/2006/table">
            <a:tbl>
              <a:tblPr/>
              <a:tblGrid>
                <a:gridCol w="1144049"/>
                <a:gridCol w="109998"/>
                <a:gridCol w="4843181"/>
              </a:tblGrid>
              <a:tr h="29730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29730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Nikola</a:t>
                      </a:r>
                      <a:r>
                        <a:rPr lang="cs-CZ" sz="1300" baseline="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Košťálová</a:t>
                      </a:r>
                      <a:endParaRPr lang="cs-CZ" sz="10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29730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dirty="0" smtClean="0">
                          <a:solidFill>
                            <a:schemeClr val="bg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VY_32_INOVACE_8A_18_Májovci</a:t>
                      </a:r>
                      <a:endParaRPr lang="cs-CZ" sz="10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29730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8A_ČJ8.ročník</a:t>
                      </a:r>
                      <a:endParaRPr lang="cs-CZ" sz="10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46698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VM byl ověřen 15.5.</a:t>
                      </a:r>
                      <a:r>
                        <a:rPr lang="cs-CZ" sz="1400" baseline="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2013 v 8.B</a:t>
                      </a:r>
                      <a:endParaRPr lang="cs-CZ" sz="14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29730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dirty="0">
                          <a:solidFill>
                            <a:schemeClr val="bg1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0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70047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dirty="0">
                          <a:solidFill>
                            <a:schemeClr val="bg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DUM je určen k výkladu učiva. Žáci se seznamují s </a:t>
                      </a:r>
                      <a:r>
                        <a:rPr lang="cs-CZ" sz="1300" dirty="0" smtClean="0">
                          <a:solidFill>
                            <a:schemeClr val="bg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historickými</a:t>
                      </a:r>
                      <a:r>
                        <a:rPr lang="cs-CZ" sz="1300" baseline="0" dirty="0" smtClean="0">
                          <a:solidFill>
                            <a:schemeClr val="bg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fakty a vznikem literárních památek skupiny májovců, jednotlivými osobnostmi a jejich díly.</a:t>
                      </a:r>
                      <a:endParaRPr lang="cs-CZ" sz="10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17400617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800" dirty="0" smtClean="0"/>
              <a:t>Májovci</a:t>
            </a:r>
            <a:endParaRPr lang="cs-CZ" sz="8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650546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/>
              <a:t>Historická data</a:t>
            </a:r>
            <a:endParaRPr lang="cs-CZ" sz="6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600200"/>
            <a:ext cx="8784976" cy="478112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 Pád Bachova absolutismu – mírné kroky k oživění kulturního života</a:t>
            </a:r>
          </a:p>
          <a:p>
            <a:pPr marL="36576" indent="0">
              <a:buNone/>
            </a:pPr>
            <a:endParaRPr lang="cs-CZ" sz="2800" dirty="0" smtClean="0"/>
          </a:p>
          <a:p>
            <a:r>
              <a:rPr lang="cs-CZ" sz="2800" dirty="0"/>
              <a:t> </a:t>
            </a:r>
            <a:r>
              <a:rPr lang="cs-CZ" sz="2800" dirty="0" smtClean="0"/>
              <a:t>Nová politická práva – zakládány nové české spolky</a:t>
            </a:r>
          </a:p>
          <a:p>
            <a:pPr lvl="1"/>
            <a:r>
              <a:rPr lang="cs-CZ" sz="2800" dirty="0" smtClean="0"/>
              <a:t>1861 – Hlahol – pěvecký spolek</a:t>
            </a:r>
          </a:p>
          <a:p>
            <a:pPr lvl="1"/>
            <a:r>
              <a:rPr lang="cs-CZ" sz="2800" dirty="0" smtClean="0"/>
              <a:t>1862 – Sokol </a:t>
            </a:r>
          </a:p>
          <a:p>
            <a:pPr lvl="1"/>
            <a:r>
              <a:rPr lang="cs-CZ" sz="2800" dirty="0" smtClean="0"/>
              <a:t>1868 – položen základní kámen Národního divadla</a:t>
            </a:r>
            <a:endParaRPr lang="cs-CZ" sz="2800" dirty="0"/>
          </a:p>
        </p:txBody>
      </p:sp>
    </p:spTree>
    <p:extLst>
      <p:ext uri="{BB962C8B-B14F-4D97-AF65-F5344CB8AC3E}">
        <p14:creationId xmlns="" xmlns:p14="http://schemas.microsoft.com/office/powerpoint/2010/main" val="23761807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/>
              <a:t>Májovci</a:t>
            </a:r>
            <a:endParaRPr lang="cs-CZ" sz="6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108520" y="1600200"/>
            <a:ext cx="9252520" cy="4525963"/>
          </a:xfrm>
        </p:spPr>
        <p:txBody>
          <a:bodyPr>
            <a:normAutofit fontScale="92500"/>
          </a:bodyPr>
          <a:lstStyle/>
          <a:p>
            <a:r>
              <a:rPr lang="cs-CZ" dirty="0"/>
              <a:t>A</a:t>
            </a:r>
            <a:r>
              <a:rPr lang="cs-CZ" dirty="0" smtClean="0"/>
              <a:t>lmanach Máj 1858 – odvozen podle Máchovy básně</a:t>
            </a:r>
          </a:p>
          <a:p>
            <a:pPr marL="36576" indent="0">
              <a:buNone/>
            </a:pPr>
            <a:endParaRPr lang="cs-CZ" dirty="0" smtClean="0"/>
          </a:p>
          <a:p>
            <a:r>
              <a:rPr lang="cs-CZ" dirty="0" smtClean="0"/>
              <a:t>Svou tvorbou bojovali proti útisku (zájem o přítomnost)</a:t>
            </a:r>
          </a:p>
          <a:p>
            <a:pPr marL="36576" indent="0">
              <a:buNone/>
            </a:pPr>
            <a:endParaRPr lang="cs-CZ" dirty="0" smtClean="0"/>
          </a:p>
          <a:p>
            <a:r>
              <a:rPr lang="cs-CZ" dirty="0" smtClean="0"/>
              <a:t>Lidovost (tvorba pro lid a o něm)</a:t>
            </a:r>
          </a:p>
          <a:p>
            <a:pPr marL="36576" indent="0">
              <a:buNone/>
            </a:pP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Úsilí povznést českou literaturu na světovou úroveň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642111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Jan Neruda (1834 – 1891)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84784"/>
            <a:ext cx="7467600" cy="4525963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 Život prožil v Praze na Malé Straně.</a:t>
            </a:r>
          </a:p>
          <a:p>
            <a:pPr marL="36576" indent="0">
              <a:buNone/>
            </a:pP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Studium práv a filozofie.</a:t>
            </a:r>
          </a:p>
          <a:p>
            <a:pPr marL="36576" indent="0">
              <a:buNone/>
            </a:pPr>
            <a:endParaRPr lang="cs-CZ" dirty="0" smtClean="0"/>
          </a:p>
          <a:p>
            <a:r>
              <a:rPr lang="cs-CZ" dirty="0"/>
              <a:t>Básník, </a:t>
            </a:r>
            <a:r>
              <a:rPr lang="cs-CZ" dirty="0" smtClean="0"/>
              <a:t>prozaik, novinář.</a:t>
            </a:r>
            <a:endParaRPr lang="cs-CZ" dirty="0"/>
          </a:p>
          <a:p>
            <a:pPr marL="36576" indent="0">
              <a:buNone/>
            </a:pP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Redaktor Národních listů.</a:t>
            </a:r>
          </a:p>
          <a:p>
            <a:pPr marL="36576" indent="0">
              <a:buNone/>
            </a:pP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Fejetony = aktuální publicistický útvar.</a:t>
            </a:r>
          </a:p>
          <a:p>
            <a:pPr marL="36576" indent="0">
              <a:buNone/>
            </a:pPr>
            <a:endParaRPr lang="cs-CZ" dirty="0" smtClean="0"/>
          </a:p>
          <a:p>
            <a:pPr marL="36576" indent="0">
              <a:buNone/>
            </a:pPr>
            <a:endParaRPr lang="cs-CZ" dirty="0"/>
          </a:p>
        </p:txBody>
      </p:sp>
      <p:pic>
        <p:nvPicPr>
          <p:cNvPr id="4" name="Obrázek 3" descr="448PX-~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64088" y="1916833"/>
            <a:ext cx="2473235" cy="331236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2331497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Dílo Jana Nerudy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91264" cy="4525963"/>
          </a:xfrm>
        </p:spPr>
        <p:txBody>
          <a:bodyPr/>
          <a:lstStyle/>
          <a:p>
            <a:pPr marL="36576" indent="0">
              <a:buNone/>
            </a:pPr>
            <a:r>
              <a:rPr lang="cs-CZ" dirty="0" smtClean="0"/>
              <a:t>Poezie</a:t>
            </a:r>
          </a:p>
          <a:p>
            <a:pPr lvl="1"/>
            <a:r>
              <a:rPr lang="cs-CZ" dirty="0"/>
              <a:t> Hřbitovní kvítí – pesimistická básnická sbírka</a:t>
            </a:r>
          </a:p>
          <a:p>
            <a:pPr lvl="1"/>
            <a:r>
              <a:rPr lang="cs-CZ" dirty="0"/>
              <a:t> Knihy veršů </a:t>
            </a:r>
          </a:p>
          <a:p>
            <a:pPr lvl="1"/>
            <a:r>
              <a:rPr lang="cs-CZ" dirty="0"/>
              <a:t> Písně kosmické – inspirace </a:t>
            </a:r>
            <a:r>
              <a:rPr lang="cs-CZ" dirty="0" smtClean="0"/>
              <a:t>astronomií</a:t>
            </a:r>
            <a:endParaRPr lang="cs-CZ" dirty="0"/>
          </a:p>
          <a:p>
            <a:pPr lvl="1"/>
            <a:r>
              <a:rPr lang="cs-CZ" dirty="0"/>
              <a:t> Balady a </a:t>
            </a:r>
            <a:r>
              <a:rPr lang="cs-CZ" dirty="0" smtClean="0"/>
              <a:t>romance</a:t>
            </a:r>
          </a:p>
          <a:p>
            <a:pPr marL="36576" indent="0">
              <a:buNone/>
            </a:pPr>
            <a:r>
              <a:rPr lang="cs-CZ" dirty="0" smtClean="0"/>
              <a:t>Próza</a:t>
            </a:r>
          </a:p>
          <a:p>
            <a:pPr lvl="1"/>
            <a:r>
              <a:rPr lang="cs-CZ" dirty="0"/>
              <a:t> </a:t>
            </a:r>
            <a:r>
              <a:rPr lang="cs-CZ" dirty="0" smtClean="0"/>
              <a:t>Povídky malostranské – soubor 13 povídek, zachycuje život na Malé Straně</a:t>
            </a:r>
          </a:p>
        </p:txBody>
      </p:sp>
    </p:spTree>
    <p:extLst>
      <p:ext uri="{BB962C8B-B14F-4D97-AF65-F5344CB8AC3E}">
        <p14:creationId xmlns="" xmlns:p14="http://schemas.microsoft.com/office/powerpoint/2010/main" val="40271999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Týden v tichém domě 1867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600200"/>
            <a:ext cx="8568952" cy="5141167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sz="4800" dirty="0" smtClean="0"/>
              <a:t>Povídka ukazuje krátké obrázky a úryvky života a prolínající se osudy lidí, které spojuje život v jednom malostranském měšťanském domě. V nejrozsáhlejší povídce sbírky autor pečlivě popisuje prostředí, ve kterém se děj odehrává, avšak děj samotný a jednání postav je zachyceno často velmi úryvkovitě a zvláště v přímé řeči místy pouze naznačuje směr vývoje děje a nechává na čtenáři domyslet si svoji obrazotvorností důvody k určitému jednání postav. Celou povídkou prochází kritika měšťanstva a přetvářky společnosti té doby.</a:t>
            </a:r>
          </a:p>
          <a:p>
            <a:pPr>
              <a:buNone/>
            </a:pPr>
            <a:r>
              <a:rPr lang="cs-CZ" sz="4800" dirty="0" smtClean="0"/>
              <a:t>	Povídka má následující dějovou linii: V přízemí domu bydlí přímo v </a:t>
            </a:r>
            <a:r>
              <a:rPr lang="cs-CZ" sz="4800" dirty="0" err="1" smtClean="0"/>
              <a:t>hokynářském</a:t>
            </a:r>
            <a:r>
              <a:rPr lang="cs-CZ" sz="4800" dirty="0" smtClean="0"/>
              <a:t> krámě manželé Bavorovi se synem Václavem, který miluje </a:t>
            </a:r>
            <a:r>
              <a:rPr lang="cs-CZ" sz="4800" dirty="0" err="1" smtClean="0"/>
              <a:t>Márinku</a:t>
            </a:r>
            <a:r>
              <a:rPr lang="cs-CZ" sz="4800" dirty="0" smtClean="0"/>
              <a:t>, dceru hostin. Paní </a:t>
            </a:r>
            <a:r>
              <a:rPr lang="cs-CZ" sz="4800" dirty="0" err="1" smtClean="0"/>
              <a:t>Bavorová</a:t>
            </a:r>
            <a:r>
              <a:rPr lang="cs-CZ" sz="4800" dirty="0" smtClean="0"/>
              <a:t> jako náruživá vykladačka snů se v noci budí a zaznamenává si sny a s pomocí snáře s nimi související číslice. Aby si přivydělala, chodí paní </a:t>
            </a:r>
            <a:r>
              <a:rPr lang="cs-CZ" sz="4800" dirty="0" err="1" smtClean="0"/>
              <a:t>Bavorová</a:t>
            </a:r>
            <a:r>
              <a:rPr lang="cs-CZ" sz="4800" dirty="0" smtClean="0"/>
              <a:t> prát domácím. Ti mají dvě dcery. Starší Matylda si stále hledá vhodného partnera k sňatku, mladší Valentina se snaží být zpěvačkou. Celá rodina se staví jako velké panstvo, i když paní domácí si přivydělává špatně placenou prací spravování hadrů pro chudé. Pan domácí je úředníkem a zároveň nadřízeným Václava. V druhém patře domu bydlí slečna </a:t>
            </a:r>
            <a:r>
              <a:rPr lang="cs-CZ" sz="4800" dirty="0" err="1" smtClean="0"/>
              <a:t>Josefínka</a:t>
            </a:r>
            <a:r>
              <a:rPr lang="cs-CZ" sz="4800" dirty="0" smtClean="0"/>
              <a:t>, která se pomáhá starat o nemocnou slečnu </a:t>
            </a:r>
            <a:r>
              <a:rPr lang="cs-CZ" sz="4800" dirty="0" err="1" smtClean="0"/>
              <a:t>Žanýnku</a:t>
            </a:r>
            <a:r>
              <a:rPr lang="cs-CZ" sz="4800" dirty="0" smtClean="0"/>
              <a:t> z přízemí. Když ji však první den ráno nese jídlo, nachází ji mrtvou. Slečnu </a:t>
            </a:r>
            <a:r>
              <a:rPr lang="cs-CZ" sz="4800" dirty="0" err="1" smtClean="0"/>
              <a:t>Josefínku</a:t>
            </a:r>
            <a:r>
              <a:rPr lang="cs-CZ" sz="4800" dirty="0" smtClean="0"/>
              <a:t> má rád pan Loukota, a tak ji posílá milostné básně a sní o sňatku s ní. Bydlí v domě jako podnájemník u hospodářského úředníka ve výslužbě pana Lakmuse. Jeho manželka se domnívá, že jejich podnájemník miluje jejich dceru Klárku, a proto se s ním snaží sjednat svatbu. Její snaha se s pomocí šťastné náhody nemine úspěchem. Pan Loukota píše žádost úřadům o svatbu s </a:t>
            </a:r>
            <a:r>
              <a:rPr lang="cs-CZ" sz="4800" dirty="0" err="1" smtClean="0"/>
              <a:t>Josefinkou</a:t>
            </a:r>
            <a:r>
              <a:rPr lang="cs-CZ" sz="4800" dirty="0" smtClean="0"/>
              <a:t>, aniž se jí na cokoli zeptal, ale právě v momentě, kdy má vepsat její jméno přichází Václav, od kterého se dozví, že slečna </a:t>
            </a:r>
            <a:r>
              <a:rPr lang="cs-CZ" sz="4800" dirty="0" err="1" smtClean="0"/>
              <a:t>Josefinka</a:t>
            </a:r>
            <a:r>
              <a:rPr lang="cs-CZ" sz="4800" dirty="0" smtClean="0"/>
              <a:t> miluje strojmistra Bavoráka a má s ním nadcházející neděli svatbu. Nedopsanou žádost najde paní Lakmusová a přiměje nešťastného pana Loukotu, aby na ni doplnil jméno její dcery Klárky. Jednoho dne pan domácí sděluje paní </a:t>
            </a:r>
            <a:r>
              <a:rPr lang="cs-CZ" sz="4800" dirty="0" err="1" smtClean="0"/>
              <a:t>Bavorové</a:t>
            </a:r>
            <a:r>
              <a:rPr lang="cs-CZ" sz="4800" dirty="0" smtClean="0"/>
              <a:t>, že musí vyhodit z úřadu jejího syna Václava, protože psal hanebné básně o panu prezidentovi a vůbec je v úřadě nedůsledný, nepořádný a nechová se dostatečně uctivě ke starším a výše postaveným úředníkům. Následného pohřbu slečny </a:t>
            </a:r>
            <a:r>
              <a:rPr lang="cs-CZ" sz="4800" dirty="0" err="1" smtClean="0"/>
              <a:t>Žanýnky</a:t>
            </a:r>
            <a:r>
              <a:rPr lang="cs-CZ" sz="4800" dirty="0" smtClean="0"/>
              <a:t> se kromě jejího nenadále objeveného příbuzenstva účastní i někteří obyvatelé domu, jež se dělí na ty „lepší“ - jedoucí v pohřebním průvodu v kočáře – a na ty „horší“ – jdoucí pěšky (paní </a:t>
            </a:r>
            <a:r>
              <a:rPr lang="cs-CZ" sz="4800" dirty="0" err="1" smtClean="0"/>
              <a:t>Bavorová</a:t>
            </a:r>
            <a:r>
              <a:rPr lang="cs-CZ" sz="4800" dirty="0" smtClean="0"/>
              <a:t> s Václavem). Jenže v dalších dnech paní </a:t>
            </a:r>
            <a:r>
              <a:rPr lang="cs-CZ" sz="4800" dirty="0" err="1" smtClean="0"/>
              <a:t>Bavorová</a:t>
            </a:r>
            <a:r>
              <a:rPr lang="cs-CZ" sz="4800" dirty="0" smtClean="0"/>
              <a:t> s pomocí čísel ze snáře vyhrává v loterii několik tisíc, které použije na studia syna Václava, jenž je musel právě kvůli nedostatku financí přerušit. Když se o tomto nečekaném zbohatnutí dozví domácí, snaží se za přes velké přátelství s Bavorovými sblížit a následně provdat Matyldu za Václava. Václav na tuto „hru“ přistupuje a v závěru naznačuje, že se naoko blízkým vztahem s Matyldou pomstí domácímu za vyhození z úřadu.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8464141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Vítězslav Hálek (1835 – 1874)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Narozen na Mělnicku.</a:t>
            </a:r>
          </a:p>
          <a:p>
            <a:r>
              <a:rPr lang="cs-CZ" dirty="0"/>
              <a:t> </a:t>
            </a:r>
            <a:r>
              <a:rPr lang="cs-CZ" dirty="0" smtClean="0"/>
              <a:t>Studoval filozofii.</a:t>
            </a:r>
          </a:p>
          <a:p>
            <a:r>
              <a:rPr lang="cs-CZ" dirty="0" smtClean="0"/>
              <a:t>Přítel Jana Nerudy</a:t>
            </a:r>
          </a:p>
          <a:p>
            <a:r>
              <a:rPr lang="cs-CZ" dirty="0"/>
              <a:t> </a:t>
            </a:r>
            <a:r>
              <a:rPr lang="cs-CZ" dirty="0" smtClean="0"/>
              <a:t>Naplno se věnoval novinářské činnosti</a:t>
            </a:r>
          </a:p>
          <a:p>
            <a:r>
              <a:rPr lang="cs-CZ" dirty="0"/>
              <a:t> </a:t>
            </a:r>
            <a:r>
              <a:rPr lang="cs-CZ" dirty="0" smtClean="0"/>
              <a:t>Šťastně ženatý.</a:t>
            </a:r>
          </a:p>
          <a:p>
            <a:r>
              <a:rPr lang="cs-CZ" dirty="0"/>
              <a:t> </a:t>
            </a:r>
            <a:r>
              <a:rPr lang="cs-CZ" dirty="0" smtClean="0"/>
              <a:t>Umírá na zápal plic.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2164227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Dílo Vítězslava Hálka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6576" indent="0">
              <a:buNone/>
            </a:pPr>
            <a:r>
              <a:rPr lang="cs-CZ" dirty="0" smtClean="0"/>
              <a:t>Poezie</a:t>
            </a:r>
          </a:p>
          <a:p>
            <a:pPr lvl="1"/>
            <a:r>
              <a:rPr lang="cs-CZ" dirty="0"/>
              <a:t> Večerní písně – jednoduché, obyčejné</a:t>
            </a:r>
          </a:p>
          <a:p>
            <a:pPr lvl="1"/>
            <a:r>
              <a:rPr lang="cs-CZ" dirty="0"/>
              <a:t> V přírodě – zdrobněliny, ještě jednodušší</a:t>
            </a:r>
          </a:p>
          <a:p>
            <a:pPr lvl="1"/>
            <a:r>
              <a:rPr lang="cs-CZ" dirty="0"/>
              <a:t> Pohádky z naší </a:t>
            </a:r>
            <a:r>
              <a:rPr lang="cs-CZ" dirty="0" smtClean="0"/>
              <a:t>vesnice</a:t>
            </a:r>
          </a:p>
          <a:p>
            <a:pPr marL="36576" indent="0">
              <a:buNone/>
            </a:pPr>
            <a:r>
              <a:rPr lang="cs-CZ" dirty="0" smtClean="0"/>
              <a:t>Próza – venkovská tématika</a:t>
            </a:r>
          </a:p>
          <a:p>
            <a:pPr lvl="1"/>
            <a:r>
              <a:rPr lang="cs-CZ" dirty="0"/>
              <a:t> </a:t>
            </a:r>
            <a:r>
              <a:rPr lang="cs-CZ" dirty="0" smtClean="0"/>
              <a:t>Na statku a v chaloupce</a:t>
            </a:r>
          </a:p>
          <a:p>
            <a:pPr lvl="1"/>
            <a:r>
              <a:rPr lang="cs-CZ" dirty="0"/>
              <a:t> </a:t>
            </a:r>
            <a:r>
              <a:rPr lang="cs-CZ" dirty="0" smtClean="0"/>
              <a:t>Muzikantská liduška</a:t>
            </a:r>
          </a:p>
          <a:p>
            <a:pPr lvl="1"/>
            <a:r>
              <a:rPr lang="cs-CZ" dirty="0"/>
              <a:t> </a:t>
            </a:r>
            <a:r>
              <a:rPr lang="cs-CZ" dirty="0" smtClean="0"/>
              <a:t>Na </a:t>
            </a:r>
            <a:r>
              <a:rPr lang="cs-CZ" dirty="0" err="1" smtClean="0"/>
              <a:t>vejminku</a:t>
            </a:r>
            <a:endParaRPr lang="cs-CZ" dirty="0" smtClean="0"/>
          </a:p>
          <a:p>
            <a:pPr marL="448056" lvl="1" indent="0">
              <a:buNone/>
            </a:pPr>
            <a:endParaRPr lang="cs-CZ" dirty="0"/>
          </a:p>
        </p:txBody>
      </p:sp>
      <p:pic>
        <p:nvPicPr>
          <p:cNvPr id="4" name="Obrázek 3" descr="437PX-~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652120" y="3140968"/>
            <a:ext cx="2602347" cy="357301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2183934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Karolína Světlá (1830 – 1899)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Autorka povídek a románů.</a:t>
            </a:r>
          </a:p>
          <a:p>
            <a:pPr marL="36576" indent="0">
              <a:buNone/>
            </a:pP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Příběhy emancipovaných žen.</a:t>
            </a:r>
          </a:p>
          <a:p>
            <a:pPr marL="36576" indent="0">
              <a:buNone/>
            </a:pP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Ještědské romány.</a:t>
            </a:r>
          </a:p>
          <a:p>
            <a:pPr marL="36576" indent="0">
              <a:buNone/>
            </a:pP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Hrdinky prožívají konflikt mezi láskou a mravní povinností.</a:t>
            </a:r>
            <a:endParaRPr lang="cs-CZ" dirty="0"/>
          </a:p>
        </p:txBody>
      </p:sp>
      <p:pic>
        <p:nvPicPr>
          <p:cNvPr id="4" name="Obrázek 3" descr="Karolina_Svetl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300192" y="1124744"/>
            <a:ext cx="2463800" cy="37846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1362110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Dílo Karolíny Světlé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6576" indent="0">
              <a:buNone/>
            </a:pPr>
            <a:r>
              <a:rPr lang="cs-CZ" dirty="0" smtClean="0"/>
              <a:t>Romány</a:t>
            </a:r>
          </a:p>
          <a:p>
            <a:pPr lvl="1"/>
            <a:r>
              <a:rPr lang="cs-CZ" dirty="0"/>
              <a:t>Vesnický román</a:t>
            </a:r>
          </a:p>
          <a:p>
            <a:pPr lvl="1"/>
            <a:r>
              <a:rPr lang="cs-CZ" dirty="0"/>
              <a:t> Kříž u potoka</a:t>
            </a:r>
          </a:p>
          <a:p>
            <a:pPr lvl="1"/>
            <a:r>
              <a:rPr lang="cs-CZ" dirty="0"/>
              <a:t> Kantůrčice</a:t>
            </a:r>
          </a:p>
          <a:p>
            <a:pPr lvl="1"/>
            <a:r>
              <a:rPr lang="cs-CZ" dirty="0"/>
              <a:t> </a:t>
            </a:r>
            <a:r>
              <a:rPr lang="cs-CZ" dirty="0" err="1" smtClean="0"/>
              <a:t>Frantina</a:t>
            </a:r>
            <a:endParaRPr lang="cs-CZ" dirty="0" smtClean="0"/>
          </a:p>
          <a:p>
            <a:pPr marL="36576" indent="0">
              <a:buNone/>
            </a:pPr>
            <a:r>
              <a:rPr lang="cs-CZ" dirty="0" smtClean="0"/>
              <a:t>Povídky</a:t>
            </a:r>
          </a:p>
          <a:p>
            <a:pPr lvl="1"/>
            <a:r>
              <a:rPr lang="cs-CZ" dirty="0" smtClean="0"/>
              <a:t> Hubička</a:t>
            </a:r>
          </a:p>
          <a:p>
            <a:pPr lvl="1"/>
            <a:r>
              <a:rPr lang="cs-CZ" dirty="0"/>
              <a:t> </a:t>
            </a:r>
            <a:r>
              <a:rPr lang="cs-CZ" smtClean="0"/>
              <a:t>Černý Petříček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9251973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0" descr="logo EU.JPG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907704" y="116632"/>
            <a:ext cx="5760720" cy="8509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1331680" y="1165945"/>
            <a:ext cx="691276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05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4" name="Obrázek 3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08085" y="2131115"/>
            <a:ext cx="2152650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086373479"/>
              </p:ext>
            </p:extLst>
          </p:nvPr>
        </p:nvGraphicFramePr>
        <p:xfrm>
          <a:off x="1739450" y="3068960"/>
          <a:ext cx="6097228" cy="3352163"/>
        </p:xfrm>
        <a:graphic>
          <a:graphicData uri="http://schemas.openxmlformats.org/drawingml/2006/table">
            <a:tbl>
              <a:tblPr/>
              <a:tblGrid>
                <a:gridCol w="1144049"/>
                <a:gridCol w="109998"/>
                <a:gridCol w="4843181"/>
              </a:tblGrid>
              <a:tr h="29730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 dirty="0" smtClean="0">
                          <a:solidFill>
                            <a:schemeClr val="bg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Použité </a:t>
                      </a:r>
                      <a:r>
                        <a:rPr lang="cs-CZ" sz="1300" b="1" dirty="0">
                          <a:solidFill>
                            <a:schemeClr val="bg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zdroje:</a:t>
                      </a:r>
                      <a:endParaRPr lang="cs-CZ" sz="10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JEDUDEDEK. </a:t>
                      </a:r>
                      <a:r>
                        <a:rPr lang="cs-CZ" sz="1100" i="1" dirty="0" err="1" smtClean="0">
                          <a:solidFill>
                            <a:schemeClr val="bg1"/>
                          </a:solidFill>
                        </a:rPr>
                        <a:t>wikipedia.org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 [online]. [cit. 10.5.2013]. Dostupný na WWW: http://cs.wikipedia.org/wiki/Soubor:Jan_Vil%C3%ADmek_-_Jan_Neruda.jpg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AUTOR NEUVEDEN. </a:t>
                      </a:r>
                      <a:r>
                        <a:rPr lang="cs-CZ" sz="1100" i="1" dirty="0" smtClean="0">
                          <a:solidFill>
                            <a:schemeClr val="bg1"/>
                          </a:solidFill>
                        </a:rPr>
                        <a:t>Povídky malostranské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 [online]. [cit.10.5.2013]. Dostupný na WWW: http://cs.wikipedia.org/wiki/Pov%C3%ADdky_malostransk%C3%A9#T.C3.BDden_v_tich.C3.A9m_dom.C4.9B_.281867.29 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JEDUDEDEK. </a:t>
                      </a:r>
                      <a:r>
                        <a:rPr lang="cs-CZ" sz="1100" i="1" dirty="0" err="1" smtClean="0">
                          <a:solidFill>
                            <a:schemeClr val="bg1"/>
                          </a:solidFill>
                        </a:rPr>
                        <a:t>wikipedia.org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 [online]. [cit. 10.5.2013]. Dostupný na WWW: http://cs.wikipedia.org/wiki/Soubor:Jan_Vil%C3%ADmek_-_V%C3%ADt%C4%9Bzslav_H%C3%A1lek.jpg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BOMBASTUS. </a:t>
                      </a:r>
                      <a:r>
                        <a:rPr lang="cs-CZ" sz="1100" i="1" dirty="0" err="1" smtClean="0">
                          <a:solidFill>
                            <a:schemeClr val="bg1"/>
                          </a:solidFill>
                        </a:rPr>
                        <a:t>wikipedia.org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 [online]. [cit. 10.5.2013]. Dostupný na WWW: http://cs.wikipedia.org/wiki/Soubor:Karolina_Svetla.jpg</a:t>
                      </a:r>
                    </a:p>
                    <a:p>
                      <a:endParaRPr lang="cs-CZ" sz="1300" dirty="0">
                        <a:solidFill>
                          <a:schemeClr val="bg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29730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>
                          <a:solidFill>
                            <a:schemeClr val="bg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0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50" dirty="0" smtClean="0">
                          <a:solidFill>
                            <a:schemeClr val="bg1"/>
                          </a:solidFill>
                        </a:rPr>
                        <a:t>DOROVSKÁ, Dagmar; ŘEŘICHOVÁ, Vlasta. </a:t>
                      </a:r>
                      <a:r>
                        <a:rPr lang="cs-CZ" sz="1050" i="1" dirty="0" smtClean="0">
                          <a:solidFill>
                            <a:schemeClr val="bg1"/>
                          </a:solidFill>
                        </a:rPr>
                        <a:t>Čítanka 8</a:t>
                      </a:r>
                      <a:r>
                        <a:rPr lang="cs-CZ" sz="1050" dirty="0" smtClean="0">
                          <a:solidFill>
                            <a:schemeClr val="bg1"/>
                          </a:solidFill>
                        </a:rPr>
                        <a:t>. Český Těšín: Pedagogické nakladatelství, 2005, ISBN 80-7230-065-2.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50" dirty="0" smtClean="0">
                          <a:solidFill>
                            <a:schemeClr val="bg1"/>
                          </a:solidFill>
                        </a:rPr>
                        <a:t>SOCHROVÁ</a:t>
                      </a:r>
                      <a:r>
                        <a:rPr lang="fr-FR" sz="1050" dirty="0" smtClean="0">
                          <a:solidFill>
                            <a:schemeClr val="bg1"/>
                          </a:solidFill>
                        </a:rPr>
                        <a:t>, Marie. </a:t>
                      </a:r>
                      <a:r>
                        <a:rPr lang="fr-FR" sz="1050" i="1" dirty="0" smtClean="0">
                          <a:solidFill>
                            <a:schemeClr val="bg1"/>
                          </a:solidFill>
                        </a:rPr>
                        <a:t>Literatura v kostce</a:t>
                      </a:r>
                      <a:r>
                        <a:rPr lang="fr-FR" sz="1050" dirty="0" smtClean="0">
                          <a:solidFill>
                            <a:schemeClr val="bg1"/>
                          </a:solidFill>
                        </a:rPr>
                        <a:t>. Praha: Fragment, 2008, ISBN 80-253-0652-6. </a:t>
                      </a:r>
                      <a:endParaRPr lang="cs-CZ" sz="1050" dirty="0" smtClean="0">
                        <a:solidFill>
                          <a:schemeClr val="bg1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29730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300" dirty="0">
                        <a:solidFill>
                          <a:schemeClr val="bg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2810958588"/>
      </p:ext>
    </p:extLst>
  </p:cSld>
  <p:clrMapOvr>
    <a:masterClrMapping/>
  </p:clrMapOvr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88</TotalTime>
  <Words>467</Words>
  <Application>Microsoft Office PowerPoint</Application>
  <PresentationFormat>Předvádění na obrazovce (4:3)</PresentationFormat>
  <Paragraphs>96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Technický</vt:lpstr>
      <vt:lpstr>Snímek 1</vt:lpstr>
      <vt:lpstr>Májovci</vt:lpstr>
      <vt:lpstr>Historická data</vt:lpstr>
      <vt:lpstr>Májovci</vt:lpstr>
      <vt:lpstr>Jan Neruda (1834 – 1891)</vt:lpstr>
      <vt:lpstr>Dílo Jana Nerudy</vt:lpstr>
      <vt:lpstr>Týden v tichém domě 1867</vt:lpstr>
      <vt:lpstr>Vítězslav Hálek (1835 – 1874)</vt:lpstr>
      <vt:lpstr>Dílo Vítězslava Hálka</vt:lpstr>
      <vt:lpstr>Karolína Světlá (1830 – 1899)</vt:lpstr>
      <vt:lpstr>Dílo Karolíny Světlé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Kratochvílová Zdeňka</dc:creator>
  <cp:lastModifiedBy>HP</cp:lastModifiedBy>
  <cp:revision>9</cp:revision>
  <dcterms:created xsi:type="dcterms:W3CDTF">2013-05-25T18:40:53Z</dcterms:created>
  <dcterms:modified xsi:type="dcterms:W3CDTF">2013-05-31T14:44:46Z</dcterms:modified>
</cp:coreProperties>
</file>