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8"/>
  </p:notesMasterIdLst>
  <p:sldIdLst>
    <p:sldId id="256" r:id="rId2"/>
    <p:sldId id="281" r:id="rId3"/>
    <p:sldId id="259" r:id="rId4"/>
    <p:sldId id="260" r:id="rId5"/>
    <p:sldId id="264" r:id="rId6"/>
    <p:sldId id="265" r:id="rId7"/>
    <p:sldId id="267" r:id="rId8"/>
    <p:sldId id="268" r:id="rId9"/>
    <p:sldId id="269" r:id="rId10"/>
    <p:sldId id="282" r:id="rId11"/>
    <p:sldId id="280" r:id="rId12"/>
    <p:sldId id="272" r:id="rId13"/>
    <p:sldId id="273" r:id="rId14"/>
    <p:sldId id="274" r:id="rId15"/>
    <p:sldId id="276" r:id="rId16"/>
    <p:sldId id="27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</a:t>
          </a:r>
          <a:r>
            <a:rPr lang="cs-CZ" sz="1400" dirty="0" smtClean="0"/>
            <a:t>: VY_52_INOVACE_01_F+Z_32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</a:t>
          </a:r>
          <a:r>
            <a:rPr lang="cs-CZ" sz="1400" b="1" dirty="0" smtClean="0"/>
            <a:t>Základní škola, Uherský Ostroh, okres Uherské Hradiště,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Marcela Maršálková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400" dirty="0" smtClean="0"/>
            <a:t>TEMA: Z – 7.A -  Severní Afrika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1400" dirty="0" smtClean="0"/>
            <a:t>: CZ.1.07/1.4.00/21.1616</a:t>
          </a:r>
          <a:endParaRPr lang="cs-CZ" sz="14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232248" cy="22322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099882" y="0"/>
          <a:ext cx="6656276" cy="22322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</a:t>
          </a:r>
          <a:r>
            <a:rPr lang="cs-CZ" sz="1400" b="1" kern="1200" dirty="0" smtClean="0"/>
            <a:t>Základní škola, Uherský Ostroh, okres Uherské Hradiště, příspěvková organizace</a:t>
          </a:r>
          <a:endParaRPr lang="cs-CZ" sz="1400" kern="1200" dirty="0"/>
        </a:p>
      </dsp:txBody>
      <dsp:txXfrm>
        <a:off x="1099882" y="0"/>
        <a:ext cx="6656276" cy="357159"/>
      </dsp:txXfrm>
    </dsp:sp>
    <dsp:sp modelId="{A52A0455-90FF-4808-ABD0-F02540D31D5A}">
      <dsp:nvSpPr>
        <dsp:cNvPr id="0" name=""/>
        <dsp:cNvSpPr/>
      </dsp:nvSpPr>
      <dsp:spPr>
        <a:xfrm>
          <a:off x="234386" y="357159"/>
          <a:ext cx="1763475" cy="17634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116123" y="357159"/>
          <a:ext cx="6656276" cy="1763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Marcela Maršálková</a:t>
          </a:r>
          <a:endParaRPr lang="cs-CZ" sz="1400" kern="1200" dirty="0"/>
        </a:p>
      </dsp:txBody>
      <dsp:txXfrm>
        <a:off x="1116123" y="357159"/>
        <a:ext cx="6656276" cy="357159"/>
      </dsp:txXfrm>
    </dsp:sp>
    <dsp:sp modelId="{313FC574-E1CD-4FB4-B054-0B805CE0447D}">
      <dsp:nvSpPr>
        <dsp:cNvPr id="0" name=""/>
        <dsp:cNvSpPr/>
      </dsp:nvSpPr>
      <dsp:spPr>
        <a:xfrm>
          <a:off x="468772" y="714319"/>
          <a:ext cx="1294703" cy="12947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16123" y="714319"/>
          <a:ext cx="6656276" cy="12947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</a:t>
          </a:r>
          <a:r>
            <a:rPr lang="cs-CZ" sz="1400" b="1" kern="1200" dirty="0" smtClean="0"/>
            <a:t>V/2 - Inovace a zkvalitnění výuky v oblasti přírodních věd</a:t>
          </a:r>
          <a:endParaRPr lang="cs-CZ" sz="1400" kern="1200" dirty="0"/>
        </a:p>
      </dsp:txBody>
      <dsp:txXfrm>
        <a:off x="1116123" y="714319"/>
        <a:ext cx="6656276" cy="357159"/>
      </dsp:txXfrm>
    </dsp:sp>
    <dsp:sp modelId="{FFC9F71D-1B4F-4AD9-A4A6-86ADEFC8AF5C}">
      <dsp:nvSpPr>
        <dsp:cNvPr id="0" name=""/>
        <dsp:cNvSpPr/>
      </dsp:nvSpPr>
      <dsp:spPr>
        <a:xfrm>
          <a:off x="703158" y="1071479"/>
          <a:ext cx="825931" cy="82593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116123" y="1071479"/>
          <a:ext cx="6656276" cy="8259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TEMA: Z – 7.A -  Severní Afrika</a:t>
          </a:r>
          <a:endParaRPr lang="cs-CZ" sz="1400" kern="1200" dirty="0"/>
        </a:p>
      </dsp:txBody>
      <dsp:txXfrm>
        <a:off x="1116123" y="1071479"/>
        <a:ext cx="6656276" cy="357159"/>
      </dsp:txXfrm>
    </dsp:sp>
    <dsp:sp modelId="{EE85B701-7295-41C0-BA7A-34D3756A2AE6}">
      <dsp:nvSpPr>
        <dsp:cNvPr id="0" name=""/>
        <dsp:cNvSpPr/>
      </dsp:nvSpPr>
      <dsp:spPr>
        <a:xfrm>
          <a:off x="937544" y="1428638"/>
          <a:ext cx="357159" cy="35715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116123" y="1428638"/>
          <a:ext cx="6656276" cy="357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PROJEKTU: </a:t>
          </a:r>
          <a:r>
            <a:rPr lang="cs-CZ" sz="1400" b="1" kern="1200" dirty="0" smtClean="0"/>
            <a:t>MZ 2 / VY_52_INOVACE_32_F+Z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1116123" y="1428638"/>
        <a:ext cx="6656276" cy="357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25.11.2011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BDelezn%C3%A1_ruda" TargetMode="External"/><Relationship Id="rId2" Type="http://schemas.openxmlformats.org/officeDocument/2006/relationships/hyperlink" Target="http://cs.wikipedia.org/wiki/Fosf%C3%A1t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M%C4%9B%C4%8F" TargetMode="External"/><Relationship Id="rId5" Type="http://schemas.openxmlformats.org/officeDocument/2006/relationships/hyperlink" Target="http://cs.wikipedia.org/wiki/Olovo" TargetMode="External"/><Relationship Id="rId4" Type="http://schemas.openxmlformats.org/officeDocument/2006/relationships/hyperlink" Target="http://cs.wikipedia.org/wiki/St%C5%99%C3%ADbro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%C4%8Cirok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mages.google.com/imgres?imgurl=http://www.plantzafrica.com/plantqrs/plimagesqrs/sorghum2.jpg&amp;imgrefurl=http://www.plantzafrica.com/plantqrs/sorghum.htm&amp;usg=__yMmoOz2FCOfdA3tIPPy6xeooWhE=&amp;h=230&amp;w=256&amp;sz=21&amp;hl=cs&amp;start=1&amp;zoom=1&amp;tbnid=4zc9W81frGm-WM:&amp;tbnh=100&amp;tbnw=111&amp;ei=OxW5TrOpMMOa-wbw3sj4Bw&amp;prev=/images?q=%C4%8Dirok&amp;hl=cs&amp;sa=G&amp;tbs=iur:fmc&amp;tbm=isch&amp;itbs=1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hyperlink" Target="http://images.google.com/imgres?imgurl=http://www.mawhopon.net/upload/image/basic_photo/5(38).jpg&amp;imgrefurl=http://www.mawhopon.net/ver_ar/news.php?news_id=462&amp;usg=__9YTO_rE0aRqPnjoAEBsf5EEsSUs=&amp;h=514&amp;w=500&amp;sz=81&amp;hl=cs&amp;start=3&amp;zoom=1&amp;tbnid=-MPZeG-7c508nM:&amp;tbnh=131&amp;tbnw=127&amp;ei=hBS5TuLTO8Sj-gbQ4_COCA&amp;prev=/images?q=bavln%C3%ADk&amp;hl=cs&amp;sa=G&amp;tbs=iur:fmc&amp;tbm=isch&amp;itbs=1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whopon.net/ver_ar/news.php?news_id=462" TargetMode="External"/><Relationship Id="rId13" Type="http://schemas.openxmlformats.org/officeDocument/2006/relationships/hyperlink" Target="http://cs.wikipedia.org/wiki/Severn%C3%AD_Afrika" TargetMode="External"/><Relationship Id="rId3" Type="http://schemas.openxmlformats.org/officeDocument/2006/relationships/hyperlink" Target="http://www.planetware.com/i/photo/pyramids-of-giza-gzgrtpy.jpg" TargetMode="External"/><Relationship Id="rId7" Type="http://schemas.openxmlformats.org/officeDocument/2006/relationships/hyperlink" Target="http://www.plantzafrica.com/plantqrs/sorghum.htm" TargetMode="External"/><Relationship Id="rId12" Type="http://schemas.openxmlformats.org/officeDocument/2006/relationships/hyperlink" Target="http://media.novinky.cz/378/213780-top_foto1-zeyls.jpg" TargetMode="External"/><Relationship Id="rId2" Type="http://schemas.openxmlformats.org/officeDocument/2006/relationships/hyperlink" Target="http://www.realadventures.com/listingimages/1128/1128435/m_1128435b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ondersofthemediterranean.com/wp-content/uploads/2010/03/Alexandria.jpg" TargetMode="External"/><Relationship Id="rId11" Type="http://schemas.openxmlformats.org/officeDocument/2006/relationships/hyperlink" Target="http://www.last-minute-tunisko.sk/wp-content/uploads/2009/11/monastir-tunisko.jpg" TargetMode="External"/><Relationship Id="rId5" Type="http://schemas.openxmlformats.org/officeDocument/2006/relationships/hyperlink" Target="http://egypte-info-site.nl/Abu_simbel_tempels.jpg" TargetMode="External"/><Relationship Id="rId10" Type="http://schemas.openxmlformats.org/officeDocument/2006/relationships/hyperlink" Target="http://www.easyvoyage.de/images/destination/ALGERIE/ALGERIE2/1_big.jpg" TargetMode="External"/><Relationship Id="rId4" Type="http://schemas.openxmlformats.org/officeDocument/2006/relationships/hyperlink" Target="http://t1.gstatic.com/images?q=tbn:ANd9GcSV7BspHE6nJ3D95fd32FWabanXlVqGhgC0y48ZE_bFNvGuLVjyJw" TargetMode="External"/><Relationship Id="rId9" Type="http://schemas.openxmlformats.org/officeDocument/2006/relationships/hyperlink" Target="http://upload.wikimedia.org/wikipedia/commons/thumb/e/e6/That_El_Emad_Towers_Tripoli_Libya.jpg/800px-That_El_Emad_Towers_Tripoli_Liby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byla použita v 7. ročníku v hodině zeměpisu jako doplňkový materiál k výkladu učiva o státech </a:t>
            </a:r>
            <a:r>
              <a:rPr lang="cs-CZ" b="1" dirty="0" smtClean="0"/>
              <a:t>severní Afriky</a:t>
            </a:r>
            <a:r>
              <a:rPr lang="cs-CZ" dirty="0" smtClean="0"/>
              <a:t>,</a:t>
            </a:r>
          </a:p>
          <a:p>
            <a:r>
              <a:rPr lang="cs-CZ" dirty="0" smtClean="0"/>
              <a:t>seznamuje  s jejich hlavními městy, významnými historickými památkami, s průmyslem a zemědělstvím,</a:t>
            </a:r>
          </a:p>
          <a:p>
            <a:r>
              <a:rPr lang="cs-CZ" dirty="0" smtClean="0"/>
              <a:t>může být využita k frontálnímu i individuálnímu opakování  a </a:t>
            </a:r>
            <a:r>
              <a:rPr lang="cs-CZ" smtClean="0"/>
              <a:t>shrnutí učiva.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Severní Afrika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1614486"/>
          </a:xfrm>
        </p:spPr>
        <p:txBody>
          <a:bodyPr>
            <a:noAutofit/>
          </a:bodyPr>
          <a:lstStyle/>
          <a:p>
            <a:r>
              <a:rPr lang="cs-CZ" dirty="0" smtClean="0"/>
              <a:t>Maroko</a:t>
            </a:r>
          </a:p>
          <a:p>
            <a:r>
              <a:rPr lang="cs-CZ" dirty="0" smtClean="0"/>
              <a:t>Alžírsko</a:t>
            </a:r>
          </a:p>
          <a:p>
            <a:r>
              <a:rPr lang="cs-CZ" dirty="0" smtClean="0"/>
              <a:t>Libye</a:t>
            </a:r>
          </a:p>
          <a:p>
            <a:r>
              <a:rPr lang="cs-CZ" dirty="0" smtClean="0"/>
              <a:t>Tunisko</a:t>
            </a:r>
          </a:p>
          <a:p>
            <a:r>
              <a:rPr lang="cs-CZ" dirty="0" smtClean="0"/>
              <a:t>Egypt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Egypt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1400172"/>
          </a:xfrm>
        </p:spPr>
        <p:txBody>
          <a:bodyPr>
            <a:normAutofit/>
          </a:bodyPr>
          <a:lstStyle/>
          <a:p>
            <a:r>
              <a:rPr lang="cs-CZ" b="1" dirty="0" smtClean="0"/>
              <a:t>Káhira – hl. město</a:t>
            </a:r>
            <a:endParaRPr lang="cs-CZ" b="1" dirty="0"/>
          </a:p>
        </p:txBody>
      </p:sp>
      <p:pic>
        <p:nvPicPr>
          <p:cNvPr id="16386" name="Picture 2" descr="http://exotika.slantour.cz/foto/egypt-kahira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276872"/>
            <a:ext cx="5115007" cy="39604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236296" y="5733256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Obr.</a:t>
            </a:r>
            <a:r>
              <a:rPr lang="en-US" sz="2400" dirty="0" smtClean="0"/>
              <a:t>1</a:t>
            </a:r>
            <a:endParaRPr lang="cs-CZ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1"/>
            <a:ext cx="8712968" cy="936105"/>
          </a:xfrm>
        </p:spPr>
        <p:txBody>
          <a:bodyPr/>
          <a:lstStyle/>
          <a:p>
            <a:r>
              <a:rPr lang="cs-CZ" b="1" dirty="0" smtClean="0"/>
              <a:t>Gíza - pyramidy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573325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Obr.</a:t>
            </a:r>
            <a:r>
              <a:rPr lang="en-US" sz="2400" dirty="0" smtClean="0"/>
              <a:t>2</a:t>
            </a:r>
            <a:endParaRPr lang="cs-CZ" sz="2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3373" y="2274094"/>
            <a:ext cx="6116077" cy="3963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Luxor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371656" cy="1730821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Théby </a:t>
            </a:r>
            <a:r>
              <a:rPr lang="cs-CZ" dirty="0" smtClean="0"/>
              <a:t>- nejposvátnější místo Egypťanů (mělo prý sto bran na rozdíl od Théb v Řecku, které jich měly sedm).</a:t>
            </a:r>
          </a:p>
          <a:p>
            <a:r>
              <a:rPr lang="cs-CZ" dirty="0" smtClean="0"/>
              <a:t>údolí králů (pohřebiště faraonů)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232120"/>
            <a:ext cx="460851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6228184" y="616530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Obr.</a:t>
            </a:r>
            <a:r>
              <a:rPr lang="en-US" sz="2400" dirty="0" smtClean="0"/>
              <a:t>3</a:t>
            </a:r>
            <a:endParaRPr lang="cs-CZ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Abů</a:t>
            </a:r>
            <a:r>
              <a:rPr lang="cs-CZ" dirty="0" smtClean="0"/>
              <a:t> </a:t>
            </a:r>
            <a:r>
              <a:rPr lang="cs-CZ" dirty="0" err="1" smtClean="0"/>
              <a:t>simbel</a:t>
            </a:r>
            <a:r>
              <a:rPr lang="cs-CZ" dirty="0" smtClean="0"/>
              <a:t> </a:t>
            </a:r>
            <a:r>
              <a:rPr lang="cs-CZ" b="1" dirty="0" smtClean="0"/>
              <a:t>– </a:t>
            </a:r>
            <a:r>
              <a:rPr lang="cs-CZ" cap="none" dirty="0" smtClean="0"/>
              <a:t>mohutný chrám vytesaný ve skále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348880"/>
            <a:ext cx="5991225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1043608" y="558924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Obr.</a:t>
            </a:r>
            <a:r>
              <a:rPr lang="en-US" sz="2400" dirty="0" smtClean="0"/>
              <a:t>4</a:t>
            </a:r>
            <a:endParaRPr lang="cs-CZ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alexandrie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přímořské letovisko (námořní muzeum, alexandrijská knihovna – největší v Africe)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636912"/>
            <a:ext cx="5244074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7092280" y="616530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Obr.</a:t>
            </a:r>
            <a:r>
              <a:rPr lang="en-US" sz="2400" dirty="0" smtClean="0"/>
              <a:t>5</a:t>
            </a:r>
            <a:endParaRPr lang="cs-CZ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chemický</a:t>
            </a:r>
          </a:p>
          <a:p>
            <a:r>
              <a:rPr lang="cs-CZ" dirty="0" smtClean="0"/>
              <a:t>strojírenský</a:t>
            </a:r>
          </a:p>
          <a:p>
            <a:r>
              <a:rPr lang="cs-CZ" dirty="0" smtClean="0"/>
              <a:t>hutnický</a:t>
            </a:r>
          </a:p>
          <a:p>
            <a:pPr>
              <a:buNone/>
            </a:pPr>
            <a:r>
              <a:rPr lang="cs-CZ" b="1" dirty="0" smtClean="0"/>
              <a:t>Nerostné suroviny</a:t>
            </a:r>
          </a:p>
          <a:p>
            <a:pPr>
              <a:buNone/>
            </a:pPr>
            <a:r>
              <a:rPr lang="cs-CZ" dirty="0" smtClean="0"/>
              <a:t>   V Egyptě, Maroku a Západní Sahaře se nachází3/4 světových zásob </a:t>
            </a:r>
            <a:r>
              <a:rPr lang="cs-CZ" dirty="0" smtClean="0">
                <a:hlinkClick r:id="rId2" action="ppaction://hlinkfile" tooltip="Fosfáty"/>
              </a:rPr>
              <a:t>fosfátů</a:t>
            </a:r>
            <a:r>
              <a:rPr lang="cs-CZ" dirty="0" smtClean="0"/>
              <a:t>. Jsou zde i ložiska </a:t>
            </a:r>
            <a:r>
              <a:rPr lang="cs-CZ" dirty="0" smtClean="0">
                <a:hlinkClick r:id="rId3" action="ppaction://hlinkfile" tooltip="Železná ruda"/>
              </a:rPr>
              <a:t>železné rudy</a:t>
            </a:r>
            <a:r>
              <a:rPr lang="cs-CZ" dirty="0" smtClean="0"/>
              <a:t>, </a:t>
            </a:r>
            <a:r>
              <a:rPr lang="cs-CZ" dirty="0" smtClean="0">
                <a:hlinkClick r:id="rId4" action="ppaction://hlinkfile" tooltip="Stříbro"/>
              </a:rPr>
              <a:t>stříbra</a:t>
            </a:r>
            <a:r>
              <a:rPr lang="cs-CZ" dirty="0" smtClean="0"/>
              <a:t>, </a:t>
            </a:r>
            <a:r>
              <a:rPr lang="cs-CZ" dirty="0" smtClean="0">
                <a:hlinkClick r:id="rId5" action="ppaction://hlinkfile" tooltip="Olovo"/>
              </a:rPr>
              <a:t>olova</a:t>
            </a:r>
            <a:r>
              <a:rPr lang="cs-CZ" dirty="0" smtClean="0"/>
              <a:t> a </a:t>
            </a:r>
            <a:r>
              <a:rPr lang="cs-CZ" dirty="0" smtClean="0">
                <a:hlinkClick r:id="rId6" action="ppaction://hlinkfile" tooltip="Měď"/>
              </a:rPr>
              <a:t>mědi</a:t>
            </a:r>
            <a:r>
              <a:rPr lang="cs-CZ" dirty="0" smtClean="0"/>
              <a:t>. Na severu se též hojně nachází ložiska ropy.</a:t>
            </a:r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 a 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 severní Africe se většinou chová a pěstuje to samé.</a:t>
            </a:r>
          </a:p>
          <a:p>
            <a:r>
              <a:rPr lang="cs-CZ" dirty="0" smtClean="0"/>
              <a:t> Nejčastější je pšenice, pomeranče, olivy, </a:t>
            </a:r>
            <a:r>
              <a:rPr lang="cs-CZ" dirty="0" smtClean="0">
                <a:hlinkClick r:id="rId2" action="ppaction://hlinkfile" tooltip="Čirok"/>
              </a:rPr>
              <a:t>čirok</a:t>
            </a:r>
            <a:r>
              <a:rPr lang="cs-CZ" dirty="0" smtClean="0"/>
              <a:t> a neméně častými jsou datle, fazole, citrusy, rajská jablíčka, kedlubny a proso.</a:t>
            </a:r>
          </a:p>
          <a:p>
            <a:r>
              <a:rPr lang="cs-CZ" dirty="0" smtClean="0"/>
              <a:t> Nejvíce chovanými zvířaty jsou kozy, ovce, hovězí dobytek, velbloudi, a protože jsou to většinou pobřežní státy, tak se zde vyskytuje i hodně ryb.</a:t>
            </a:r>
          </a:p>
          <a:p>
            <a:r>
              <a:rPr lang="cs-CZ" b="1" dirty="0" smtClean="0"/>
              <a:t>Největší koncentrace v deltě Nilu (</a:t>
            </a:r>
            <a:r>
              <a:rPr lang="cs-CZ" b="1" u="sng" dirty="0" smtClean="0">
                <a:solidFill>
                  <a:srgbClr val="C00000"/>
                </a:solidFill>
              </a:rPr>
              <a:t>bavlna</a:t>
            </a:r>
            <a:r>
              <a:rPr lang="cs-CZ" b="1" dirty="0" smtClean="0"/>
              <a:t>).</a:t>
            </a:r>
            <a:endParaRPr lang="cs-CZ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 - </a:t>
            </a:r>
            <a:r>
              <a:rPr lang="cs-CZ" cap="none" dirty="0" smtClean="0"/>
              <a:t>rostliny</a:t>
            </a:r>
            <a:endParaRPr lang="cs-CZ" cap="none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7668344" y="5517232"/>
            <a:ext cx="1688504" cy="576064"/>
          </a:xfrm>
        </p:spPr>
        <p:txBody>
          <a:bodyPr/>
          <a:lstStyle/>
          <a:p>
            <a:pPr>
              <a:buNone/>
            </a:pPr>
            <a:r>
              <a:rPr lang="en-US" dirty="0" err="1" smtClean="0"/>
              <a:t>obr</a:t>
            </a:r>
            <a:r>
              <a:rPr lang="en-US" dirty="0" smtClean="0"/>
              <a:t>. 7</a:t>
            </a:r>
            <a:endParaRPr lang="cs-CZ" dirty="0"/>
          </a:p>
        </p:txBody>
      </p:sp>
      <p:sp>
        <p:nvSpPr>
          <p:cNvPr id="5" name="Zástupný symbol pro obsah 4"/>
          <p:cNvSpPr txBox="1">
            <a:spLocks noGrp="1"/>
          </p:cNvSpPr>
          <p:nvPr>
            <p:ph sz="half" idx="1"/>
          </p:nvPr>
        </p:nvSpPr>
        <p:spPr>
          <a:xfrm>
            <a:off x="539552" y="5373216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dirty="0" smtClean="0"/>
              <a:t>obr.6</a:t>
            </a:r>
            <a:endParaRPr lang="cs-CZ" dirty="0"/>
          </a:p>
        </p:txBody>
      </p:sp>
      <p:pic>
        <p:nvPicPr>
          <p:cNvPr id="6" name="Picture 9" descr="http://t1.gstatic.com/images?q=tbn:ANd9GcRKttH416vwk3PS-DDefM6P_ylbBL03pco5oGlnK-fWuYGmUYnyZYzPB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564904"/>
            <a:ext cx="2957369" cy="2664296"/>
          </a:xfrm>
          <a:prstGeom prst="rect">
            <a:avLst/>
          </a:prstGeom>
          <a:noFill/>
        </p:spPr>
      </p:pic>
      <p:pic>
        <p:nvPicPr>
          <p:cNvPr id="8" name="Picture 5" descr="http://t1.gstatic.com/images?q=tbn:ANd9GcRpb3rTqPSwd7jhvAnIo6W90uwZMFjN8EDYNePIXejT3_XF2MwkbPIElMI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2492896"/>
            <a:ext cx="3568225" cy="355203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67544" y="184482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čirok</a:t>
            </a:r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23928" y="177281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bavlna</a:t>
            </a:r>
            <a:endParaRPr lang="cs-CZ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lib</a:t>
            </a:r>
            <a:r>
              <a:rPr lang="en-US" dirty="0" smtClean="0"/>
              <a:t>y</a:t>
            </a:r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331640" y="573325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Obr.8</a:t>
            </a:r>
            <a:endParaRPr lang="cs-CZ" sz="2400" dirty="0"/>
          </a:p>
        </p:txBody>
      </p:sp>
      <p:pic>
        <p:nvPicPr>
          <p:cNvPr id="12309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348880"/>
            <a:ext cx="5538192" cy="3857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95536" y="134076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×</a:t>
            </a:r>
            <a:r>
              <a:rPr lang="cs-CZ" sz="3200" dirty="0" smtClean="0">
                <a:solidFill>
                  <a:schemeClr val="tx2"/>
                </a:solidFill>
              </a:rPr>
              <a:t>Tripolis –hl. město </a:t>
            </a:r>
            <a:endParaRPr lang="cs-CZ" sz="3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Alžírsko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Alžír – hl. město</a:t>
            </a:r>
            <a:endParaRPr lang="cs-CZ" dirty="0"/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132856"/>
            <a:ext cx="7128792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899592" y="573325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Obr</a:t>
            </a:r>
            <a:r>
              <a:rPr lang="en-US" sz="2400" dirty="0" smtClean="0"/>
              <a:t>.</a:t>
            </a:r>
            <a:r>
              <a:rPr lang="cs-CZ" sz="2400" dirty="0" smtClean="0"/>
              <a:t>9</a:t>
            </a:r>
            <a:endParaRPr lang="cs-CZ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tunisko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Tunis – hl. město 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060848"/>
            <a:ext cx="6320730" cy="44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971600" y="602128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Obr</a:t>
            </a:r>
            <a:r>
              <a:rPr lang="en-US" sz="2400" dirty="0" smtClean="0"/>
              <a:t>.</a:t>
            </a:r>
            <a:r>
              <a:rPr lang="cs-CZ" sz="2400" dirty="0" smtClean="0"/>
              <a:t>10</a:t>
            </a:r>
            <a:endParaRPr lang="cs-CZ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Maroko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Ribát</a:t>
            </a:r>
            <a:r>
              <a:rPr lang="cs-CZ" dirty="0" smtClean="0"/>
              <a:t> – hl. město</a:t>
            </a:r>
            <a:endParaRPr lang="cs-CZ" dirty="0"/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348880"/>
            <a:ext cx="7030365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7884368" y="5805264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Obr</a:t>
            </a:r>
            <a:r>
              <a:rPr lang="en-US" sz="2400" dirty="0" smtClean="0"/>
              <a:t>.</a:t>
            </a:r>
            <a:r>
              <a:rPr lang="cs-CZ" sz="2400" dirty="0" smtClean="0"/>
              <a:t>11</a:t>
            </a:r>
            <a:endParaRPr lang="cs-CZ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r>
              <a:rPr lang="en-US" dirty="0" smtClean="0"/>
              <a:t>,</a:t>
            </a:r>
            <a:r>
              <a:rPr lang="en-US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89"/>
          </a:xfrm>
        </p:spPr>
        <p:txBody>
          <a:bodyPr>
            <a:normAutofit fontScale="40000" lnSpcReduction="20000"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Obr.1</a:t>
            </a:r>
            <a:r>
              <a:rPr lang="en-US" dirty="0" smtClean="0"/>
              <a:t>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realadventures.com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listingimages</a:t>
            </a:r>
            <a:r>
              <a:rPr lang="cs-CZ" dirty="0" smtClean="0">
                <a:hlinkClick r:id="rId2"/>
              </a:rPr>
              <a:t>/1128/1128435/m_1128435b.jpg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2],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planetware.com</a:t>
            </a:r>
            <a:r>
              <a:rPr lang="cs-CZ" dirty="0" smtClean="0">
                <a:hlinkClick r:id="rId3"/>
              </a:rPr>
              <a:t>/i/</a:t>
            </a:r>
            <a:r>
              <a:rPr lang="cs-CZ" dirty="0" err="1" smtClean="0">
                <a:hlinkClick r:id="rId3"/>
              </a:rPr>
              <a:t>photo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pyramids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of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giza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gzgrtpy.jpg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3],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http://t1.gstatic.com/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?q=</a:t>
            </a:r>
            <a:r>
              <a:rPr lang="cs-CZ" dirty="0" err="1" smtClean="0">
                <a:hlinkClick r:id="rId4"/>
              </a:rPr>
              <a:t>tbn</a:t>
            </a:r>
            <a:r>
              <a:rPr lang="cs-CZ" dirty="0" smtClean="0">
                <a:hlinkClick r:id="rId4"/>
              </a:rPr>
              <a:t>:ANd9GcSV7BspHE6nJ3D95fd32FWabanXlVqGhgC0y48ZE_</a:t>
            </a:r>
            <a:r>
              <a:rPr lang="cs-CZ" dirty="0" err="1" smtClean="0">
                <a:hlinkClick r:id="rId4"/>
              </a:rPr>
              <a:t>bFNvGuLVjyJw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4],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cs-CZ" dirty="0" smtClean="0">
                <a:hlinkClick r:id="rId5"/>
              </a:rPr>
              <a:t>http://egypte-info-site.nl/Abu_simbel_tempels.jpg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5],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wondersofthemediterranean.com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wp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content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uploads</a:t>
            </a:r>
            <a:r>
              <a:rPr lang="cs-CZ" dirty="0" smtClean="0">
                <a:hlinkClick r:id="rId6"/>
              </a:rPr>
              <a:t>/2010/03/</a:t>
            </a:r>
            <a:r>
              <a:rPr lang="cs-CZ" dirty="0" err="1" smtClean="0">
                <a:hlinkClick r:id="rId6"/>
              </a:rPr>
              <a:t>Alexandria.jpg</a:t>
            </a: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6],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cs-CZ" dirty="0" smtClean="0">
                <a:hlinkClick r:id="rId7"/>
              </a:rPr>
              <a:t>www.</a:t>
            </a:r>
            <a:r>
              <a:rPr lang="cs-CZ" dirty="0" err="1" smtClean="0">
                <a:hlinkClick r:id="rId7"/>
              </a:rPr>
              <a:t>plantzafrica.com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plantqrs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sorghum.htm</a:t>
            </a: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7],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  <a:r>
              <a:rPr lang="cs-CZ" dirty="0" smtClean="0">
                <a:hlinkClick r:id="rId8"/>
              </a:rPr>
              <a:t> www.</a:t>
            </a:r>
            <a:r>
              <a:rPr lang="cs-CZ" dirty="0" err="1" smtClean="0">
                <a:hlinkClick r:id="rId8"/>
              </a:rPr>
              <a:t>mawhopon.net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ver</a:t>
            </a:r>
            <a:r>
              <a:rPr lang="cs-CZ" dirty="0" smtClean="0">
                <a:hlinkClick r:id="rId8"/>
              </a:rPr>
              <a:t>_ar/</a:t>
            </a:r>
            <a:r>
              <a:rPr lang="cs-CZ" dirty="0" err="1" smtClean="0">
                <a:hlinkClick r:id="rId8"/>
              </a:rPr>
              <a:t>news.php</a:t>
            </a:r>
            <a:r>
              <a:rPr lang="cs-CZ" dirty="0" smtClean="0">
                <a:hlinkClick r:id="rId8"/>
              </a:rPr>
              <a:t>?</a:t>
            </a:r>
            <a:r>
              <a:rPr lang="cs-CZ" dirty="0" err="1" smtClean="0">
                <a:hlinkClick r:id="rId8"/>
              </a:rPr>
              <a:t>news</a:t>
            </a:r>
            <a:r>
              <a:rPr lang="cs-CZ" dirty="0" smtClean="0">
                <a:hlinkClick r:id="rId8"/>
              </a:rPr>
              <a:t>_id=462</a:t>
            </a:r>
            <a:endParaRPr lang="cs-CZ" dirty="0" smtClean="0"/>
          </a:p>
          <a:p>
            <a:pPr lvl="0"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8,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cs-CZ" dirty="0" smtClean="0"/>
              <a:t>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Commonsna</a:t>
            </a:r>
            <a:r>
              <a:rPr lang="cs-CZ" dirty="0" smtClean="0"/>
              <a:t> www:</a:t>
            </a:r>
          </a:p>
          <a:p>
            <a:pPr lvl="0">
              <a:buNone/>
            </a:pPr>
            <a:r>
              <a:rPr lang="cs-CZ" dirty="0" smtClean="0">
                <a:hlinkClick r:id="rId9"/>
              </a:rPr>
              <a:t>http://upload.wikimedia.org/wikipedia/commons/thumb/e/e6/That_El_Emad_Towers_Tripoli_Libya.jpg/800px-That_El_Emad_Towers_Tripoli_Libya.jpg</a:t>
            </a: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9],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2011-10-3O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easyvoyage.de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images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destination</a:t>
            </a:r>
            <a:r>
              <a:rPr lang="cs-CZ" dirty="0" smtClean="0">
                <a:hlinkClick r:id="rId10"/>
              </a:rPr>
              <a:t>/ALGERIE/ALGERIE2/1_</a:t>
            </a:r>
            <a:r>
              <a:rPr lang="cs-CZ" dirty="0" err="1" smtClean="0">
                <a:hlinkClick r:id="rId10"/>
              </a:rPr>
              <a:t>big.jpg</a:t>
            </a: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10],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11"/>
              </a:rPr>
              <a:t>http://www.last-</a:t>
            </a:r>
            <a:r>
              <a:rPr lang="cs-CZ" dirty="0" err="1" smtClean="0">
                <a:hlinkClick r:id="rId11"/>
              </a:rPr>
              <a:t>minute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tunisko.sk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wp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content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uploads</a:t>
            </a:r>
            <a:r>
              <a:rPr lang="cs-CZ" dirty="0" smtClean="0">
                <a:hlinkClick r:id="rId11"/>
              </a:rPr>
              <a:t>/2009/11/</a:t>
            </a:r>
            <a:r>
              <a:rPr lang="cs-CZ" dirty="0" err="1" smtClean="0">
                <a:hlinkClick r:id="rId11"/>
              </a:rPr>
              <a:t>monastir</a:t>
            </a:r>
            <a:r>
              <a:rPr lang="cs-CZ" dirty="0" smtClean="0">
                <a:hlinkClick r:id="rId11"/>
              </a:rPr>
              <a:t>-</a:t>
            </a:r>
            <a:r>
              <a:rPr lang="cs-CZ" dirty="0" err="1" smtClean="0">
                <a:hlinkClick r:id="rId11"/>
              </a:rPr>
              <a:t>tunisko.jpg</a:t>
            </a: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11],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2011-10-30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cs-CZ" dirty="0" smtClean="0"/>
              <a:t> www:</a:t>
            </a:r>
          </a:p>
          <a:p>
            <a:pPr>
              <a:buNone/>
            </a:pPr>
            <a:r>
              <a:rPr lang="cs-CZ" dirty="0" smtClean="0">
                <a:hlinkClick r:id="rId12"/>
              </a:rPr>
              <a:t>http://media.novinky.</a:t>
            </a:r>
            <a:r>
              <a:rPr lang="cs-CZ" dirty="0" err="1" smtClean="0">
                <a:hlinkClick r:id="rId12"/>
              </a:rPr>
              <a:t>cz</a:t>
            </a:r>
            <a:r>
              <a:rPr lang="cs-CZ" dirty="0" smtClean="0">
                <a:hlinkClick r:id="rId12"/>
              </a:rPr>
              <a:t>/378/213780-top_foto1-</a:t>
            </a:r>
            <a:r>
              <a:rPr lang="cs-CZ" dirty="0" err="1" smtClean="0">
                <a:hlinkClick r:id="rId12"/>
              </a:rPr>
              <a:t>zeyls.jpg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13"/>
              </a:rPr>
              <a:t>http://cs.wikipedia.org/wiki/Severn%C3%AD_Afrika#Zem.C4.9Bd.C4.9Blstv.C3.AD_a_hospod.C3.A1.C5.99stv.C3.AD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vlastní zdroj informací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571</TotalTime>
  <Words>511</Words>
  <Application>Microsoft Office PowerPoint</Application>
  <PresentationFormat>Předvádění na obrazovce (4:3)</PresentationFormat>
  <Paragraphs>94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Snímek 1</vt:lpstr>
      <vt:lpstr>ANOTACE</vt:lpstr>
      <vt:lpstr>Severní Afrika</vt:lpstr>
      <vt:lpstr>Egypt</vt:lpstr>
      <vt:lpstr>Památky</vt:lpstr>
      <vt:lpstr>Luxor </vt:lpstr>
      <vt:lpstr>Abů simbel – mohutný chrám vytesaný ve skále</vt:lpstr>
      <vt:lpstr>alexandrie</vt:lpstr>
      <vt:lpstr>průmysl</vt:lpstr>
      <vt:lpstr>zemědělství a hospodářství</vt:lpstr>
      <vt:lpstr>Zemědělství - rostliny</vt:lpstr>
      <vt:lpstr>libye</vt:lpstr>
      <vt:lpstr>Alžírsko</vt:lpstr>
      <vt:lpstr>tunisko</vt:lpstr>
      <vt:lpstr>Maroko</vt:lpstr>
      <vt:lpstr>Zdroje,citace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ZŠ Uh.Ostroh</cp:lastModifiedBy>
  <cp:revision>87</cp:revision>
  <dcterms:created xsi:type="dcterms:W3CDTF">2011-06-20T10:40:08Z</dcterms:created>
  <dcterms:modified xsi:type="dcterms:W3CDTF">2011-11-25T08:31:09Z</dcterms:modified>
</cp:coreProperties>
</file>