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94DEABD-188B-49B9-9EB6-FC8CA3A0108E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6F75D7CF-6062-4F2D-AB29-ADB52667BF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63728" y="1258073"/>
            <a:ext cx="6192688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916832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60089135"/>
              </p:ext>
            </p:extLst>
          </p:nvPr>
        </p:nvGraphicFramePr>
        <p:xfrm>
          <a:off x="1780496" y="3429000"/>
          <a:ext cx="6097228" cy="2864863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VY_32_INOVACE_8A_19_ Ruchovci a lumírovci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69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byl ověřen 29.5. 2013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004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seznamují s okolnostmi vzniku dvou uměleckých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skupin, s jejich požadavky, prohlášeními. Dále se také seznámí s tvorbou některých autorů této doby, v závěru učebního materiálu je test, který prověřuje povědomí žáků o vyloženém tématu.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32064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70. a 80. léta 19. století</a:t>
            </a:r>
            <a:endParaRPr lang="cs-CZ" sz="54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RUCHOVCI A LUMÍROVCI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1446462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Ruchovci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340768"/>
            <a:ext cx="7772400" cy="4572000"/>
          </a:xfrm>
        </p:spPr>
        <p:txBody>
          <a:bodyPr/>
          <a:lstStyle/>
          <a:p>
            <a:r>
              <a:rPr lang="cs-CZ" dirty="0" smtClean="0"/>
              <a:t> Škola národní</a:t>
            </a:r>
          </a:p>
          <a:p>
            <a:r>
              <a:rPr lang="cs-CZ" dirty="0"/>
              <a:t> </a:t>
            </a:r>
            <a:r>
              <a:rPr lang="cs-CZ" dirty="0" smtClean="0"/>
              <a:t>Autoři: E. Krásnohorská, dočasně J. V. Sládek, S. Čech.</a:t>
            </a:r>
          </a:p>
          <a:p>
            <a:r>
              <a:rPr lang="cs-CZ" dirty="0"/>
              <a:t> </a:t>
            </a:r>
            <a:r>
              <a:rPr lang="cs-CZ" dirty="0" smtClean="0"/>
              <a:t>1868 almanach Ruch (na počest položení základního kamene k Národnímu divadlu).</a:t>
            </a:r>
          </a:p>
          <a:p>
            <a:r>
              <a:rPr lang="cs-CZ" dirty="0"/>
              <a:t> </a:t>
            </a:r>
            <a:r>
              <a:rPr lang="cs-CZ" dirty="0" smtClean="0"/>
              <a:t>V popředí ideje národního obrození.</a:t>
            </a:r>
          </a:p>
          <a:p>
            <a:r>
              <a:rPr lang="cs-CZ" dirty="0"/>
              <a:t> </a:t>
            </a:r>
            <a:r>
              <a:rPr lang="cs-CZ" dirty="0" smtClean="0"/>
              <a:t>Důraz na domácí tradice.</a:t>
            </a:r>
            <a:endParaRPr lang="cs-CZ" dirty="0"/>
          </a:p>
        </p:txBody>
      </p:sp>
      <p:pic>
        <p:nvPicPr>
          <p:cNvPr id="4" name="Obrázek 3" descr="428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76256" y="2852936"/>
            <a:ext cx="1987040" cy="2780928"/>
          </a:xfrm>
          <a:prstGeom prst="rect">
            <a:avLst/>
          </a:prstGeom>
        </p:spPr>
      </p:pic>
      <p:pic>
        <p:nvPicPr>
          <p:cNvPr id="6" name="Obrázek 5" descr="464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4005064"/>
            <a:ext cx="2016224" cy="2602840"/>
          </a:xfrm>
          <a:prstGeom prst="rect">
            <a:avLst/>
          </a:prstGeom>
        </p:spPr>
      </p:pic>
      <p:pic>
        <p:nvPicPr>
          <p:cNvPr id="7" name="Obrázek 6" descr="25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077072"/>
            <a:ext cx="1762642" cy="263691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70591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1143000"/>
          </a:xfrm>
        </p:spPr>
        <p:txBody>
          <a:bodyPr/>
          <a:lstStyle/>
          <a:p>
            <a:r>
              <a:rPr lang="cs-CZ" dirty="0" smtClean="0"/>
              <a:t>Lumírovci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7772400" cy="4572000"/>
          </a:xfrm>
        </p:spPr>
        <p:txBody>
          <a:bodyPr/>
          <a:lstStyle/>
          <a:p>
            <a:r>
              <a:rPr lang="cs-CZ" dirty="0" smtClean="0"/>
              <a:t> Škola kosmopolitní</a:t>
            </a:r>
          </a:p>
          <a:p>
            <a:r>
              <a:rPr lang="cs-CZ" dirty="0"/>
              <a:t> </a:t>
            </a:r>
            <a:r>
              <a:rPr lang="cs-CZ" dirty="0" smtClean="0"/>
              <a:t>Autoři: J. V. Sládek, J. Vrchlický, J. Zeyer.</a:t>
            </a:r>
          </a:p>
          <a:p>
            <a:r>
              <a:rPr lang="cs-CZ" dirty="0"/>
              <a:t> </a:t>
            </a:r>
            <a:r>
              <a:rPr lang="cs-CZ" dirty="0" smtClean="0"/>
              <a:t>1877 časopis Lumír</a:t>
            </a:r>
          </a:p>
          <a:p>
            <a:r>
              <a:rPr lang="cs-CZ" dirty="0"/>
              <a:t> </a:t>
            </a:r>
            <a:r>
              <a:rPr lang="cs-CZ" dirty="0" smtClean="0"/>
              <a:t>Povznést českou literaturu na světovou úroveň.</a:t>
            </a:r>
          </a:p>
          <a:p>
            <a:r>
              <a:rPr lang="cs-CZ" dirty="0"/>
              <a:t> </a:t>
            </a:r>
            <a:r>
              <a:rPr lang="cs-CZ" dirty="0" smtClean="0"/>
              <a:t>Vliv cizích myšlenkových proudů.</a:t>
            </a:r>
          </a:p>
          <a:p>
            <a:r>
              <a:rPr lang="cs-CZ" dirty="0"/>
              <a:t> </a:t>
            </a:r>
            <a:r>
              <a:rPr lang="cs-CZ" dirty="0" smtClean="0"/>
              <a:t>Požadavek umělecké svobody.</a:t>
            </a:r>
            <a:endParaRPr lang="cs-CZ" dirty="0"/>
          </a:p>
        </p:txBody>
      </p:sp>
      <p:pic>
        <p:nvPicPr>
          <p:cNvPr id="4" name="Obrázek 3" descr="464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116632"/>
            <a:ext cx="2016224" cy="2602840"/>
          </a:xfrm>
          <a:prstGeom prst="rect">
            <a:avLst/>
          </a:prstGeom>
        </p:spPr>
      </p:pic>
      <p:pic>
        <p:nvPicPr>
          <p:cNvPr id="5" name="Obrázek 4" descr="225px-Ba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3429000"/>
            <a:ext cx="2160240" cy="3235559"/>
          </a:xfrm>
          <a:prstGeom prst="rect">
            <a:avLst/>
          </a:prstGeom>
        </p:spPr>
      </p:pic>
      <p:pic>
        <p:nvPicPr>
          <p:cNvPr id="6" name="Obrázek 5" descr="482px-Julius_Zeyer_Vilim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31840" y="3970106"/>
            <a:ext cx="2088232" cy="259512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42933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Ukázka z díla J. V. Sládka (Zlatý máj)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447800"/>
            <a:ext cx="8352928" cy="4572000"/>
          </a:xfrm>
        </p:spPr>
        <p:txBody>
          <a:bodyPr numCol="2"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	Ty </a:t>
            </a:r>
            <a:r>
              <a:rPr lang="cs-CZ" dirty="0" smtClean="0"/>
              <a:t>písně tady dávám ti, mé dítě,</a:t>
            </a:r>
            <a:br>
              <a:rPr lang="cs-CZ" dirty="0" smtClean="0"/>
            </a:br>
            <a:r>
              <a:rPr lang="cs-CZ" dirty="0" smtClean="0"/>
              <a:t>v čas, kdy jsi byla žití na úsvitě.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Když byla's plna štěstí, plna zdraví</a:t>
            </a:r>
            <a:br>
              <a:rPr lang="cs-CZ" dirty="0" smtClean="0"/>
            </a:br>
            <a:r>
              <a:rPr lang="cs-CZ" dirty="0" smtClean="0"/>
              <a:t>a úsměv tvůj i pláč byl dětský, pravý.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čas, který neznal žití stránku stinnou;</a:t>
            </a:r>
            <a:br>
              <a:rPr lang="cs-CZ" dirty="0" smtClean="0"/>
            </a:br>
            <a:r>
              <a:rPr lang="cs-CZ" dirty="0" smtClean="0"/>
              <a:t>ty vzpomínky ti nikdy nevyhynou.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Kdy byla's jako letní slunko vřelá</a:t>
            </a:r>
            <a:br>
              <a:rPr lang="cs-CZ" dirty="0" smtClean="0"/>
            </a:br>
            <a:r>
              <a:rPr lang="cs-CZ" dirty="0" smtClean="0"/>
              <a:t>a jako květ a jako </a:t>
            </a:r>
            <a:r>
              <a:rPr lang="cs-CZ" dirty="0" err="1" smtClean="0"/>
              <a:t>děcko</a:t>
            </a:r>
            <a:r>
              <a:rPr lang="cs-CZ" dirty="0" smtClean="0"/>
              <a:t> celá.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Kdy sestrou začala ti </a:t>
            </a:r>
            <a:r>
              <a:rPr lang="cs-CZ" dirty="0" err="1" smtClean="0"/>
              <a:t>býti</a:t>
            </a:r>
            <a:r>
              <a:rPr lang="cs-CZ" dirty="0" smtClean="0"/>
              <a:t> matka</a:t>
            </a:r>
            <a:br>
              <a:rPr lang="cs-CZ" dirty="0" smtClean="0"/>
            </a:br>
            <a:r>
              <a:rPr lang="cs-CZ" dirty="0" smtClean="0"/>
              <a:t>a ty's jí šveholila slova sladká.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otec tvůj, by ku práci se sílil,</a:t>
            </a:r>
            <a:br>
              <a:rPr lang="cs-CZ" dirty="0" smtClean="0"/>
            </a:br>
            <a:r>
              <a:rPr lang="cs-CZ" dirty="0" smtClean="0"/>
              <a:t>když's v noci spala, nad tebou se chýlil.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r>
              <a:rPr lang="cs-CZ" dirty="0" smtClean="0"/>
              <a:t>	Těch slunečných i teskných písní řadu</a:t>
            </a:r>
            <a:br>
              <a:rPr lang="cs-CZ" dirty="0" smtClean="0"/>
            </a:br>
            <a:r>
              <a:rPr lang="cs-CZ" dirty="0" smtClean="0"/>
              <a:t>psal otec tvůj už v chmurném listopadu,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Když pustnul sad, strom dávno přestal </a:t>
            </a:r>
            <a:r>
              <a:rPr lang="cs-CZ" dirty="0" err="1" smtClean="0"/>
              <a:t>kvésti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ty jsi byla celé jeho štěstí. —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Nuž, </a:t>
            </a:r>
            <a:r>
              <a:rPr lang="cs-CZ" dirty="0" err="1" smtClean="0"/>
              <a:t>provoď</a:t>
            </a:r>
            <a:r>
              <a:rPr lang="cs-CZ" dirty="0" smtClean="0"/>
              <a:t> tebe píseň ta, — kde jasná,</a:t>
            </a:r>
            <a:br>
              <a:rPr lang="cs-CZ" dirty="0" smtClean="0"/>
            </a:br>
            <a:r>
              <a:rPr lang="cs-CZ" dirty="0" smtClean="0"/>
              <a:t>a v žití šťastna buď, — ó šťastná, </a:t>
            </a:r>
            <a:r>
              <a:rPr lang="cs-CZ" dirty="0" err="1" smtClean="0"/>
              <a:t>šťastná</a:t>
            </a:r>
            <a:r>
              <a:rPr lang="cs-CZ" dirty="0" smtClean="0"/>
              <a:t>!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12457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z díla J. Vrchlického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712968" cy="5149552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Výstup 11. </a:t>
            </a:r>
          </a:p>
          <a:p>
            <a:r>
              <a:rPr lang="cs-CZ" i="1" dirty="0" smtClean="0"/>
              <a:t>Předešlí. Alžběta.</a:t>
            </a:r>
            <a:endParaRPr lang="cs-CZ" dirty="0" smtClean="0"/>
          </a:p>
          <a:p>
            <a:r>
              <a:rPr lang="cs-CZ" i="1" dirty="0" smtClean="0"/>
              <a:t>(V tom ozve se troubení na podhradí, Všichni se obrátí, branou vejde císařovna Alžběta v obleku jako v prvním jednání.)</a:t>
            </a:r>
            <a:endParaRPr lang="cs-CZ" dirty="0" smtClean="0"/>
          </a:p>
          <a:p>
            <a:r>
              <a:rPr lang="cs-CZ" b="1" dirty="0" smtClean="0"/>
              <a:t>VŠICKNI </a:t>
            </a:r>
            <a:r>
              <a:rPr lang="cs-CZ" dirty="0" smtClean="0"/>
              <a:t>Co to znamená? </a:t>
            </a:r>
          </a:p>
          <a:p>
            <a:r>
              <a:rPr lang="cs-CZ" b="1" dirty="0" smtClean="0"/>
              <a:t>PURKRABÍ</a:t>
            </a:r>
            <a:r>
              <a:rPr lang="cs-CZ" dirty="0" smtClean="0"/>
              <a:t>  </a:t>
            </a:r>
            <a:r>
              <a:rPr lang="cs-CZ" dirty="0" err="1" smtClean="0"/>
              <a:t>Toť</a:t>
            </a:r>
            <a:r>
              <a:rPr lang="cs-CZ" dirty="0" smtClean="0"/>
              <a:t> fanfára, oznamující vznešenou nějakou návštěvu. </a:t>
            </a:r>
            <a:r>
              <a:rPr lang="cs-CZ" i="1" dirty="0" smtClean="0"/>
              <a:t>(Vejde Alžběta)</a:t>
            </a:r>
            <a:endParaRPr lang="cs-CZ" dirty="0" smtClean="0"/>
          </a:p>
          <a:p>
            <a:r>
              <a:rPr lang="cs-CZ" b="1" dirty="0" smtClean="0"/>
              <a:t>VŠICKNI </a:t>
            </a:r>
            <a:r>
              <a:rPr lang="cs-CZ" dirty="0" smtClean="0"/>
              <a:t>Císařovna! </a:t>
            </a:r>
          </a:p>
          <a:p>
            <a:r>
              <a:rPr lang="cs-CZ" b="1" dirty="0" smtClean="0"/>
              <a:t>KAREL IV.</a:t>
            </a:r>
            <a:r>
              <a:rPr lang="cs-CZ" dirty="0" smtClean="0"/>
              <a:t> Jaká to návštěva, paní má — a v tuto dobu? </a:t>
            </a:r>
            <a:r>
              <a:rPr lang="cs-CZ" i="1" dirty="0" smtClean="0"/>
              <a:t>(Jde vstříc a políbí ji na čelo)</a:t>
            </a:r>
            <a:endParaRPr lang="cs-CZ" dirty="0" smtClean="0"/>
          </a:p>
          <a:p>
            <a:r>
              <a:rPr lang="cs-CZ" b="1" dirty="0" smtClean="0"/>
              <a:t>ALŽBĚTA</a:t>
            </a:r>
            <a:r>
              <a:rPr lang="cs-CZ" dirty="0" smtClean="0"/>
              <a:t> </a:t>
            </a:r>
            <a:r>
              <a:rPr lang="cs-CZ" i="1" dirty="0" smtClean="0"/>
              <a:t>(v rozpacích)</a:t>
            </a:r>
            <a:endParaRPr lang="cs-CZ" dirty="0" smtClean="0"/>
          </a:p>
          <a:p>
            <a:r>
              <a:rPr lang="cs-CZ" dirty="0" smtClean="0"/>
              <a:t>Vyjela jsem časně z rána do lesů kolem Karlíka na hon- </a:t>
            </a:r>
          </a:p>
          <a:p>
            <a:r>
              <a:rPr lang="cs-CZ" b="1" dirty="0" smtClean="0"/>
              <a:t>ARNOŠT</a:t>
            </a:r>
            <a:r>
              <a:rPr lang="cs-CZ" dirty="0" smtClean="0"/>
              <a:t> </a:t>
            </a:r>
            <a:r>
              <a:rPr lang="cs-CZ" i="1" dirty="0" smtClean="0"/>
              <a:t>(vpadne jí do řeči)</a:t>
            </a:r>
            <a:endParaRPr lang="cs-CZ" dirty="0" smtClean="0"/>
          </a:p>
          <a:p>
            <a:r>
              <a:rPr lang="cs-CZ" dirty="0" smtClean="0"/>
              <a:t>A vzdálila se zajisté, </a:t>
            </a:r>
            <a:r>
              <a:rPr lang="cs-CZ" dirty="0" err="1" smtClean="0"/>
              <a:t>nepovědoma</a:t>
            </a:r>
            <a:r>
              <a:rPr lang="cs-CZ" dirty="0" smtClean="0"/>
              <a:t> cesty, příliš daleko? </a:t>
            </a:r>
          </a:p>
          <a:p>
            <a:r>
              <a:rPr lang="cs-CZ" b="1" dirty="0" smtClean="0"/>
              <a:t>KAREL IV.</a:t>
            </a:r>
            <a:r>
              <a:rPr lang="cs-CZ" dirty="0" smtClean="0"/>
              <a:t> </a:t>
            </a:r>
            <a:r>
              <a:rPr lang="cs-CZ" i="1" dirty="0" smtClean="0"/>
              <a:t>(rychle za ním)</a:t>
            </a:r>
            <a:endParaRPr lang="cs-CZ" dirty="0" smtClean="0"/>
          </a:p>
          <a:p>
            <a:r>
              <a:rPr lang="cs-CZ" dirty="0" smtClean="0"/>
              <a:t>A zabloudila snad? </a:t>
            </a:r>
          </a:p>
          <a:p>
            <a:r>
              <a:rPr lang="cs-CZ" b="1" dirty="0" smtClean="0"/>
              <a:t>ALŽBĚTA</a:t>
            </a:r>
            <a:endParaRPr lang="cs-CZ" dirty="0" smtClean="0"/>
          </a:p>
          <a:p>
            <a:r>
              <a:rPr lang="cs-CZ" dirty="0" smtClean="0"/>
              <a:t>Uháněla jsem tryskem za jelenem, jejž psi z brlohu vyplašili, a tak se stalo, že pojednou ztratila jsem směr cesty a zbloudila, až místo Karlíka bleskly mi věže karlštejnské. Co zbývalo, - i hledám pohostinství a přístřeší u svého vládce a pána. </a:t>
            </a:r>
          </a:p>
          <a:p>
            <a:r>
              <a:rPr lang="cs-CZ" b="1" dirty="0" smtClean="0"/>
              <a:t>ARNOŠT</a:t>
            </a:r>
            <a:endParaRPr lang="cs-CZ" dirty="0" smtClean="0"/>
          </a:p>
          <a:p>
            <a:r>
              <a:rPr lang="cs-CZ" dirty="0" smtClean="0"/>
              <a:t>Jaké to štěstí, že stojí Karlštejn, a věru stálo by za to </a:t>
            </a:r>
            <a:r>
              <a:rPr lang="cs-CZ" dirty="0" err="1" smtClean="0"/>
              <a:t>zbořiti</a:t>
            </a:r>
            <a:r>
              <a:rPr lang="cs-CZ" dirty="0" smtClean="0"/>
              <a:t> jej hned, jak jej opustíš, </a:t>
            </a:r>
            <a:r>
              <a:rPr lang="cs-CZ" dirty="0" err="1" smtClean="0"/>
              <a:t>dostačilť</a:t>
            </a:r>
            <a:r>
              <a:rPr lang="cs-CZ" dirty="0" smtClean="0"/>
              <a:t> úplně svému úkolu. </a:t>
            </a:r>
          </a:p>
          <a:p>
            <a:r>
              <a:rPr lang="cs-CZ" b="1" dirty="0" smtClean="0"/>
              <a:t>KAREL IV.</a:t>
            </a:r>
            <a:endParaRPr lang="cs-CZ" dirty="0" smtClean="0"/>
          </a:p>
          <a:p>
            <a:r>
              <a:rPr lang="cs-CZ" dirty="0" smtClean="0"/>
              <a:t>Je mi líto, milý Arnošte, že nemohu </a:t>
            </a:r>
            <a:r>
              <a:rPr lang="cs-CZ" dirty="0" err="1" smtClean="0"/>
              <a:t>sdíleti</a:t>
            </a:r>
            <a:r>
              <a:rPr lang="cs-CZ" dirty="0" smtClean="0"/>
              <a:t> - snad po prvé - tvoje náhledy. Nejsem tak dvorský, i nad zákonodárcem jest zákon, a ten praví, že nesmí žena ani královna </a:t>
            </a:r>
            <a:r>
              <a:rPr lang="cs-CZ" dirty="0" err="1" smtClean="0"/>
              <a:t>ubytovati</a:t>
            </a:r>
            <a:r>
              <a:rPr lang="cs-CZ" dirty="0" smtClean="0"/>
              <a:t> se na Karlštejně. Doprovodím sám Její Milost na Karlík. Zákon je svatý!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58432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autora k umělecké skupině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568952" cy="45720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500" dirty="0" smtClean="0"/>
              <a:t>J. V. Sládek				</a:t>
            </a:r>
            <a:r>
              <a:rPr lang="cs-CZ" sz="3500" dirty="0" smtClean="0">
                <a:solidFill>
                  <a:schemeClr val="accent1"/>
                </a:solidFill>
              </a:rPr>
              <a:t>ruchovec</a:t>
            </a:r>
            <a:r>
              <a:rPr lang="cs-CZ" sz="3500" dirty="0" smtClean="0"/>
              <a:t>				</a:t>
            </a:r>
          </a:p>
          <a:p>
            <a:pPr marL="0" indent="0">
              <a:buNone/>
            </a:pPr>
            <a:r>
              <a:rPr lang="cs-CZ" sz="3500" dirty="0" smtClean="0"/>
              <a:t>E. Krásnohorská			</a:t>
            </a:r>
            <a:r>
              <a:rPr lang="cs-CZ" sz="3500" dirty="0" smtClean="0">
                <a:solidFill>
                  <a:srgbClr val="FFC000"/>
                </a:solidFill>
              </a:rPr>
              <a:t>lumírovec</a:t>
            </a:r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J. Zeyer				</a:t>
            </a:r>
            <a:r>
              <a:rPr lang="cs-CZ" sz="3500" dirty="0" smtClean="0">
                <a:solidFill>
                  <a:schemeClr val="accent1"/>
                </a:solidFill>
              </a:rPr>
              <a:t>ruchovec</a:t>
            </a:r>
            <a:r>
              <a:rPr lang="cs-CZ" sz="3500" dirty="0" smtClean="0"/>
              <a:t> později </a:t>
            </a:r>
            <a:r>
              <a:rPr lang="cs-CZ" sz="3500" dirty="0" smtClean="0">
                <a:solidFill>
                  <a:srgbClr val="FFC000"/>
                </a:solidFill>
              </a:rPr>
              <a:t>lumírovec</a:t>
            </a:r>
          </a:p>
          <a:p>
            <a:pPr marL="0" indent="0">
              <a:buNone/>
            </a:pPr>
            <a:endParaRPr lang="cs-CZ" sz="3500" dirty="0" smtClean="0"/>
          </a:p>
          <a:p>
            <a:pPr marL="0" indent="0">
              <a:buNone/>
            </a:pPr>
            <a:r>
              <a:rPr lang="cs-CZ" sz="3500" dirty="0" smtClean="0"/>
              <a:t>J. Vrchlický				</a:t>
            </a:r>
            <a:r>
              <a:rPr lang="cs-CZ" sz="3500" dirty="0" smtClean="0">
                <a:solidFill>
                  <a:schemeClr val="accent1"/>
                </a:solidFill>
              </a:rPr>
              <a:t>ruchovec</a:t>
            </a:r>
          </a:p>
          <a:p>
            <a:pPr marL="0" indent="0">
              <a:buNone/>
            </a:pPr>
            <a:endParaRPr lang="cs-CZ" sz="3500" dirty="0"/>
          </a:p>
          <a:p>
            <a:pPr marL="0" indent="0">
              <a:buNone/>
            </a:pPr>
            <a:r>
              <a:rPr lang="cs-CZ" sz="3500" dirty="0" smtClean="0"/>
              <a:t>S. Čech				</a:t>
            </a:r>
            <a:r>
              <a:rPr lang="cs-CZ" sz="3500" dirty="0" smtClean="0">
                <a:solidFill>
                  <a:srgbClr val="FFC000"/>
                </a:solidFill>
              </a:rPr>
              <a:t>lumírovec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2035338">
            <a:off x="2413902" y="2216387"/>
            <a:ext cx="2237553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20493888">
            <a:off x="2762109" y="1848163"/>
            <a:ext cx="1999584" cy="4779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0372330">
            <a:off x="2036607" y="2644208"/>
            <a:ext cx="262600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0542058">
            <a:off x="2051720" y="4509066"/>
            <a:ext cx="2376263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115106">
            <a:off x="1962586" y="4485839"/>
            <a:ext cx="269493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71387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439692" y="1271927"/>
            <a:ext cx="684076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72816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54146075"/>
              </p:ext>
            </p:extLst>
          </p:nvPr>
        </p:nvGraphicFramePr>
        <p:xfrm>
          <a:off x="2051720" y="2780928"/>
          <a:ext cx="6005448" cy="3573356"/>
        </p:xfrm>
        <a:graphic>
          <a:graphicData uri="http://schemas.openxmlformats.org/drawingml/2006/table">
            <a:tbl>
              <a:tblPr/>
              <a:tblGrid>
                <a:gridCol w="1125172"/>
                <a:gridCol w="117013"/>
                <a:gridCol w="4763263"/>
              </a:tblGrid>
              <a:tr h="2914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JEDUDEDEK. </a:t>
                      </a:r>
                      <a:r>
                        <a:rPr lang="cs-CZ" sz="1000" i="1" dirty="0" err="1" smtClean="0"/>
                        <a:t>wikipedia.org</a:t>
                      </a:r>
                      <a:r>
                        <a:rPr lang="cs-CZ" sz="1000" dirty="0" smtClean="0"/>
                        <a:t> [online]. [cit. 26.5.2013]. Dostupný na WWW: http://cs.wikipedia.org/wiki/Soubor:Jan_Vil%C3%ADmek_-_Eli%C5%A1ka_Kr%C3%A1snohorsk%C3%A1.jpg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JEDUDEDEK. </a:t>
                      </a:r>
                      <a:r>
                        <a:rPr lang="cs-CZ" sz="1000" i="1" dirty="0" err="1" smtClean="0"/>
                        <a:t>wikiepdia.org</a:t>
                      </a:r>
                      <a:r>
                        <a:rPr lang="cs-CZ" sz="1000" dirty="0" smtClean="0"/>
                        <a:t> [online]. [cit. 26.5.2013]. Dostupný na WWW: http://cs.wikipedia.org/wiki/Soubor:Jan_Vil%C3%ADmek_-_Josef_V%C3%A1clav_Sl%C3%A1dek_HL.jpg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JEDUDEDEK. </a:t>
                      </a:r>
                      <a:r>
                        <a:rPr lang="cs-CZ" sz="1000" i="1" dirty="0" err="1" smtClean="0"/>
                        <a:t>wikiepdia.org</a:t>
                      </a:r>
                      <a:r>
                        <a:rPr lang="cs-CZ" sz="1000" dirty="0" smtClean="0"/>
                        <a:t> [online]. [cit. 26.5.2013]. Dostupný na WWW: http://cs.wikipedia.org/wiki/Soubor:Jan_Vil%C3%ADmek_-_Svatopluk_%C4%8Cech.jpg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JEDUDEDEK. </a:t>
                      </a:r>
                      <a:r>
                        <a:rPr lang="cs-CZ" sz="1000" i="1" dirty="0" err="1" smtClean="0"/>
                        <a:t>wikiepdia.org</a:t>
                      </a:r>
                      <a:r>
                        <a:rPr lang="cs-CZ" sz="1000" dirty="0" smtClean="0"/>
                        <a:t> [online]. [cit. 26.5.2013]. Dostupný na WWW: http://cs.wikipedia.org/wiki/Soubor:Jan_Vil%C3%ADmek_-_Jaroslav_Vrchlick%C3%BD.jpg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SAPFAN. </a:t>
                      </a:r>
                      <a:r>
                        <a:rPr lang="cs-CZ" sz="1000" i="1" dirty="0" err="1" smtClean="0"/>
                        <a:t>wikipedia.org</a:t>
                      </a:r>
                      <a:r>
                        <a:rPr lang="cs-CZ" sz="1000" dirty="0" smtClean="0"/>
                        <a:t> [online]. [cit. 26.5.2013]. Dostupný na WWW: http://cs.wikipedia.org/wiki/Soubor:Julius_Zeyer_Vilimek.jpg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smtClean="0"/>
                        <a:t>Zlatý máj</a:t>
                      </a:r>
                      <a:r>
                        <a:rPr lang="cs-CZ" sz="1000" dirty="0" smtClean="0"/>
                        <a:t> [online]. [cit. 26.5.2013]. Dostupný na WWW: http://cs.wikisource.org/wiki/Zlat%C3%BD_m%C3%A1j/V%C4%9Bnov%C3%A1n%C3%AD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/>
                        <a:t>AUTOR NEUVEDEN. </a:t>
                      </a:r>
                      <a:r>
                        <a:rPr lang="cs-CZ" sz="1000" i="1" dirty="0" smtClean="0"/>
                        <a:t>Noc na Karlštejně</a:t>
                      </a:r>
                      <a:r>
                        <a:rPr lang="cs-CZ" sz="1000" dirty="0" smtClean="0"/>
                        <a:t> [online]. [cit. 26.5.2013]. Dostupný na WWW: http://cs.wikisource.org/wiki/Noc_na_Karl%C5%A1tejn%C4%9B</a:t>
                      </a: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6588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 b="1" dirty="0" smtClean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</a:rPr>
                        <a:t>DOROVSKÁ, Dagmar; ŘEŘICHOVÁ, Vlasta.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Čítanka 8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</a:rPr>
                        <a:t>. Český Těšín: Pedagogické nakladatelství, 2005, ISBN 80-7230-065-2.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</a:rPr>
                        <a:t>SOCHROVÁ</a:t>
                      </a:r>
                      <a:r>
                        <a:rPr lang="fr-FR" sz="1000" dirty="0" smtClean="0">
                          <a:solidFill>
                            <a:schemeClr val="tx1"/>
                          </a:solidFill>
                        </a:rPr>
                        <a:t>, Marie. </a:t>
                      </a:r>
                      <a:r>
                        <a:rPr lang="fr-FR" sz="1000" i="1" dirty="0" smtClean="0">
                          <a:solidFill>
                            <a:schemeClr val="tx1"/>
                          </a:solidFill>
                        </a:rPr>
                        <a:t>Literatura v kostce</a:t>
                      </a:r>
                      <a:r>
                        <a:rPr lang="fr-FR" sz="1000" dirty="0" smtClean="0">
                          <a:solidFill>
                            <a:schemeClr val="tx1"/>
                          </a:solidFill>
                        </a:rPr>
                        <a:t>. Praha: Fragment, 2008, ISBN 80-253-0652-6. </a:t>
                      </a:r>
                      <a:endParaRPr lang="cs-CZ" sz="1000" dirty="0" smtClean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38576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</TotalTime>
  <Words>676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Snímek 1</vt:lpstr>
      <vt:lpstr>RUCHOVCI A LUMÍROVCI</vt:lpstr>
      <vt:lpstr>Ruchovci</vt:lpstr>
      <vt:lpstr>Lumírovci</vt:lpstr>
      <vt:lpstr>Ukázka z díla J. V. Sládka (Zlatý máj)</vt:lpstr>
      <vt:lpstr>Ukázka z díla J. Vrchlického</vt:lpstr>
      <vt:lpstr>Přiřaď autora k umělecké skupině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9</cp:revision>
  <dcterms:created xsi:type="dcterms:W3CDTF">2013-05-25T19:58:34Z</dcterms:created>
  <dcterms:modified xsi:type="dcterms:W3CDTF">2013-05-26T13:00:27Z</dcterms:modified>
</cp:coreProperties>
</file>