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Override PartName="/ppt/diagrams/quickStyle1.xml" ContentType="application/vnd.openxmlformats-officedocument.drawingml.diagramStyle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4" r:id="rId9"/>
    <p:sldId id="262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7916559-71C9-4FD0-91FC-65FFCB852D65}" type="doc">
      <dgm:prSet loTypeId="urn:microsoft.com/office/officeart/2005/8/layout/vProcess5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566B25B1-0D8E-4D85-A261-2F4A1B7FD3AD}">
      <dgm:prSet phldrT="[Text]"/>
      <dgm:spPr/>
      <dgm:t>
        <a:bodyPr/>
        <a:lstStyle/>
        <a:p>
          <a:r>
            <a:rPr lang="cs-CZ" dirty="0" smtClean="0">
              <a:solidFill>
                <a:srgbClr val="FF0000"/>
              </a:solidFill>
            </a:rPr>
            <a:t>Zadání </a:t>
          </a:r>
          <a:r>
            <a:rPr lang="cs-CZ" dirty="0" smtClean="0"/>
            <a:t>– vlastní text slovní úlohy. </a:t>
          </a:r>
          <a:r>
            <a:rPr lang="cs-CZ" dirty="0" smtClean="0"/>
            <a:t> Je </a:t>
          </a:r>
          <a:r>
            <a:rPr lang="cs-CZ" dirty="0" smtClean="0"/>
            <a:t>nutné si jej dobře přečíst a zvážit, o jaký typ slovní úlohy se jedná (na sčítání, odčítání),  rozhodnout se o postupu.</a:t>
          </a:r>
          <a:endParaRPr lang="cs-CZ" dirty="0"/>
        </a:p>
      </dgm:t>
    </dgm:pt>
    <dgm:pt modelId="{969D1C39-0A28-4F79-88EB-F144B09E9564}" type="sibTrans" cxnId="{49F5A3A3-D399-4668-BD50-43177C049EE7}">
      <dgm:prSet/>
      <dgm:spPr/>
      <dgm:t>
        <a:bodyPr/>
        <a:lstStyle/>
        <a:p>
          <a:endParaRPr lang="cs-CZ"/>
        </a:p>
      </dgm:t>
    </dgm:pt>
    <dgm:pt modelId="{A6881E81-6073-41FE-A320-AD3BAEA3078F}" type="parTrans" cxnId="{49F5A3A3-D399-4668-BD50-43177C049EE7}">
      <dgm:prSet/>
      <dgm:spPr/>
      <dgm:t>
        <a:bodyPr/>
        <a:lstStyle/>
        <a:p>
          <a:endParaRPr lang="cs-CZ"/>
        </a:p>
      </dgm:t>
    </dgm:pt>
    <dgm:pt modelId="{EFECEC3C-7AFD-4CDC-8115-EE820E88DC0A}">
      <dgm:prSet phldrT="[Text]"/>
      <dgm:spPr/>
      <dgm:t>
        <a:bodyPr/>
        <a:lstStyle/>
        <a:p>
          <a:r>
            <a:rPr lang="cs-CZ" dirty="0" smtClean="0">
              <a:solidFill>
                <a:srgbClr val="FF0000"/>
              </a:solidFill>
            </a:rPr>
            <a:t>Zápis </a:t>
          </a:r>
          <a:r>
            <a:rPr lang="cs-CZ" dirty="0" smtClean="0">
              <a:solidFill>
                <a:schemeClr val="bg1"/>
              </a:solidFill>
            </a:rPr>
            <a:t>-</a:t>
          </a:r>
          <a:r>
            <a:rPr lang="cs-CZ" dirty="0" smtClean="0">
              <a:solidFill>
                <a:srgbClr val="FF0000"/>
              </a:solidFill>
            </a:rPr>
            <a:t> </a:t>
          </a:r>
          <a:r>
            <a:rPr lang="cs-CZ" dirty="0" smtClean="0">
              <a:solidFill>
                <a:schemeClr val="bg2"/>
              </a:solidFill>
            </a:rPr>
            <a:t> heslovitým způsobem zapíšeme základní údaje, které jsou pro další výpočet nezbytné</a:t>
          </a:r>
          <a:endParaRPr lang="cs-CZ" dirty="0">
            <a:solidFill>
              <a:srgbClr val="FF0000"/>
            </a:solidFill>
          </a:endParaRPr>
        </a:p>
      </dgm:t>
    </dgm:pt>
    <dgm:pt modelId="{D10766B4-B498-4B98-80DA-BE840B5FE094}" type="sibTrans" cxnId="{575A45B7-C02C-4C44-98B8-A6B250E30502}">
      <dgm:prSet/>
      <dgm:spPr/>
      <dgm:t>
        <a:bodyPr/>
        <a:lstStyle/>
        <a:p>
          <a:endParaRPr lang="cs-CZ"/>
        </a:p>
      </dgm:t>
    </dgm:pt>
    <dgm:pt modelId="{4C936E9A-9952-472F-9137-DA5795BD12C3}" type="parTrans" cxnId="{575A45B7-C02C-4C44-98B8-A6B250E30502}">
      <dgm:prSet/>
      <dgm:spPr/>
      <dgm:t>
        <a:bodyPr/>
        <a:lstStyle/>
        <a:p>
          <a:endParaRPr lang="cs-CZ"/>
        </a:p>
      </dgm:t>
    </dgm:pt>
    <dgm:pt modelId="{3C5378D5-A4A4-4996-BA1A-3FD78E910EDB}">
      <dgm:prSet phldrT="[Text]"/>
      <dgm:spPr/>
      <dgm:t>
        <a:bodyPr/>
        <a:lstStyle/>
        <a:p>
          <a:r>
            <a:rPr lang="cs-CZ" dirty="0" smtClean="0">
              <a:solidFill>
                <a:srgbClr val="FF0000"/>
              </a:solidFill>
            </a:rPr>
            <a:t>Znázornění </a:t>
          </a:r>
          <a:r>
            <a:rPr lang="cs-CZ" dirty="0" smtClean="0">
              <a:solidFill>
                <a:schemeClr val="bg1"/>
              </a:solidFill>
            </a:rPr>
            <a:t>-  jednoduchým způsobem zakreslíme – pomocí koleček, čtverečků atd.</a:t>
          </a:r>
          <a:endParaRPr lang="cs-CZ" dirty="0">
            <a:solidFill>
              <a:schemeClr val="bg1"/>
            </a:solidFill>
          </a:endParaRPr>
        </a:p>
      </dgm:t>
    </dgm:pt>
    <dgm:pt modelId="{A83DE3E9-D7B5-4C3C-92AC-B54672DC7248}" type="sibTrans" cxnId="{49AA0901-4120-4D2B-A0B7-4F5A4D33C8D5}">
      <dgm:prSet/>
      <dgm:spPr/>
      <dgm:t>
        <a:bodyPr/>
        <a:lstStyle/>
        <a:p>
          <a:endParaRPr lang="cs-CZ"/>
        </a:p>
      </dgm:t>
    </dgm:pt>
    <dgm:pt modelId="{607E56A4-CCDA-43D0-9111-D280C520A63E}" type="parTrans" cxnId="{49AA0901-4120-4D2B-A0B7-4F5A4D33C8D5}">
      <dgm:prSet/>
      <dgm:spPr/>
      <dgm:t>
        <a:bodyPr/>
        <a:lstStyle/>
        <a:p>
          <a:endParaRPr lang="cs-CZ"/>
        </a:p>
      </dgm:t>
    </dgm:pt>
    <dgm:pt modelId="{69A782A7-3890-4C84-BD61-1013D4E3977F}">
      <dgm:prSet phldrT="[Text]"/>
      <dgm:spPr/>
      <dgm:t>
        <a:bodyPr/>
        <a:lstStyle/>
        <a:p>
          <a:r>
            <a:rPr lang="cs-CZ" dirty="0" smtClean="0">
              <a:solidFill>
                <a:srgbClr val="FF0000"/>
              </a:solidFill>
            </a:rPr>
            <a:t>Výpočet – </a:t>
          </a:r>
          <a:r>
            <a:rPr lang="cs-CZ" dirty="0" smtClean="0">
              <a:solidFill>
                <a:schemeClr val="bg1"/>
              </a:solidFill>
            </a:rPr>
            <a:t>vyplývá ze zápisu a znázornění, neznámou označujeme písmeny malé abecedy – nejčastěji x, y</a:t>
          </a:r>
          <a:endParaRPr lang="cs-CZ" dirty="0">
            <a:solidFill>
              <a:srgbClr val="FF0000"/>
            </a:solidFill>
          </a:endParaRPr>
        </a:p>
      </dgm:t>
    </dgm:pt>
    <dgm:pt modelId="{BEC5614A-38B6-4955-AB74-18AF3F2EC4CE}" type="sibTrans" cxnId="{65496D55-581A-4B4D-95A5-194211CF5ADA}">
      <dgm:prSet/>
      <dgm:spPr/>
      <dgm:t>
        <a:bodyPr/>
        <a:lstStyle/>
        <a:p>
          <a:endParaRPr lang="cs-CZ"/>
        </a:p>
      </dgm:t>
    </dgm:pt>
    <dgm:pt modelId="{7026C585-3A5F-45E1-A399-8A91C106B921}" type="parTrans" cxnId="{65496D55-581A-4B4D-95A5-194211CF5ADA}">
      <dgm:prSet/>
      <dgm:spPr/>
      <dgm:t>
        <a:bodyPr/>
        <a:lstStyle/>
        <a:p>
          <a:endParaRPr lang="cs-CZ"/>
        </a:p>
      </dgm:t>
    </dgm:pt>
    <dgm:pt modelId="{969651BC-A802-4B6F-A045-F015B3E85186}">
      <dgm:prSet phldrT="[Text]"/>
      <dgm:spPr/>
      <dgm:t>
        <a:bodyPr/>
        <a:lstStyle/>
        <a:p>
          <a:r>
            <a:rPr lang="cs-CZ" dirty="0" smtClean="0">
              <a:solidFill>
                <a:srgbClr val="FF0000"/>
              </a:solidFill>
            </a:rPr>
            <a:t>Odpověď </a:t>
          </a:r>
          <a:r>
            <a:rPr lang="cs-CZ" dirty="0" smtClean="0">
              <a:solidFill>
                <a:schemeClr val="bg1"/>
              </a:solidFill>
            </a:rPr>
            <a:t>– celou větou odpovídáme na otázku ze zadání, k odpovědi se dopracujeme konečným výpočtem</a:t>
          </a:r>
          <a:endParaRPr lang="cs-CZ" dirty="0">
            <a:solidFill>
              <a:srgbClr val="FF0000"/>
            </a:solidFill>
          </a:endParaRPr>
        </a:p>
      </dgm:t>
    </dgm:pt>
    <dgm:pt modelId="{1441B717-7048-4F33-A58E-51D275610E24}" type="parTrans" cxnId="{FF4061CD-AF26-40A9-8E18-CB961AFF7FDD}">
      <dgm:prSet/>
      <dgm:spPr/>
      <dgm:t>
        <a:bodyPr/>
        <a:lstStyle/>
        <a:p>
          <a:endParaRPr lang="cs-CZ"/>
        </a:p>
      </dgm:t>
    </dgm:pt>
    <dgm:pt modelId="{C2E82290-24F2-4110-9180-A18C0AB8018C}" type="sibTrans" cxnId="{FF4061CD-AF26-40A9-8E18-CB961AFF7FDD}">
      <dgm:prSet/>
      <dgm:spPr/>
      <dgm:t>
        <a:bodyPr/>
        <a:lstStyle/>
        <a:p>
          <a:endParaRPr lang="cs-CZ"/>
        </a:p>
      </dgm:t>
    </dgm:pt>
    <dgm:pt modelId="{27687798-380B-46E7-AFA8-5B728E0B90E8}" type="pres">
      <dgm:prSet presAssocID="{F7916559-71C9-4FD0-91FC-65FFCB852D65}" presName="outerComposite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2AAC5B39-4A46-4CE9-9881-E38435C39B26}" type="pres">
      <dgm:prSet presAssocID="{F7916559-71C9-4FD0-91FC-65FFCB852D65}" presName="dummyMaxCanvas" presStyleCnt="0">
        <dgm:presLayoutVars/>
      </dgm:prSet>
      <dgm:spPr/>
    </dgm:pt>
    <dgm:pt modelId="{F88E2ECD-73DE-4E18-BBB4-8EC4423485A6}" type="pres">
      <dgm:prSet presAssocID="{F7916559-71C9-4FD0-91FC-65FFCB852D65}" presName="FiveNodes_1" presStyleLbl="node1" presStyleIdx="0" presStyleCnt="5" custScaleX="10350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3B24577-6AB6-4325-9544-1EF70B410C2C}" type="pres">
      <dgm:prSet presAssocID="{F7916559-71C9-4FD0-91FC-65FFCB852D65}" presName="FiveNodes_2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FB12B51-3BDE-40A9-853B-91A5402C5738}" type="pres">
      <dgm:prSet presAssocID="{F7916559-71C9-4FD0-91FC-65FFCB852D65}" presName="FiveNodes_3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6A15711-2C85-4228-84E2-0149459287D1}" type="pres">
      <dgm:prSet presAssocID="{F7916559-71C9-4FD0-91FC-65FFCB852D65}" presName="FiveNodes_4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CB537B3-E887-49B5-A936-3839BF77395D}" type="pres">
      <dgm:prSet presAssocID="{F7916559-71C9-4FD0-91FC-65FFCB852D65}" presName="FiveNodes_5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40D762C-3022-486C-9F0C-5306EFD80C5A}" type="pres">
      <dgm:prSet presAssocID="{F7916559-71C9-4FD0-91FC-65FFCB852D65}" presName="FiveConn_1-2" presStyleLbl="fgAccFollowNode1" presStyleIdx="0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6468D84-4A75-4739-A5BD-83D16C2A54F1}" type="pres">
      <dgm:prSet presAssocID="{F7916559-71C9-4FD0-91FC-65FFCB852D65}" presName="FiveConn_2-3" presStyleLbl="fgAccFollowNode1" presStyleIdx="1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8DE7E07-71FE-4C12-8CE6-5067DD777F31}" type="pres">
      <dgm:prSet presAssocID="{F7916559-71C9-4FD0-91FC-65FFCB852D65}" presName="FiveConn_3-4" presStyleLbl="fgAccFollowNode1" presStyleIdx="2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7ACDD2B-33A8-4CB9-8D56-313D67BDF061}" type="pres">
      <dgm:prSet presAssocID="{F7916559-71C9-4FD0-91FC-65FFCB852D65}" presName="FiveConn_4-5" presStyleLbl="fgAccFollowNode1" presStyleIdx="3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F4D6B84-93AB-4673-84D7-BD1FC2D805F8}" type="pres">
      <dgm:prSet presAssocID="{F7916559-71C9-4FD0-91FC-65FFCB852D65}" presName="FiveNodes_1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DD83501-BBE6-4F5B-A0D5-DBC04270093C}" type="pres">
      <dgm:prSet presAssocID="{F7916559-71C9-4FD0-91FC-65FFCB852D65}" presName="FiveNodes_2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DA5C951-AC41-46E7-A771-4D1B84893F7F}" type="pres">
      <dgm:prSet presAssocID="{F7916559-71C9-4FD0-91FC-65FFCB852D65}" presName="FiveNodes_3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5D75BB3-0B00-46FD-B889-933705B48EC4}" type="pres">
      <dgm:prSet presAssocID="{F7916559-71C9-4FD0-91FC-65FFCB852D65}" presName="FiveNodes_4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FC23677-F27F-488E-BA3E-EECFE7CDC6D9}" type="pres">
      <dgm:prSet presAssocID="{F7916559-71C9-4FD0-91FC-65FFCB852D65}" presName="FiveNodes_5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762D47A1-261C-49A9-9AC9-D1038C923D0B}" type="presOf" srcId="{EFECEC3C-7AFD-4CDC-8115-EE820E88DC0A}" destId="{1DD83501-BBE6-4F5B-A0D5-DBC04270093C}" srcOrd="1" destOrd="0" presId="urn:microsoft.com/office/officeart/2005/8/layout/vProcess5"/>
    <dgm:cxn modelId="{BE4FE681-3AAC-4DC7-B9CF-1670ADE30246}" type="presOf" srcId="{BEC5614A-38B6-4955-AB74-18AF3F2EC4CE}" destId="{77ACDD2B-33A8-4CB9-8D56-313D67BDF061}" srcOrd="0" destOrd="0" presId="urn:microsoft.com/office/officeart/2005/8/layout/vProcess5"/>
    <dgm:cxn modelId="{65496D55-581A-4B4D-95A5-194211CF5ADA}" srcId="{F7916559-71C9-4FD0-91FC-65FFCB852D65}" destId="{69A782A7-3890-4C84-BD61-1013D4E3977F}" srcOrd="3" destOrd="0" parTransId="{7026C585-3A5F-45E1-A399-8A91C106B921}" sibTransId="{BEC5614A-38B6-4955-AB74-18AF3F2EC4CE}"/>
    <dgm:cxn modelId="{3A90EFA6-B431-45A6-AA19-DB77914639BD}" type="presOf" srcId="{D10766B4-B498-4B98-80DA-BE840B5FE094}" destId="{96468D84-4A75-4739-A5BD-83D16C2A54F1}" srcOrd="0" destOrd="0" presId="urn:microsoft.com/office/officeart/2005/8/layout/vProcess5"/>
    <dgm:cxn modelId="{FF4061CD-AF26-40A9-8E18-CB961AFF7FDD}" srcId="{F7916559-71C9-4FD0-91FC-65FFCB852D65}" destId="{969651BC-A802-4B6F-A045-F015B3E85186}" srcOrd="4" destOrd="0" parTransId="{1441B717-7048-4F33-A58E-51D275610E24}" sibTransId="{C2E82290-24F2-4110-9180-A18C0AB8018C}"/>
    <dgm:cxn modelId="{65CD6B20-69CA-4724-A79C-1AC46C88F8D5}" type="presOf" srcId="{969651BC-A802-4B6F-A045-F015B3E85186}" destId="{1FC23677-F27F-488E-BA3E-EECFE7CDC6D9}" srcOrd="1" destOrd="0" presId="urn:microsoft.com/office/officeart/2005/8/layout/vProcess5"/>
    <dgm:cxn modelId="{49AA0901-4120-4D2B-A0B7-4F5A4D33C8D5}" srcId="{F7916559-71C9-4FD0-91FC-65FFCB852D65}" destId="{3C5378D5-A4A4-4996-BA1A-3FD78E910EDB}" srcOrd="2" destOrd="0" parTransId="{607E56A4-CCDA-43D0-9111-D280C520A63E}" sibTransId="{A83DE3E9-D7B5-4C3C-92AC-B54672DC7248}"/>
    <dgm:cxn modelId="{7C85006A-318D-4C08-9D5A-E5B6225ED9E1}" type="presOf" srcId="{969D1C39-0A28-4F79-88EB-F144B09E9564}" destId="{F40D762C-3022-486C-9F0C-5306EFD80C5A}" srcOrd="0" destOrd="0" presId="urn:microsoft.com/office/officeart/2005/8/layout/vProcess5"/>
    <dgm:cxn modelId="{A7EB0DF4-C4A5-48F8-903C-19D43904BFCA}" type="presOf" srcId="{566B25B1-0D8E-4D85-A261-2F4A1B7FD3AD}" destId="{FF4D6B84-93AB-4673-84D7-BD1FC2D805F8}" srcOrd="1" destOrd="0" presId="urn:microsoft.com/office/officeart/2005/8/layout/vProcess5"/>
    <dgm:cxn modelId="{B7B1E637-E90D-4B8F-8C64-AA8E854E8EF8}" type="presOf" srcId="{A83DE3E9-D7B5-4C3C-92AC-B54672DC7248}" destId="{68DE7E07-71FE-4C12-8CE6-5067DD777F31}" srcOrd="0" destOrd="0" presId="urn:microsoft.com/office/officeart/2005/8/layout/vProcess5"/>
    <dgm:cxn modelId="{284F420C-C63F-40DE-8D66-7067560A3814}" type="presOf" srcId="{69A782A7-3890-4C84-BD61-1013D4E3977F}" destId="{45D75BB3-0B00-46FD-B889-933705B48EC4}" srcOrd="1" destOrd="0" presId="urn:microsoft.com/office/officeart/2005/8/layout/vProcess5"/>
    <dgm:cxn modelId="{12FEEA2C-C46D-4FF2-9E8C-65CCA2A21305}" type="presOf" srcId="{F7916559-71C9-4FD0-91FC-65FFCB852D65}" destId="{27687798-380B-46E7-AFA8-5B728E0B90E8}" srcOrd="0" destOrd="0" presId="urn:microsoft.com/office/officeart/2005/8/layout/vProcess5"/>
    <dgm:cxn modelId="{ADBFBCB7-E989-4537-982F-B2E3EC06D447}" type="presOf" srcId="{69A782A7-3890-4C84-BD61-1013D4E3977F}" destId="{06A15711-2C85-4228-84E2-0149459287D1}" srcOrd="0" destOrd="0" presId="urn:microsoft.com/office/officeart/2005/8/layout/vProcess5"/>
    <dgm:cxn modelId="{CED73129-0472-4D83-84CC-FCECDFA13227}" type="presOf" srcId="{EFECEC3C-7AFD-4CDC-8115-EE820E88DC0A}" destId="{53B24577-6AB6-4325-9544-1EF70B410C2C}" srcOrd="0" destOrd="0" presId="urn:microsoft.com/office/officeart/2005/8/layout/vProcess5"/>
    <dgm:cxn modelId="{575A45B7-C02C-4C44-98B8-A6B250E30502}" srcId="{F7916559-71C9-4FD0-91FC-65FFCB852D65}" destId="{EFECEC3C-7AFD-4CDC-8115-EE820E88DC0A}" srcOrd="1" destOrd="0" parTransId="{4C936E9A-9952-472F-9137-DA5795BD12C3}" sibTransId="{D10766B4-B498-4B98-80DA-BE840B5FE094}"/>
    <dgm:cxn modelId="{49F5A3A3-D399-4668-BD50-43177C049EE7}" srcId="{F7916559-71C9-4FD0-91FC-65FFCB852D65}" destId="{566B25B1-0D8E-4D85-A261-2F4A1B7FD3AD}" srcOrd="0" destOrd="0" parTransId="{A6881E81-6073-41FE-A320-AD3BAEA3078F}" sibTransId="{969D1C39-0A28-4F79-88EB-F144B09E9564}"/>
    <dgm:cxn modelId="{A86F12AA-3D8E-4E58-A3B3-48FD9DA8D2B0}" type="presOf" srcId="{566B25B1-0D8E-4D85-A261-2F4A1B7FD3AD}" destId="{F88E2ECD-73DE-4E18-BBB4-8EC4423485A6}" srcOrd="0" destOrd="0" presId="urn:microsoft.com/office/officeart/2005/8/layout/vProcess5"/>
    <dgm:cxn modelId="{79FB0D0B-B1F0-41B0-A644-8A967C3BAF8F}" type="presOf" srcId="{969651BC-A802-4B6F-A045-F015B3E85186}" destId="{8CB537B3-E887-49B5-A936-3839BF77395D}" srcOrd="0" destOrd="0" presId="urn:microsoft.com/office/officeart/2005/8/layout/vProcess5"/>
    <dgm:cxn modelId="{84B367E7-2508-400E-B2D7-E6A7B23B0129}" type="presOf" srcId="{3C5378D5-A4A4-4996-BA1A-3FD78E910EDB}" destId="{5FB12B51-3BDE-40A9-853B-91A5402C5738}" srcOrd="0" destOrd="0" presId="urn:microsoft.com/office/officeart/2005/8/layout/vProcess5"/>
    <dgm:cxn modelId="{C87012D8-C073-4AC8-9221-BB5E9FF64C73}" type="presOf" srcId="{3C5378D5-A4A4-4996-BA1A-3FD78E910EDB}" destId="{6DA5C951-AC41-46E7-A771-4D1B84893F7F}" srcOrd="1" destOrd="0" presId="urn:microsoft.com/office/officeart/2005/8/layout/vProcess5"/>
    <dgm:cxn modelId="{C7906988-708F-452E-8C2B-C92764F7A8B5}" type="presParOf" srcId="{27687798-380B-46E7-AFA8-5B728E0B90E8}" destId="{2AAC5B39-4A46-4CE9-9881-E38435C39B26}" srcOrd="0" destOrd="0" presId="urn:microsoft.com/office/officeart/2005/8/layout/vProcess5"/>
    <dgm:cxn modelId="{8FFA3D97-8568-44DB-9201-8A59373ABA7E}" type="presParOf" srcId="{27687798-380B-46E7-AFA8-5B728E0B90E8}" destId="{F88E2ECD-73DE-4E18-BBB4-8EC4423485A6}" srcOrd="1" destOrd="0" presId="urn:microsoft.com/office/officeart/2005/8/layout/vProcess5"/>
    <dgm:cxn modelId="{CCE32C2B-BA1D-40CA-9E5B-7B25EC2809CC}" type="presParOf" srcId="{27687798-380B-46E7-AFA8-5B728E0B90E8}" destId="{53B24577-6AB6-4325-9544-1EF70B410C2C}" srcOrd="2" destOrd="0" presId="urn:microsoft.com/office/officeart/2005/8/layout/vProcess5"/>
    <dgm:cxn modelId="{931E6D51-16CC-44E7-97C3-D039F2E75B06}" type="presParOf" srcId="{27687798-380B-46E7-AFA8-5B728E0B90E8}" destId="{5FB12B51-3BDE-40A9-853B-91A5402C5738}" srcOrd="3" destOrd="0" presId="urn:microsoft.com/office/officeart/2005/8/layout/vProcess5"/>
    <dgm:cxn modelId="{45FC51BC-F62A-4A92-9E1A-7119C7F0E014}" type="presParOf" srcId="{27687798-380B-46E7-AFA8-5B728E0B90E8}" destId="{06A15711-2C85-4228-84E2-0149459287D1}" srcOrd="4" destOrd="0" presId="urn:microsoft.com/office/officeart/2005/8/layout/vProcess5"/>
    <dgm:cxn modelId="{DB7ADF53-F741-4283-B81C-E23AF58FD097}" type="presParOf" srcId="{27687798-380B-46E7-AFA8-5B728E0B90E8}" destId="{8CB537B3-E887-49B5-A936-3839BF77395D}" srcOrd="5" destOrd="0" presId="urn:microsoft.com/office/officeart/2005/8/layout/vProcess5"/>
    <dgm:cxn modelId="{F54F9FDC-5BD9-4EC7-A881-13F3622904D2}" type="presParOf" srcId="{27687798-380B-46E7-AFA8-5B728E0B90E8}" destId="{F40D762C-3022-486C-9F0C-5306EFD80C5A}" srcOrd="6" destOrd="0" presId="urn:microsoft.com/office/officeart/2005/8/layout/vProcess5"/>
    <dgm:cxn modelId="{F4DEB0DB-9526-40DC-A287-41D7FBE43BAC}" type="presParOf" srcId="{27687798-380B-46E7-AFA8-5B728E0B90E8}" destId="{96468D84-4A75-4739-A5BD-83D16C2A54F1}" srcOrd="7" destOrd="0" presId="urn:microsoft.com/office/officeart/2005/8/layout/vProcess5"/>
    <dgm:cxn modelId="{97413F67-2341-4E41-8ED6-3766B4CA2E35}" type="presParOf" srcId="{27687798-380B-46E7-AFA8-5B728E0B90E8}" destId="{68DE7E07-71FE-4C12-8CE6-5067DD777F31}" srcOrd="8" destOrd="0" presId="urn:microsoft.com/office/officeart/2005/8/layout/vProcess5"/>
    <dgm:cxn modelId="{D87636AE-D5FE-40C1-B9FA-D3F2C0935E87}" type="presParOf" srcId="{27687798-380B-46E7-AFA8-5B728E0B90E8}" destId="{77ACDD2B-33A8-4CB9-8D56-313D67BDF061}" srcOrd="9" destOrd="0" presId="urn:microsoft.com/office/officeart/2005/8/layout/vProcess5"/>
    <dgm:cxn modelId="{5F688186-98F6-4B1D-A796-0B5E826CF2FA}" type="presParOf" srcId="{27687798-380B-46E7-AFA8-5B728E0B90E8}" destId="{FF4D6B84-93AB-4673-84D7-BD1FC2D805F8}" srcOrd="10" destOrd="0" presId="urn:microsoft.com/office/officeart/2005/8/layout/vProcess5"/>
    <dgm:cxn modelId="{C4214FE3-1492-445B-A6B3-05A18AA5DE59}" type="presParOf" srcId="{27687798-380B-46E7-AFA8-5B728E0B90E8}" destId="{1DD83501-BBE6-4F5B-A0D5-DBC04270093C}" srcOrd="11" destOrd="0" presId="urn:microsoft.com/office/officeart/2005/8/layout/vProcess5"/>
    <dgm:cxn modelId="{96D12F5B-ED5A-433E-BAF8-71A323C62194}" type="presParOf" srcId="{27687798-380B-46E7-AFA8-5B728E0B90E8}" destId="{6DA5C951-AC41-46E7-A771-4D1B84893F7F}" srcOrd="12" destOrd="0" presId="urn:microsoft.com/office/officeart/2005/8/layout/vProcess5"/>
    <dgm:cxn modelId="{EFC79582-EF12-46DC-A36F-5F3290A43845}" type="presParOf" srcId="{27687798-380B-46E7-AFA8-5B728E0B90E8}" destId="{45D75BB3-0B00-46FD-B889-933705B48EC4}" srcOrd="13" destOrd="0" presId="urn:microsoft.com/office/officeart/2005/8/layout/vProcess5"/>
    <dgm:cxn modelId="{12FC0FD2-8115-4C2F-A753-BDF6E27AAE13}" type="presParOf" srcId="{27687798-380B-46E7-AFA8-5B728E0B90E8}" destId="{1FC23677-F27F-488E-BA3E-EECFE7CDC6D9}" srcOrd="14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88E2ECD-73DE-4E18-BBB4-8EC4423485A6}">
      <dsp:nvSpPr>
        <dsp:cNvPr id="0" name=""/>
        <dsp:cNvSpPr/>
      </dsp:nvSpPr>
      <dsp:spPr>
        <a:xfrm>
          <a:off x="-41130" y="0"/>
          <a:ext cx="4858441" cy="108876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solidFill>
                <a:srgbClr val="FF0000"/>
              </a:solidFill>
            </a:rPr>
            <a:t>Zadání </a:t>
          </a:r>
          <a:r>
            <a:rPr lang="cs-CZ" sz="1600" kern="1200" dirty="0" smtClean="0"/>
            <a:t>– vlastní text slovní úlohy. </a:t>
          </a:r>
          <a:r>
            <a:rPr lang="cs-CZ" sz="1600" kern="1200" dirty="0" smtClean="0"/>
            <a:t> Je </a:t>
          </a:r>
          <a:r>
            <a:rPr lang="cs-CZ" sz="1600" kern="1200" dirty="0" smtClean="0"/>
            <a:t>nutné si jej dobře přečíst a zvážit, o jaký typ slovní úlohy se jedná (na sčítání, odčítání),  rozhodnout se o postupu.</a:t>
          </a:r>
          <a:endParaRPr lang="cs-CZ" sz="1600" kern="1200" dirty="0"/>
        </a:p>
      </dsp:txBody>
      <dsp:txXfrm>
        <a:off x="-41130" y="0"/>
        <a:ext cx="3576568" cy="1088760"/>
      </dsp:txXfrm>
    </dsp:sp>
    <dsp:sp modelId="{53B24577-6AB6-4325-9544-1EF70B410C2C}">
      <dsp:nvSpPr>
        <dsp:cNvPr id="0" name=""/>
        <dsp:cNvSpPr/>
      </dsp:nvSpPr>
      <dsp:spPr>
        <a:xfrm>
          <a:off x="391650" y="1239977"/>
          <a:ext cx="4693920" cy="108876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solidFill>
                <a:srgbClr val="FF0000"/>
              </a:solidFill>
            </a:rPr>
            <a:t>Zápis </a:t>
          </a:r>
          <a:r>
            <a:rPr lang="cs-CZ" sz="1600" kern="1200" dirty="0" smtClean="0">
              <a:solidFill>
                <a:schemeClr val="bg1"/>
              </a:solidFill>
            </a:rPr>
            <a:t>-</a:t>
          </a:r>
          <a:r>
            <a:rPr lang="cs-CZ" sz="1600" kern="1200" dirty="0" smtClean="0">
              <a:solidFill>
                <a:srgbClr val="FF0000"/>
              </a:solidFill>
            </a:rPr>
            <a:t> </a:t>
          </a:r>
          <a:r>
            <a:rPr lang="cs-CZ" sz="1600" kern="1200" dirty="0" smtClean="0">
              <a:solidFill>
                <a:schemeClr val="bg2"/>
              </a:solidFill>
            </a:rPr>
            <a:t> heslovitým způsobem zapíšeme základní údaje, které jsou pro další výpočet nezbytné</a:t>
          </a:r>
          <a:endParaRPr lang="cs-CZ" sz="1600" kern="1200" dirty="0">
            <a:solidFill>
              <a:srgbClr val="FF0000"/>
            </a:solidFill>
          </a:endParaRPr>
        </a:p>
      </dsp:txBody>
      <dsp:txXfrm>
        <a:off x="391650" y="1239977"/>
        <a:ext cx="3635705" cy="1088760"/>
      </dsp:txXfrm>
    </dsp:sp>
    <dsp:sp modelId="{5FB12B51-3BDE-40A9-853B-91A5402C5738}">
      <dsp:nvSpPr>
        <dsp:cNvPr id="0" name=""/>
        <dsp:cNvSpPr/>
      </dsp:nvSpPr>
      <dsp:spPr>
        <a:xfrm>
          <a:off x="742170" y="2479955"/>
          <a:ext cx="4693920" cy="108876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solidFill>
                <a:srgbClr val="FF0000"/>
              </a:solidFill>
            </a:rPr>
            <a:t>Znázornění </a:t>
          </a:r>
          <a:r>
            <a:rPr lang="cs-CZ" sz="1600" kern="1200" dirty="0" smtClean="0">
              <a:solidFill>
                <a:schemeClr val="bg1"/>
              </a:solidFill>
            </a:rPr>
            <a:t>-  jednoduchým způsobem zakreslíme – pomocí koleček, čtverečků atd.</a:t>
          </a:r>
          <a:endParaRPr lang="cs-CZ" sz="1600" kern="1200" dirty="0">
            <a:solidFill>
              <a:schemeClr val="bg1"/>
            </a:solidFill>
          </a:endParaRPr>
        </a:p>
      </dsp:txBody>
      <dsp:txXfrm>
        <a:off x="742170" y="2479955"/>
        <a:ext cx="3635705" cy="1088760"/>
      </dsp:txXfrm>
    </dsp:sp>
    <dsp:sp modelId="{06A15711-2C85-4228-84E2-0149459287D1}">
      <dsp:nvSpPr>
        <dsp:cNvPr id="0" name=""/>
        <dsp:cNvSpPr/>
      </dsp:nvSpPr>
      <dsp:spPr>
        <a:xfrm>
          <a:off x="1092690" y="3719933"/>
          <a:ext cx="4693920" cy="108876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solidFill>
                <a:srgbClr val="FF0000"/>
              </a:solidFill>
            </a:rPr>
            <a:t>Výpočet – </a:t>
          </a:r>
          <a:r>
            <a:rPr lang="cs-CZ" sz="1600" kern="1200" dirty="0" smtClean="0">
              <a:solidFill>
                <a:schemeClr val="bg1"/>
              </a:solidFill>
            </a:rPr>
            <a:t>vyplývá ze zápisu a znázornění, neznámou označujeme písmeny malé abecedy – nejčastěji x, y</a:t>
          </a:r>
          <a:endParaRPr lang="cs-CZ" sz="1600" kern="1200" dirty="0">
            <a:solidFill>
              <a:srgbClr val="FF0000"/>
            </a:solidFill>
          </a:endParaRPr>
        </a:p>
      </dsp:txBody>
      <dsp:txXfrm>
        <a:off x="1092690" y="3719933"/>
        <a:ext cx="3635705" cy="1088760"/>
      </dsp:txXfrm>
    </dsp:sp>
    <dsp:sp modelId="{8CB537B3-E887-49B5-A936-3839BF77395D}">
      <dsp:nvSpPr>
        <dsp:cNvPr id="0" name=""/>
        <dsp:cNvSpPr/>
      </dsp:nvSpPr>
      <dsp:spPr>
        <a:xfrm>
          <a:off x="1443210" y="4959911"/>
          <a:ext cx="4693920" cy="108876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solidFill>
                <a:srgbClr val="FF0000"/>
              </a:solidFill>
            </a:rPr>
            <a:t>Odpověď </a:t>
          </a:r>
          <a:r>
            <a:rPr lang="cs-CZ" sz="1600" kern="1200" dirty="0" smtClean="0">
              <a:solidFill>
                <a:schemeClr val="bg1"/>
              </a:solidFill>
            </a:rPr>
            <a:t>– celou větou odpovídáme na otázku ze zadání, k odpovědi se dopracujeme konečným výpočtem</a:t>
          </a:r>
          <a:endParaRPr lang="cs-CZ" sz="1600" kern="1200" dirty="0">
            <a:solidFill>
              <a:srgbClr val="FF0000"/>
            </a:solidFill>
          </a:endParaRPr>
        </a:p>
      </dsp:txBody>
      <dsp:txXfrm>
        <a:off x="1443210" y="4959911"/>
        <a:ext cx="3635705" cy="1088760"/>
      </dsp:txXfrm>
    </dsp:sp>
    <dsp:sp modelId="{F40D762C-3022-486C-9F0C-5306EFD80C5A}">
      <dsp:nvSpPr>
        <dsp:cNvPr id="0" name=""/>
        <dsp:cNvSpPr/>
      </dsp:nvSpPr>
      <dsp:spPr>
        <a:xfrm>
          <a:off x="4027355" y="795400"/>
          <a:ext cx="707694" cy="707694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3200" kern="1200"/>
        </a:p>
      </dsp:txBody>
      <dsp:txXfrm>
        <a:off x="4027355" y="795400"/>
        <a:ext cx="707694" cy="707694"/>
      </dsp:txXfrm>
    </dsp:sp>
    <dsp:sp modelId="{96468D84-4A75-4739-A5BD-83D16C2A54F1}">
      <dsp:nvSpPr>
        <dsp:cNvPr id="0" name=""/>
        <dsp:cNvSpPr/>
      </dsp:nvSpPr>
      <dsp:spPr>
        <a:xfrm>
          <a:off x="4377875" y="2035378"/>
          <a:ext cx="707694" cy="707694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3200" kern="1200"/>
        </a:p>
      </dsp:txBody>
      <dsp:txXfrm>
        <a:off x="4377875" y="2035378"/>
        <a:ext cx="707694" cy="707694"/>
      </dsp:txXfrm>
    </dsp:sp>
    <dsp:sp modelId="{68DE7E07-71FE-4C12-8CE6-5067DD777F31}">
      <dsp:nvSpPr>
        <dsp:cNvPr id="0" name=""/>
        <dsp:cNvSpPr/>
      </dsp:nvSpPr>
      <dsp:spPr>
        <a:xfrm>
          <a:off x="4728395" y="3257209"/>
          <a:ext cx="707694" cy="707694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3200" kern="1200"/>
        </a:p>
      </dsp:txBody>
      <dsp:txXfrm>
        <a:off x="4728395" y="3257209"/>
        <a:ext cx="707694" cy="707694"/>
      </dsp:txXfrm>
    </dsp:sp>
    <dsp:sp modelId="{77ACDD2B-33A8-4CB9-8D56-313D67BDF061}">
      <dsp:nvSpPr>
        <dsp:cNvPr id="0" name=""/>
        <dsp:cNvSpPr/>
      </dsp:nvSpPr>
      <dsp:spPr>
        <a:xfrm>
          <a:off x="5078915" y="4509284"/>
          <a:ext cx="707694" cy="707694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3200" kern="1200"/>
        </a:p>
      </dsp:txBody>
      <dsp:txXfrm>
        <a:off x="5078915" y="4509284"/>
        <a:ext cx="707694" cy="70769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C17FA9-CD8D-4598-8522-D155DF18A749}" type="datetimeFigureOut">
              <a:rPr lang="cs-CZ" smtClean="0"/>
              <a:pPr/>
              <a:t>26.5.2013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B71EE-20D6-4983-9E95-A55CCC60FF7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C17FA9-CD8D-4598-8522-D155DF18A749}" type="datetimeFigureOut">
              <a:rPr lang="cs-CZ" smtClean="0"/>
              <a:pPr/>
              <a:t>26.5.2013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B71EE-20D6-4983-9E95-A55CCC60FF7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C17FA9-CD8D-4598-8522-D155DF18A749}" type="datetimeFigureOut">
              <a:rPr lang="cs-CZ" smtClean="0"/>
              <a:pPr/>
              <a:t>26.5.2013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B71EE-20D6-4983-9E95-A55CCC60FF7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C17FA9-CD8D-4598-8522-D155DF18A749}" type="datetimeFigureOut">
              <a:rPr lang="cs-CZ" smtClean="0"/>
              <a:pPr/>
              <a:t>26.5.2013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B71EE-20D6-4983-9E95-A55CCC60FF7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C17FA9-CD8D-4598-8522-D155DF18A749}" type="datetimeFigureOut">
              <a:rPr lang="cs-CZ" smtClean="0"/>
              <a:pPr/>
              <a:t>26.5.2013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B71EE-20D6-4983-9E95-A55CCC60FF7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C17FA9-CD8D-4598-8522-D155DF18A749}" type="datetimeFigureOut">
              <a:rPr lang="cs-CZ" smtClean="0"/>
              <a:pPr/>
              <a:t>26.5.2013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B71EE-20D6-4983-9E95-A55CCC60FF7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C17FA9-CD8D-4598-8522-D155DF18A749}" type="datetimeFigureOut">
              <a:rPr lang="cs-CZ" smtClean="0"/>
              <a:pPr/>
              <a:t>26.5.2013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B71EE-20D6-4983-9E95-A55CCC60FF7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C17FA9-CD8D-4598-8522-D155DF18A749}" type="datetimeFigureOut">
              <a:rPr lang="cs-CZ" smtClean="0"/>
              <a:pPr/>
              <a:t>26.5.2013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B71EE-20D6-4983-9E95-A55CCC60FF7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C17FA9-CD8D-4598-8522-D155DF18A749}" type="datetimeFigureOut">
              <a:rPr lang="cs-CZ" smtClean="0"/>
              <a:pPr/>
              <a:t>26.5.2013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B71EE-20D6-4983-9E95-A55CCC60FF7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C17FA9-CD8D-4598-8522-D155DF18A749}" type="datetimeFigureOut">
              <a:rPr lang="cs-CZ" smtClean="0"/>
              <a:pPr/>
              <a:t>26.5.2013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B71EE-20D6-4983-9E95-A55CCC60FF7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C17FA9-CD8D-4598-8522-D155DF18A749}" type="datetimeFigureOut">
              <a:rPr lang="cs-CZ" smtClean="0"/>
              <a:pPr/>
              <a:t>26.5.2013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B71EE-20D6-4983-9E95-A55CCC60FF7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C17FA9-CD8D-4598-8522-D155DF18A749}" type="datetimeFigureOut">
              <a:rPr lang="cs-CZ" smtClean="0"/>
              <a:pPr/>
              <a:t>26.5.2013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0B71EE-20D6-4983-9E95-A55CCC60FF7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Group 198"/>
          <p:cNvGraphicFramePr>
            <a:graphicFrameLocks noGrp="1"/>
          </p:cNvGraphicFramePr>
          <p:nvPr/>
        </p:nvGraphicFramePr>
        <p:xfrm>
          <a:off x="114300" y="642938"/>
          <a:ext cx="9029700" cy="4665345"/>
        </p:xfrm>
        <a:graphic>
          <a:graphicData uri="http://schemas.openxmlformats.org/drawingml/2006/table">
            <a:tbl>
              <a:tblPr/>
              <a:tblGrid>
                <a:gridCol w="2024063"/>
                <a:gridCol w="7005637"/>
              </a:tblGrid>
              <a:tr h="1647825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698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1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Autor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Mgr. Hana Drchotová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2825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1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Škola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ZŠ Bor, Školní 440, Bor,  348 02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</a:tr>
              <a:tr h="2825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1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Téma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Slovní úlohy</a:t>
                      </a: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2825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Název materiálu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VY_32_INOVACE_8C_10_M1_SLOVNÍ  ÚLOHY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</a:tr>
              <a:tr h="2698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1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Předmět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Matematika a její aplikace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2825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1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Ročník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1.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</a:tr>
              <a:tr h="2825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1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Číslo projektu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CZ.1.07/1.4.00/21.3534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2682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876300" algn="l"/>
                        </a:tabLst>
                      </a:pPr>
                      <a:r>
                        <a:rPr kumimoji="0" lang="cs-CZ" sz="1600" b="0" i="1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Datum vytvoření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15.05.2013</a:t>
                      </a: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</a:tr>
              <a:tr h="2762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876300" algn="l"/>
                        </a:tabLst>
                      </a:pPr>
                      <a:r>
                        <a:rPr kumimoji="0" lang="cs-CZ" sz="1600" b="0" i="1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Klíčová slova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Slovní úlohy,  matematika</a:t>
                      </a: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</a:tr>
            </a:tbl>
          </a:graphicData>
        </a:graphic>
      </p:graphicFrame>
      <p:pic>
        <p:nvPicPr>
          <p:cNvPr id="5" name="obrázek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6375" y="836613"/>
            <a:ext cx="6265863" cy="1214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    Prezentace je určena pro žáky 1. tříd ZŠ </a:t>
            </a:r>
            <a:r>
              <a:rPr lang="cs-CZ" dirty="0" smtClean="0"/>
              <a:t>                      v </a:t>
            </a:r>
            <a:r>
              <a:rPr lang="cs-CZ" dirty="0" smtClean="0"/>
              <a:t>předmětu Matematika a její aplikace. Jejím prostřednictvím si děti pocvičí logické myšlení a upevní základní pravidla při řešení slovních úloh. Prací s interaktivní technikou si dále rozvíjí své počítačové znalosti a dovednosti.</a:t>
            </a:r>
          </a:p>
          <a:p>
            <a:endParaRPr lang="cs-CZ" dirty="0"/>
          </a:p>
        </p:txBody>
      </p:sp>
      <p:pic>
        <p:nvPicPr>
          <p:cNvPr id="1027" name="Picture 3" descr="C:\Documents and Settings\Hana - Drchotová\Local Settings\Temporary Internet Files\Content.IE5\6SJF4Z7W\MM910001141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72200" y="4509120"/>
            <a:ext cx="1238250" cy="16764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3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3" grpId="0" build="p"/>
      <p:bldP spid="3" grpId="1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Slovní úloha</a:t>
            </a:r>
            <a:endParaRPr lang="cs-CZ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Každá slovní úloha má tyto základní části:</a:t>
            </a:r>
          </a:p>
          <a:p>
            <a:r>
              <a:rPr lang="cs-CZ" dirty="0" smtClean="0"/>
              <a:t>Zadání</a:t>
            </a:r>
          </a:p>
          <a:p>
            <a:r>
              <a:rPr lang="cs-CZ" dirty="0" smtClean="0"/>
              <a:t>Zápis</a:t>
            </a:r>
          </a:p>
          <a:p>
            <a:r>
              <a:rPr lang="cs-CZ" dirty="0" smtClean="0"/>
              <a:t>Znázornění</a:t>
            </a:r>
          </a:p>
          <a:p>
            <a:r>
              <a:rPr lang="cs-CZ" dirty="0" smtClean="0"/>
              <a:t>Výpočet</a:t>
            </a:r>
          </a:p>
          <a:p>
            <a:r>
              <a:rPr lang="cs-CZ" dirty="0" smtClean="0"/>
              <a:t>Odpověď</a:t>
            </a:r>
          </a:p>
        </p:txBody>
      </p:sp>
      <p:pic>
        <p:nvPicPr>
          <p:cNvPr id="2050" name="Picture 2" descr="C:\Documents and Settings\Hana - Drchotová\Local Settings\Temporary Internet Files\Content.IE5\ZUK84U6G\MC900240985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3968" y="2276872"/>
            <a:ext cx="3623723" cy="290698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Diagram 4"/>
          <p:cNvGraphicFramePr/>
          <p:nvPr/>
        </p:nvGraphicFramePr>
        <p:xfrm>
          <a:off x="1524000" y="476672"/>
          <a:ext cx="6096000" cy="60486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>
                <a:solidFill>
                  <a:schemeClr val="accent6">
                    <a:lumMod val="75000"/>
                  </a:schemeClr>
                </a:solidFill>
              </a:rPr>
              <a:t>Maminka dostala k svátku 3 karafiáty </a:t>
            </a:r>
            <a:r>
              <a:rPr lang="cs-CZ" dirty="0" smtClean="0">
                <a:solidFill>
                  <a:schemeClr val="accent6">
                    <a:lumMod val="75000"/>
                  </a:schemeClr>
                </a:solidFill>
              </a:rPr>
              <a:t>     a </a:t>
            </a:r>
            <a:r>
              <a:rPr lang="cs-CZ" dirty="0" smtClean="0">
                <a:solidFill>
                  <a:schemeClr val="accent6">
                    <a:lumMod val="75000"/>
                  </a:schemeClr>
                </a:solidFill>
              </a:rPr>
              <a:t>16 tulipánů. Kolik je to celkem kusů?</a:t>
            </a:r>
            <a:endParaRPr lang="cs-CZ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Zápis</a:t>
            </a:r>
          </a:p>
          <a:p>
            <a:endParaRPr lang="cs-CZ" dirty="0" smtClean="0">
              <a:solidFill>
                <a:srgbClr val="FF0000"/>
              </a:solidFill>
            </a:endParaRPr>
          </a:p>
          <a:p>
            <a:r>
              <a:rPr lang="cs-CZ" dirty="0" smtClean="0">
                <a:solidFill>
                  <a:srgbClr val="FF0000"/>
                </a:solidFill>
              </a:rPr>
              <a:t>Znázornění</a:t>
            </a:r>
          </a:p>
          <a:p>
            <a:endParaRPr lang="cs-CZ" dirty="0" smtClean="0">
              <a:solidFill>
                <a:srgbClr val="FF0000"/>
              </a:solidFill>
            </a:endParaRPr>
          </a:p>
          <a:p>
            <a:r>
              <a:rPr lang="cs-CZ" dirty="0" smtClean="0">
                <a:solidFill>
                  <a:srgbClr val="FF0000"/>
                </a:solidFill>
              </a:rPr>
              <a:t>Výpočet</a:t>
            </a:r>
          </a:p>
          <a:p>
            <a:endParaRPr lang="cs-CZ" dirty="0" smtClean="0">
              <a:solidFill>
                <a:srgbClr val="FF0000"/>
              </a:solidFill>
            </a:endParaRPr>
          </a:p>
          <a:p>
            <a:r>
              <a:rPr lang="cs-CZ" dirty="0" smtClean="0">
                <a:solidFill>
                  <a:srgbClr val="FF0000"/>
                </a:solidFill>
              </a:rPr>
              <a:t>Odpověď</a:t>
            </a:r>
          </a:p>
          <a:p>
            <a:endParaRPr lang="cs-CZ" dirty="0"/>
          </a:p>
        </p:txBody>
      </p:sp>
      <p:sp>
        <p:nvSpPr>
          <p:cNvPr id="8" name="Zástupný symbol pro obsah 7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dirty="0" smtClean="0"/>
              <a:t>karafiáty…………3 ks</a:t>
            </a:r>
          </a:p>
          <a:p>
            <a:r>
              <a:rPr lang="cs-CZ" dirty="0" smtClean="0"/>
              <a:t>tulipány…………16 ks</a:t>
            </a:r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3  +  16  =  x</a:t>
            </a:r>
          </a:p>
          <a:p>
            <a:pPr>
              <a:buNone/>
            </a:pPr>
            <a:r>
              <a:rPr lang="cs-CZ" dirty="0" smtClean="0"/>
              <a:t>             19 =  x</a:t>
            </a:r>
          </a:p>
          <a:p>
            <a:pPr>
              <a:buNone/>
            </a:pPr>
            <a:r>
              <a:rPr lang="cs-CZ" dirty="0" smtClean="0"/>
              <a:t>Je to celkem 19 kusů.</a:t>
            </a:r>
            <a:endParaRPr lang="cs-CZ" dirty="0"/>
          </a:p>
        </p:txBody>
      </p:sp>
      <p:pic>
        <p:nvPicPr>
          <p:cNvPr id="3075" name="Picture 3" descr="C:\Documents and Settings\Hana - Drchotová\Local Settings\Temporary Internet Files\Content.IE5\O7JUFDN2\MC900311114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39952" y="2492896"/>
            <a:ext cx="400509" cy="686010"/>
          </a:xfrm>
          <a:prstGeom prst="rect">
            <a:avLst/>
          </a:prstGeom>
          <a:noFill/>
        </p:spPr>
      </p:pic>
      <p:pic>
        <p:nvPicPr>
          <p:cNvPr id="12" name="Picture 3" descr="C:\Documents and Settings\Hana - Drchotová\Local Settings\Temporary Internet Files\Content.IE5\O7JUFDN2\MC900311114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4008" y="2492896"/>
            <a:ext cx="400509" cy="686010"/>
          </a:xfrm>
          <a:prstGeom prst="rect">
            <a:avLst/>
          </a:prstGeom>
          <a:noFill/>
        </p:spPr>
      </p:pic>
      <p:pic>
        <p:nvPicPr>
          <p:cNvPr id="13" name="Picture 3" descr="C:\Documents and Settings\Hana - Drchotová\Local Settings\Temporary Internet Files\Content.IE5\O7JUFDN2\MC900311114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76056" y="2492896"/>
            <a:ext cx="400509" cy="686010"/>
          </a:xfrm>
          <a:prstGeom prst="rect">
            <a:avLst/>
          </a:prstGeom>
          <a:noFill/>
        </p:spPr>
      </p:pic>
      <p:pic>
        <p:nvPicPr>
          <p:cNvPr id="3076" name="Picture 4" descr="C:\Documents and Settings\Hana - Drchotová\Local Settings\Temporary Internet Files\Content.IE5\ZUK84U6G\MC900436863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44408" y="3212976"/>
            <a:ext cx="569218" cy="569218"/>
          </a:xfrm>
          <a:prstGeom prst="rect">
            <a:avLst/>
          </a:prstGeom>
          <a:noFill/>
        </p:spPr>
      </p:pic>
      <p:pic>
        <p:nvPicPr>
          <p:cNvPr id="15" name="Picture 4" descr="C:\Documents and Settings\Hana - Drchotová\Local Settings\Temporary Internet Files\Content.IE5\ZUK84U6G\MC900436863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40352" y="3212976"/>
            <a:ext cx="569218" cy="569218"/>
          </a:xfrm>
          <a:prstGeom prst="rect">
            <a:avLst/>
          </a:prstGeom>
          <a:noFill/>
        </p:spPr>
      </p:pic>
      <p:pic>
        <p:nvPicPr>
          <p:cNvPr id="16" name="Picture 4" descr="C:\Documents and Settings\Hana - Drchotová\Local Settings\Temporary Internet Files\Content.IE5\ZUK84U6G\MC900436863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08304" y="3212976"/>
            <a:ext cx="569218" cy="569218"/>
          </a:xfrm>
          <a:prstGeom prst="rect">
            <a:avLst/>
          </a:prstGeom>
          <a:noFill/>
        </p:spPr>
      </p:pic>
      <p:pic>
        <p:nvPicPr>
          <p:cNvPr id="17" name="Picture 4" descr="C:\Documents and Settings\Hana - Drchotová\Local Settings\Temporary Internet Files\Content.IE5\ZUK84U6G\MC900436863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76256" y="3212976"/>
            <a:ext cx="569218" cy="569218"/>
          </a:xfrm>
          <a:prstGeom prst="rect">
            <a:avLst/>
          </a:prstGeom>
          <a:noFill/>
        </p:spPr>
      </p:pic>
      <p:pic>
        <p:nvPicPr>
          <p:cNvPr id="18" name="Picture 4" descr="C:\Documents and Settings\Hana - Drchotová\Local Settings\Temporary Internet Files\Content.IE5\ZUK84U6G\MC900436863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72200" y="3212976"/>
            <a:ext cx="569218" cy="569218"/>
          </a:xfrm>
          <a:prstGeom prst="rect">
            <a:avLst/>
          </a:prstGeom>
          <a:noFill/>
        </p:spPr>
      </p:pic>
      <p:pic>
        <p:nvPicPr>
          <p:cNvPr id="19" name="Picture 4" descr="C:\Documents and Settings\Hana - Drchotová\Local Settings\Temporary Internet Files\Content.IE5\ZUK84U6G\MC900436863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68144" y="3140968"/>
            <a:ext cx="569218" cy="569218"/>
          </a:xfrm>
          <a:prstGeom prst="rect">
            <a:avLst/>
          </a:prstGeom>
          <a:noFill/>
        </p:spPr>
      </p:pic>
      <p:pic>
        <p:nvPicPr>
          <p:cNvPr id="20" name="Picture 4" descr="C:\Documents and Settings\Hana - Drchotová\Local Settings\Temporary Internet Files\Content.IE5\ZUK84U6G\MC900436863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36096" y="3140968"/>
            <a:ext cx="569218" cy="569218"/>
          </a:xfrm>
          <a:prstGeom prst="rect">
            <a:avLst/>
          </a:prstGeom>
          <a:noFill/>
        </p:spPr>
      </p:pic>
      <p:pic>
        <p:nvPicPr>
          <p:cNvPr id="21" name="Picture 4" descr="C:\Documents and Settings\Hana - Drchotová\Local Settings\Temporary Internet Files\Content.IE5\ZUK84U6G\MC900436863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28384" y="2708920"/>
            <a:ext cx="569218" cy="569218"/>
          </a:xfrm>
          <a:prstGeom prst="rect">
            <a:avLst/>
          </a:prstGeom>
          <a:noFill/>
        </p:spPr>
      </p:pic>
      <p:pic>
        <p:nvPicPr>
          <p:cNvPr id="22" name="Picture 4" descr="C:\Documents and Settings\Hana - Drchotová\Local Settings\Temporary Internet Files\Content.IE5\ZUK84U6G\MC900436863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96336" y="2708920"/>
            <a:ext cx="569218" cy="569218"/>
          </a:xfrm>
          <a:prstGeom prst="rect">
            <a:avLst/>
          </a:prstGeom>
          <a:noFill/>
        </p:spPr>
      </p:pic>
      <p:pic>
        <p:nvPicPr>
          <p:cNvPr id="23" name="Picture 4" descr="C:\Documents and Settings\Hana - Drchotová\Local Settings\Temporary Internet Files\Content.IE5\ZUK84U6G\MC900436863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64288" y="2708920"/>
            <a:ext cx="569218" cy="569218"/>
          </a:xfrm>
          <a:prstGeom prst="rect">
            <a:avLst/>
          </a:prstGeom>
          <a:noFill/>
        </p:spPr>
      </p:pic>
      <p:pic>
        <p:nvPicPr>
          <p:cNvPr id="24" name="Picture 4" descr="C:\Documents and Settings\Hana - Drchotová\Local Settings\Temporary Internet Files\Content.IE5\ZUK84U6G\MC900436863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04248" y="2708920"/>
            <a:ext cx="569218" cy="569218"/>
          </a:xfrm>
          <a:prstGeom prst="rect">
            <a:avLst/>
          </a:prstGeom>
          <a:noFill/>
        </p:spPr>
      </p:pic>
      <p:pic>
        <p:nvPicPr>
          <p:cNvPr id="25" name="Picture 4" descr="C:\Documents and Settings\Hana - Drchotová\Local Settings\Temporary Internet Files\Content.IE5\ZUK84U6G\MC900436863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72200" y="2708920"/>
            <a:ext cx="569218" cy="569218"/>
          </a:xfrm>
          <a:prstGeom prst="rect">
            <a:avLst/>
          </a:prstGeom>
          <a:noFill/>
        </p:spPr>
      </p:pic>
      <p:pic>
        <p:nvPicPr>
          <p:cNvPr id="26" name="Picture 4" descr="C:\Documents and Settings\Hana - Drchotová\Local Settings\Temporary Internet Files\Content.IE5\ZUK84U6G\MC900436863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40152" y="2636912"/>
            <a:ext cx="569218" cy="569218"/>
          </a:xfrm>
          <a:prstGeom prst="rect">
            <a:avLst/>
          </a:prstGeom>
          <a:noFill/>
        </p:spPr>
      </p:pic>
      <p:pic>
        <p:nvPicPr>
          <p:cNvPr id="27" name="Picture 4" descr="C:\Documents and Settings\Hana - Drchotová\Local Settings\Temporary Internet Files\Content.IE5\ZUK84U6G\MC900436863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36096" y="2636912"/>
            <a:ext cx="569218" cy="569218"/>
          </a:xfrm>
          <a:prstGeom prst="rect">
            <a:avLst/>
          </a:prstGeom>
          <a:noFill/>
        </p:spPr>
      </p:pic>
      <p:pic>
        <p:nvPicPr>
          <p:cNvPr id="28" name="Picture 4" descr="C:\Documents and Settings\Hana - Drchotová\Local Settings\Temporary Internet Files\Content.IE5\ZUK84U6G\MC900436863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5976" y="3140968"/>
            <a:ext cx="569218" cy="569218"/>
          </a:xfrm>
          <a:prstGeom prst="rect">
            <a:avLst/>
          </a:prstGeom>
          <a:noFill/>
        </p:spPr>
      </p:pic>
      <p:pic>
        <p:nvPicPr>
          <p:cNvPr id="29" name="Picture 4" descr="C:\Documents and Settings\Hana - Drchotová\Local Settings\Temporary Internet Files\Content.IE5\ZUK84U6G\MC900436863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32040" y="3140968"/>
            <a:ext cx="569218" cy="56921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Řešte slovní úlohy</a:t>
            </a:r>
            <a:endParaRPr lang="cs-CZ" dirty="0"/>
          </a:p>
        </p:txBody>
      </p:sp>
      <p:sp>
        <p:nvSpPr>
          <p:cNvPr id="12" name="Zástupný symbol pro obsah 1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    </a:t>
            </a:r>
            <a:r>
              <a:rPr lang="cs-CZ" dirty="0" smtClean="0">
                <a:solidFill>
                  <a:srgbClr val="FF0000"/>
                </a:solidFill>
              </a:rPr>
              <a:t>Terezka si koupila 18 rohlíků a než došla domů, 3 rohlíky snědla. Kolik rohlíků jí zbylo?</a:t>
            </a:r>
            <a:endParaRPr lang="cs-CZ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Vyřeš slovní úlohu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    </a:t>
            </a:r>
            <a:r>
              <a:rPr lang="cs-CZ" dirty="0" smtClean="0">
                <a:solidFill>
                  <a:srgbClr val="7030A0"/>
                </a:solidFill>
              </a:rPr>
              <a:t>Děti závodily ve čtení. Maruška přečetla 17 stránek, Jirka o 5 stránek méně. Kolik stránek přečetl Jirka?</a:t>
            </a:r>
            <a:endParaRPr lang="cs-CZ" dirty="0">
              <a:solidFill>
                <a:srgbClr val="7030A0"/>
              </a:solidFill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Přemýšlej a počítej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    </a:t>
            </a:r>
            <a:r>
              <a:rPr lang="cs-CZ" dirty="0" smtClean="0">
                <a:solidFill>
                  <a:srgbClr val="002060"/>
                </a:solidFill>
              </a:rPr>
              <a:t>Při sběru kaštanů sebrala Anežka 11 kg. Ludvík sebral o 5 kg více než Anežka. Kolik sebral Ludvík? Kolik sebrali oba dohromady?</a:t>
            </a:r>
            <a:endParaRPr lang="cs-CZ" dirty="0">
              <a:solidFill>
                <a:srgbClr val="002060"/>
              </a:solidFill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Obrázky,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Obrázky aplikace MS Office PowerPoint</a:t>
            </a:r>
          </a:p>
        </p:txBody>
      </p:sp>
      <p:pic>
        <p:nvPicPr>
          <p:cNvPr id="4098" name="Picture 2" descr="C:\Documents and Settings\Hana - Drchotová\Local Settings\Temporary Internet Files\Content.IE5\CQH26GHU\MC900432243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43808" y="2564904"/>
            <a:ext cx="3380135" cy="334558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182</TotalTime>
  <Words>328</Words>
  <Application>Microsoft Office PowerPoint</Application>
  <PresentationFormat>Předvádění na obrazovce (4:3)</PresentationFormat>
  <Paragraphs>55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sady Office</vt:lpstr>
      <vt:lpstr>Snímek 1</vt:lpstr>
      <vt:lpstr>Anotace</vt:lpstr>
      <vt:lpstr>Slovní úloha</vt:lpstr>
      <vt:lpstr>Snímek 4</vt:lpstr>
      <vt:lpstr>Maminka dostala k svátku 3 karafiáty      a 16 tulipánů. Kolik je to celkem kusů?</vt:lpstr>
      <vt:lpstr>Řešte slovní úlohy</vt:lpstr>
      <vt:lpstr>Vyřeš slovní úlohu</vt:lpstr>
      <vt:lpstr>Přemýšlej a počítej</vt:lpstr>
      <vt:lpstr>Obrázky, zdroje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Hana  Drchotová</dc:creator>
  <cp:lastModifiedBy>Dum</cp:lastModifiedBy>
  <cp:revision>22</cp:revision>
  <dcterms:created xsi:type="dcterms:W3CDTF">2013-05-05T10:58:19Z</dcterms:created>
  <dcterms:modified xsi:type="dcterms:W3CDTF">2013-05-26T13:14:10Z</dcterms:modified>
</cp:coreProperties>
</file>