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3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3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C17FA9-CD8D-4598-8522-D155DF18A749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198"/>
          <p:cNvGraphicFramePr>
            <a:graphicFrameLocks noGrp="1"/>
          </p:cNvGraphicFramePr>
          <p:nvPr/>
        </p:nvGraphicFramePr>
        <p:xfrm>
          <a:off x="114300" y="642938"/>
          <a:ext cx="9029700" cy="466534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Mgr. Hana Drchotová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Bor, Školní 440, Bor,  348 02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Rozklad čísel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II.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VY_32_INOVACE_8C_12_M1_ROZKLAD 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ČÍSEL 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II.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Matematika a její aplikace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1.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CZ.1.07/1.4.00/21.3534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15.05.2013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Rozklad čísel, matematika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6375" y="836613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Prezentace je určena pro žáky 1. tříd ZŠ v předmětu Matematika a její aplikace. Jejím prostřednictvím si děti osvojí základní pravidla při rozkladu čísel, který je nutný pro pochopení sčítání a odčítání s přechodem desítky. Prací s interaktivní technikou si dále rozvíjí své počítačové znalosti a dovednosti.</a:t>
            </a:r>
          </a:p>
          <a:p>
            <a:endParaRPr lang="cs-CZ" dirty="0"/>
          </a:p>
        </p:txBody>
      </p:sp>
      <p:pic>
        <p:nvPicPr>
          <p:cNvPr id="4" name="Picture 2" descr="C:\Documents and Settings\Hana - Drchotová\Local Settings\Temporary Internet Files\Content.IE5\ZUK84U6G\MC90036180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08304" y="5046574"/>
            <a:ext cx="1271930" cy="18114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3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  <p:bldP spid="3" grpId="0" build="p"/>
      <p:bldP spid="3" grpI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Kresli a rozkládej </a:t>
            </a:r>
            <a:endParaRPr lang="cs-CZ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395536" y="1556792"/>
          <a:ext cx="8517634" cy="4925150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2470138"/>
                <a:gridCol w="2161319"/>
                <a:gridCol w="2459434"/>
                <a:gridCol w="1426743"/>
              </a:tblGrid>
              <a:tr h="49251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baseline="0" dirty="0" smtClean="0">
                          <a:latin typeface="Arial" pitchFamily="34" charset="0"/>
                          <a:cs typeface="Arial" pitchFamily="34" charset="0"/>
                        </a:rPr>
                        <a:t>7 </a:t>
                      </a:r>
                      <a:r>
                        <a:rPr lang="cs-CZ" sz="2000" b="0" baseline="0" dirty="0" smtClean="0">
                          <a:latin typeface="Arial" pitchFamily="34" charset="0"/>
                          <a:cs typeface="Arial" pitchFamily="34" charset="0"/>
                        </a:rPr>
                        <a:t>+ </a:t>
                      </a:r>
                      <a:r>
                        <a:rPr lang="cs-CZ" sz="2000" b="0" baseline="0" dirty="0" smtClean="0">
                          <a:latin typeface="Arial" pitchFamily="34" charset="0"/>
                          <a:cs typeface="Arial" pitchFamily="34" charset="0"/>
                        </a:rPr>
                        <a:t>3 </a:t>
                      </a:r>
                      <a:r>
                        <a:rPr lang="cs-CZ" sz="2000" b="0" baseline="0" dirty="0" smtClean="0">
                          <a:latin typeface="Arial" pitchFamily="34" charset="0"/>
                          <a:cs typeface="Arial" pitchFamily="34" charset="0"/>
                        </a:rPr>
                        <a:t>+ 1 = 11</a:t>
                      </a:r>
                      <a:endParaRPr lang="cs-CZ" sz="2000" b="0" dirty="0" smtClean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Arial" pitchFamily="34" charset="0"/>
                          <a:cs typeface="Arial" pitchFamily="34" charset="0"/>
                        </a:rPr>
                        <a:t>7 + 4 </a:t>
                      </a:r>
                      <a:r>
                        <a:rPr lang="cs-CZ" sz="2000" b="0" baseline="0" dirty="0" smtClean="0">
                          <a:latin typeface="Arial" pitchFamily="34" charset="0"/>
                          <a:cs typeface="Arial" pitchFamily="34" charset="0"/>
                        </a:rPr>
                        <a:t>= </a:t>
                      </a:r>
                      <a:r>
                        <a:rPr lang="cs-CZ" sz="2000" b="0" baseline="0" dirty="0" smtClean="0">
                          <a:latin typeface="Arial" pitchFamily="34" charset="0"/>
                          <a:cs typeface="Arial" pitchFamily="34" charset="0"/>
                        </a:rPr>
                        <a:t>11</a:t>
                      </a:r>
                      <a:endParaRPr lang="cs-CZ" sz="20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49251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Arial" pitchFamily="34" charset="0"/>
                          <a:cs typeface="Arial" pitchFamily="34" charset="0"/>
                        </a:rPr>
                        <a:t>7 + 5 =</a:t>
                      </a:r>
                      <a:endParaRPr lang="cs-CZ" sz="20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49251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Arial" pitchFamily="34" charset="0"/>
                          <a:cs typeface="Arial" pitchFamily="34" charset="0"/>
                        </a:rPr>
                        <a:t>7 + 6 =</a:t>
                      </a:r>
                      <a:endParaRPr lang="cs-CZ" sz="20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49251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Arial" pitchFamily="34" charset="0"/>
                          <a:cs typeface="Arial" pitchFamily="34" charset="0"/>
                        </a:rPr>
                        <a:t>7 + </a:t>
                      </a:r>
                      <a:r>
                        <a:rPr lang="cs-CZ" sz="2000" b="0" dirty="0" err="1" smtClean="0">
                          <a:latin typeface="Arial" pitchFamily="34" charset="0"/>
                          <a:cs typeface="Arial" pitchFamily="34" charset="0"/>
                        </a:rPr>
                        <a:t>7</a:t>
                      </a:r>
                      <a:r>
                        <a:rPr lang="cs-CZ" sz="2000" b="0" dirty="0" smtClean="0">
                          <a:latin typeface="Arial" pitchFamily="34" charset="0"/>
                          <a:cs typeface="Arial" pitchFamily="34" charset="0"/>
                        </a:rPr>
                        <a:t> =</a:t>
                      </a:r>
                      <a:endParaRPr lang="cs-CZ" sz="20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49251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Arial" pitchFamily="34" charset="0"/>
                          <a:cs typeface="Arial" pitchFamily="34" charset="0"/>
                        </a:rPr>
                        <a:t>7 + 8 =</a:t>
                      </a:r>
                      <a:endParaRPr lang="cs-CZ" sz="20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49251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Arial" pitchFamily="34" charset="0"/>
                          <a:cs typeface="Arial" pitchFamily="34" charset="0"/>
                        </a:rPr>
                        <a:t>7 + 9 =</a:t>
                      </a:r>
                      <a:endParaRPr lang="cs-CZ" sz="20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49251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Arial" pitchFamily="34" charset="0"/>
                          <a:cs typeface="Arial" pitchFamily="34" charset="0"/>
                        </a:rPr>
                        <a:t>7 + 10 =</a:t>
                      </a:r>
                      <a:endParaRPr lang="cs-CZ" sz="20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49251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Arial" pitchFamily="34" charset="0"/>
                          <a:cs typeface="Arial" pitchFamily="34" charset="0"/>
                        </a:rPr>
                        <a:t>7 + 11 =</a:t>
                      </a:r>
                      <a:endParaRPr lang="cs-CZ" sz="20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49251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Arial" pitchFamily="34" charset="0"/>
                          <a:cs typeface="Arial" pitchFamily="34" charset="0"/>
                        </a:rPr>
                        <a:t>7 + 12 =</a:t>
                      </a:r>
                      <a:endParaRPr lang="cs-CZ" sz="20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49251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Arial" pitchFamily="34" charset="0"/>
                          <a:cs typeface="Arial" pitchFamily="34" charset="0"/>
                        </a:rPr>
                        <a:t>7 + 3 =</a:t>
                      </a:r>
                      <a:endParaRPr lang="cs-CZ" sz="20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Elipsa 8"/>
          <p:cNvSpPr/>
          <p:nvPr/>
        </p:nvSpPr>
        <p:spPr>
          <a:xfrm>
            <a:off x="467544" y="1628800"/>
            <a:ext cx="216024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683568" y="1844824"/>
            <a:ext cx="216024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899592" y="1628800"/>
            <a:ext cx="216024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1187624" y="1844824"/>
            <a:ext cx="216024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1403648" y="1628800"/>
            <a:ext cx="216024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1619672" y="1844824"/>
            <a:ext cx="216024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1835696" y="1628800"/>
            <a:ext cx="216024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2051720" y="1844824"/>
            <a:ext cx="216024" cy="19432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2267744" y="1628800"/>
            <a:ext cx="216024" cy="19432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2555776" y="1844824"/>
            <a:ext cx="216024" cy="19432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2987824" y="1844824"/>
            <a:ext cx="216024" cy="19432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Nadpis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Znázorni a počítej</a:t>
            </a:r>
            <a:endParaRPr lang="cs-CZ" dirty="0"/>
          </a:p>
        </p:txBody>
      </p:sp>
      <p:graphicFrame>
        <p:nvGraphicFramePr>
          <p:cNvPr id="6" name="Zástupný symbol pro obsah 6"/>
          <p:cNvGraphicFramePr>
            <a:graphicFrameLocks/>
          </p:cNvGraphicFramePr>
          <p:nvPr/>
        </p:nvGraphicFramePr>
        <p:xfrm>
          <a:off x="395536" y="1556792"/>
          <a:ext cx="8517634" cy="4925150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2470138"/>
                <a:gridCol w="2161319"/>
                <a:gridCol w="2459434"/>
                <a:gridCol w="1426743"/>
              </a:tblGrid>
              <a:tr h="49251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baseline="0" dirty="0" smtClean="0">
                          <a:latin typeface="Arial" pitchFamily="34" charset="0"/>
                          <a:cs typeface="Arial" pitchFamily="34" charset="0"/>
                        </a:rPr>
                        <a:t>6 </a:t>
                      </a:r>
                      <a:r>
                        <a:rPr lang="cs-CZ" sz="2000" b="0" baseline="0" dirty="0" smtClean="0">
                          <a:latin typeface="Arial" pitchFamily="34" charset="0"/>
                          <a:cs typeface="Arial" pitchFamily="34" charset="0"/>
                        </a:rPr>
                        <a:t>+ </a:t>
                      </a:r>
                      <a:r>
                        <a:rPr lang="cs-CZ" sz="2000" b="0" baseline="0" dirty="0" smtClean="0">
                          <a:latin typeface="Arial" pitchFamily="34" charset="0"/>
                          <a:cs typeface="Arial" pitchFamily="34" charset="0"/>
                        </a:rPr>
                        <a:t>4 </a:t>
                      </a:r>
                      <a:r>
                        <a:rPr lang="cs-CZ" sz="2000" b="0" baseline="0" dirty="0" smtClean="0">
                          <a:latin typeface="Arial" pitchFamily="34" charset="0"/>
                          <a:cs typeface="Arial" pitchFamily="34" charset="0"/>
                        </a:rPr>
                        <a:t>+ 1 = 11</a:t>
                      </a:r>
                      <a:endParaRPr lang="cs-CZ" sz="2000" b="0" dirty="0" smtClean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Arial" pitchFamily="34" charset="0"/>
                          <a:cs typeface="Arial" pitchFamily="34" charset="0"/>
                        </a:rPr>
                        <a:t>6</a:t>
                      </a:r>
                      <a:r>
                        <a:rPr lang="cs-CZ" sz="2000" b="0" baseline="0" dirty="0" smtClean="0">
                          <a:latin typeface="Arial" pitchFamily="34" charset="0"/>
                          <a:cs typeface="Arial" pitchFamily="34" charset="0"/>
                        </a:rPr>
                        <a:t> + 5 = </a:t>
                      </a:r>
                      <a:r>
                        <a:rPr lang="cs-CZ" sz="2000" b="0" baseline="0" dirty="0" smtClean="0">
                          <a:latin typeface="Arial" pitchFamily="34" charset="0"/>
                          <a:cs typeface="Arial" pitchFamily="34" charset="0"/>
                        </a:rPr>
                        <a:t>11</a:t>
                      </a:r>
                      <a:endParaRPr lang="cs-CZ" sz="20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49251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Arial" pitchFamily="34" charset="0"/>
                          <a:cs typeface="Arial" pitchFamily="34" charset="0"/>
                        </a:rPr>
                        <a:t>6 + </a:t>
                      </a:r>
                      <a:r>
                        <a:rPr lang="cs-CZ" sz="2000" b="0" dirty="0" err="1" smtClean="0">
                          <a:latin typeface="Arial" pitchFamily="34" charset="0"/>
                          <a:cs typeface="Arial" pitchFamily="34" charset="0"/>
                        </a:rPr>
                        <a:t>6</a:t>
                      </a:r>
                      <a:r>
                        <a:rPr lang="cs-CZ" sz="2000" b="0" dirty="0" smtClean="0">
                          <a:latin typeface="Arial" pitchFamily="34" charset="0"/>
                          <a:cs typeface="Arial" pitchFamily="34" charset="0"/>
                        </a:rPr>
                        <a:t> =</a:t>
                      </a:r>
                      <a:endParaRPr lang="cs-CZ" sz="20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49251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Arial" pitchFamily="34" charset="0"/>
                          <a:cs typeface="Arial" pitchFamily="34" charset="0"/>
                        </a:rPr>
                        <a:t>6 + 7 =</a:t>
                      </a:r>
                      <a:endParaRPr lang="cs-CZ" sz="20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49251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Arial" pitchFamily="34" charset="0"/>
                          <a:cs typeface="Arial" pitchFamily="34" charset="0"/>
                        </a:rPr>
                        <a:t>6 + 8 =</a:t>
                      </a:r>
                      <a:endParaRPr lang="cs-CZ" sz="20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49251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Arial" pitchFamily="34" charset="0"/>
                          <a:cs typeface="Arial" pitchFamily="34" charset="0"/>
                        </a:rPr>
                        <a:t>6</a:t>
                      </a:r>
                      <a:r>
                        <a:rPr lang="cs-CZ" sz="2000" b="0" baseline="0" dirty="0" smtClean="0">
                          <a:latin typeface="Arial" pitchFamily="34" charset="0"/>
                          <a:cs typeface="Arial" pitchFamily="34" charset="0"/>
                        </a:rPr>
                        <a:t> + 9 =</a:t>
                      </a:r>
                      <a:endParaRPr lang="cs-CZ" sz="20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49251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5 + </a:t>
                      </a:r>
                      <a:r>
                        <a:rPr lang="cs-CZ" sz="2000" dirty="0" err="1" smtClean="0">
                          <a:latin typeface="Arial" pitchFamily="34" charset="0"/>
                          <a:cs typeface="Arial" pitchFamily="34" charset="0"/>
                        </a:rPr>
                        <a:t>5</a:t>
                      </a:r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 + 1 = 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Arial" pitchFamily="34" charset="0"/>
                          <a:cs typeface="Arial" pitchFamily="34" charset="0"/>
                        </a:rPr>
                        <a:t>5</a:t>
                      </a:r>
                      <a:r>
                        <a:rPr lang="cs-CZ" sz="2000" b="0" baseline="0" dirty="0" smtClean="0">
                          <a:latin typeface="Arial" pitchFamily="34" charset="0"/>
                          <a:cs typeface="Arial" pitchFamily="34" charset="0"/>
                        </a:rPr>
                        <a:t> + 6</a:t>
                      </a:r>
                      <a:r>
                        <a:rPr lang="cs-CZ" sz="2000" b="0" dirty="0" smtClean="0">
                          <a:latin typeface="Arial" pitchFamily="34" charset="0"/>
                          <a:cs typeface="Arial" pitchFamily="34" charset="0"/>
                        </a:rPr>
                        <a:t> =</a:t>
                      </a:r>
                      <a:endParaRPr lang="cs-CZ" sz="20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49251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Arial" pitchFamily="34" charset="0"/>
                          <a:cs typeface="Arial" pitchFamily="34" charset="0"/>
                        </a:rPr>
                        <a:t>5 + 7 =</a:t>
                      </a:r>
                      <a:endParaRPr lang="cs-CZ" sz="20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49251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Arial" pitchFamily="34" charset="0"/>
                          <a:cs typeface="Arial" pitchFamily="34" charset="0"/>
                        </a:rPr>
                        <a:t>5 + 8 =</a:t>
                      </a:r>
                      <a:endParaRPr lang="cs-CZ" sz="20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49251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Arial" pitchFamily="34" charset="0"/>
                          <a:cs typeface="Arial" pitchFamily="34" charset="0"/>
                        </a:rPr>
                        <a:t>5 + 9 =</a:t>
                      </a:r>
                      <a:endParaRPr lang="cs-CZ" sz="20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49251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Arial" pitchFamily="34" charset="0"/>
                          <a:cs typeface="Arial" pitchFamily="34" charset="0"/>
                        </a:rPr>
                        <a:t>5 + 10 =</a:t>
                      </a:r>
                      <a:endParaRPr lang="cs-CZ" sz="20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Elipsa 6"/>
          <p:cNvSpPr/>
          <p:nvPr/>
        </p:nvSpPr>
        <p:spPr>
          <a:xfrm>
            <a:off x="467544" y="1628800"/>
            <a:ext cx="216024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683568" y="1844824"/>
            <a:ext cx="216024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899592" y="1628800"/>
            <a:ext cx="216024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1187624" y="1844824"/>
            <a:ext cx="216024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1403648" y="1628800"/>
            <a:ext cx="216024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1619672" y="1844824"/>
            <a:ext cx="216024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1835696" y="1628800"/>
            <a:ext cx="216024" cy="19432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2051720" y="1844824"/>
            <a:ext cx="216024" cy="19432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2267744" y="1628800"/>
            <a:ext cx="216024" cy="19432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2555776" y="1844824"/>
            <a:ext cx="216024" cy="19432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2987824" y="1844824"/>
            <a:ext cx="216024" cy="19432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1331640" y="4293096"/>
            <a:ext cx="216024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1187624" y="4077072"/>
            <a:ext cx="216024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899592" y="4221088"/>
            <a:ext cx="216024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683568" y="4077072"/>
            <a:ext cx="216024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467544" y="4293096"/>
            <a:ext cx="216024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2483768" y="4077072"/>
            <a:ext cx="216024" cy="19432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Elipsa 24"/>
          <p:cNvSpPr/>
          <p:nvPr/>
        </p:nvSpPr>
        <p:spPr>
          <a:xfrm>
            <a:off x="2267744" y="4293096"/>
            <a:ext cx="216024" cy="19432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1979712" y="4077072"/>
            <a:ext cx="216024" cy="19432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Elipsa 26"/>
          <p:cNvSpPr/>
          <p:nvPr/>
        </p:nvSpPr>
        <p:spPr>
          <a:xfrm>
            <a:off x="1835696" y="4293096"/>
            <a:ext cx="216024" cy="19432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Elipsa 27"/>
          <p:cNvSpPr/>
          <p:nvPr/>
        </p:nvSpPr>
        <p:spPr>
          <a:xfrm>
            <a:off x="1547664" y="4149080"/>
            <a:ext cx="216024" cy="19432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Elipsa 28"/>
          <p:cNvSpPr/>
          <p:nvPr/>
        </p:nvSpPr>
        <p:spPr>
          <a:xfrm>
            <a:off x="2915816" y="4293096"/>
            <a:ext cx="216024" cy="19432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Vyřeš slovní úlohu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</a:t>
            </a:r>
            <a:r>
              <a:rPr lang="cs-CZ" dirty="0" err="1" smtClean="0"/>
              <a:t>Kvído</a:t>
            </a:r>
            <a:r>
              <a:rPr lang="cs-CZ" dirty="0" smtClean="0"/>
              <a:t> dostal k narozeninám 6  vláčků a 8 autíček. Kolik dostal celkem hraček? 10 hraček dej do košíčku.</a:t>
            </a:r>
            <a:endParaRPr lang="cs-CZ" dirty="0"/>
          </a:p>
        </p:txBody>
      </p:sp>
      <p:pic>
        <p:nvPicPr>
          <p:cNvPr id="2051" name="Picture 3" descr="C:\Documents and Settings\Hana - Drchotová\Local Settings\Temporary Internet Files\Content.IE5\ZUK84U6G\MC90035569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3212976"/>
            <a:ext cx="1190832" cy="624533"/>
          </a:xfrm>
          <a:prstGeom prst="rect">
            <a:avLst/>
          </a:prstGeom>
          <a:noFill/>
        </p:spPr>
      </p:pic>
      <p:pic>
        <p:nvPicPr>
          <p:cNvPr id="22" name="Picture 3" descr="C:\Documents and Settings\Hana - Drchotová\Local Settings\Temporary Internet Files\Content.IE5\ZUK84U6G\MC90035569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3645024"/>
            <a:ext cx="1190832" cy="624533"/>
          </a:xfrm>
          <a:prstGeom prst="rect">
            <a:avLst/>
          </a:prstGeom>
          <a:noFill/>
        </p:spPr>
      </p:pic>
      <p:pic>
        <p:nvPicPr>
          <p:cNvPr id="23" name="Picture 3" descr="C:\Documents and Settings\Hana - Drchotová\Local Settings\Temporary Internet Files\Content.IE5\ZUK84U6G\MC90035569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4365104"/>
            <a:ext cx="1190832" cy="624533"/>
          </a:xfrm>
          <a:prstGeom prst="rect">
            <a:avLst/>
          </a:prstGeom>
          <a:noFill/>
        </p:spPr>
      </p:pic>
      <p:pic>
        <p:nvPicPr>
          <p:cNvPr id="24" name="Picture 3" descr="C:\Documents and Settings\Hana - Drchotová\Local Settings\Temporary Internet Files\Content.IE5\ZUK84U6G\MC90035569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4149080"/>
            <a:ext cx="1190832" cy="624533"/>
          </a:xfrm>
          <a:prstGeom prst="rect">
            <a:avLst/>
          </a:prstGeom>
          <a:noFill/>
        </p:spPr>
      </p:pic>
      <p:pic>
        <p:nvPicPr>
          <p:cNvPr id="25" name="Picture 3" descr="C:\Documents and Settings\Hana - Drchotová\Local Settings\Temporary Internet Files\Content.IE5\ZUK84U6G\MC90035569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3573016"/>
            <a:ext cx="1190832" cy="624533"/>
          </a:xfrm>
          <a:prstGeom prst="rect">
            <a:avLst/>
          </a:prstGeom>
          <a:noFill/>
        </p:spPr>
      </p:pic>
      <p:pic>
        <p:nvPicPr>
          <p:cNvPr id="26" name="Picture 3" descr="C:\Documents and Settings\Hana - Drchotová\Local Settings\Temporary Internet Files\Content.IE5\ZUK84U6G\MC90035569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2924944"/>
            <a:ext cx="1190832" cy="624533"/>
          </a:xfrm>
          <a:prstGeom prst="rect">
            <a:avLst/>
          </a:prstGeom>
          <a:noFill/>
        </p:spPr>
      </p:pic>
      <p:pic>
        <p:nvPicPr>
          <p:cNvPr id="2052" name="Picture 4" descr="C:\Documents and Settings\Hana - Drchotová\Local Settings\Temporary Internet Files\Content.IE5\CQH26GHU\MP90040523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2996952"/>
            <a:ext cx="1256184" cy="897274"/>
          </a:xfrm>
          <a:prstGeom prst="rect">
            <a:avLst/>
          </a:prstGeom>
          <a:noFill/>
        </p:spPr>
      </p:pic>
      <p:pic>
        <p:nvPicPr>
          <p:cNvPr id="27" name="Picture 4" descr="C:\Documents and Settings\Hana - Drchotová\Local Settings\Temporary Internet Files\Content.IE5\CQH26GHU\MP90040523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3789040"/>
            <a:ext cx="1256184" cy="897274"/>
          </a:xfrm>
          <a:prstGeom prst="rect">
            <a:avLst/>
          </a:prstGeom>
          <a:noFill/>
        </p:spPr>
      </p:pic>
      <p:pic>
        <p:nvPicPr>
          <p:cNvPr id="28" name="Picture 4" descr="C:\Documents and Settings\Hana - Drchotová\Local Settings\Temporary Internet Files\Content.IE5\CQH26GHU\MP90040523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3645024"/>
            <a:ext cx="1256184" cy="897274"/>
          </a:xfrm>
          <a:prstGeom prst="rect">
            <a:avLst/>
          </a:prstGeom>
          <a:noFill/>
        </p:spPr>
      </p:pic>
      <p:pic>
        <p:nvPicPr>
          <p:cNvPr id="29" name="Picture 4" descr="C:\Documents and Settings\Hana - Drchotová\Local Settings\Temporary Internet Files\Content.IE5\CQH26GHU\MP90040523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2852936"/>
            <a:ext cx="1256184" cy="897274"/>
          </a:xfrm>
          <a:prstGeom prst="rect">
            <a:avLst/>
          </a:prstGeom>
          <a:noFill/>
        </p:spPr>
      </p:pic>
      <p:pic>
        <p:nvPicPr>
          <p:cNvPr id="30" name="Picture 4" descr="C:\Documents and Settings\Hana - Drchotová\Local Settings\Temporary Internet Files\Content.IE5\CQH26GHU\MP90040523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96336" y="5301208"/>
            <a:ext cx="1256184" cy="897274"/>
          </a:xfrm>
          <a:prstGeom prst="rect">
            <a:avLst/>
          </a:prstGeom>
          <a:noFill/>
        </p:spPr>
      </p:pic>
      <p:pic>
        <p:nvPicPr>
          <p:cNvPr id="31" name="Picture 4" descr="C:\Documents and Settings\Hana - Drchotová\Local Settings\Temporary Internet Files\Content.IE5\CQH26GHU\MP90040523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24328" y="4509120"/>
            <a:ext cx="1256184" cy="897274"/>
          </a:xfrm>
          <a:prstGeom prst="rect">
            <a:avLst/>
          </a:prstGeom>
          <a:noFill/>
        </p:spPr>
      </p:pic>
      <p:pic>
        <p:nvPicPr>
          <p:cNvPr id="32" name="Picture 4" descr="C:\Documents and Settings\Hana - Drchotová\Local Settings\Temporary Internet Files\Content.IE5\CQH26GHU\MP90040523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52320" y="3789040"/>
            <a:ext cx="1256184" cy="897274"/>
          </a:xfrm>
          <a:prstGeom prst="rect">
            <a:avLst/>
          </a:prstGeom>
          <a:noFill/>
        </p:spPr>
      </p:pic>
      <p:pic>
        <p:nvPicPr>
          <p:cNvPr id="33" name="Picture 4" descr="C:\Documents and Settings\Hana - Drchotová\Local Settings\Temporary Internet Files\Content.IE5\CQH26GHU\MP90040523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24328" y="2996952"/>
            <a:ext cx="1256184" cy="89727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Obrázky,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aplikace MS Office PowerPoint</a:t>
            </a:r>
          </a:p>
        </p:txBody>
      </p:sp>
      <p:pic>
        <p:nvPicPr>
          <p:cNvPr id="3074" name="Picture 2" descr="C:\Documents and Settings\Hana - Drchotová\Local Settings\Temporary Internet Files\Content.IE5\6SJF4Z7W\MP90038270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2348880"/>
            <a:ext cx="5472608" cy="390900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229</TotalTime>
  <Words>242</Words>
  <Application>Microsoft Office PowerPoint</Application>
  <PresentationFormat>Předvádění na obrazovce (4:3)</PresentationFormat>
  <Paragraphs>49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Anotace</vt:lpstr>
      <vt:lpstr>Kresli a rozkládej </vt:lpstr>
      <vt:lpstr>Znázorni a počítej</vt:lpstr>
      <vt:lpstr>Vyřeš slovní úlohu</vt:lpstr>
      <vt:lpstr>Obrázky,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Hana  Drchotová</dc:creator>
  <cp:lastModifiedBy>Hana  Drchotová</cp:lastModifiedBy>
  <cp:revision>27</cp:revision>
  <dcterms:created xsi:type="dcterms:W3CDTF">2013-05-05T10:58:19Z</dcterms:created>
  <dcterms:modified xsi:type="dcterms:W3CDTF">2013-05-26T12:44:32Z</dcterms:modified>
</cp:coreProperties>
</file>