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3CEC4-54A5-41EE-B041-97BD15AB00F8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A3013-3C81-44ED-A383-E9B925A3A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05289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3CEC4-54A5-41EE-B041-97BD15AB00F8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A3013-3C81-44ED-A383-E9B925A3A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15884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3CEC4-54A5-41EE-B041-97BD15AB00F8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A3013-3C81-44ED-A383-E9B925A3A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21263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3CEC4-54A5-41EE-B041-97BD15AB00F8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A3013-3C81-44ED-A383-E9B925A3A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7910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3CEC4-54A5-41EE-B041-97BD15AB00F8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A3013-3C81-44ED-A383-E9B925A3A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6044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3CEC4-54A5-41EE-B041-97BD15AB00F8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A3013-3C81-44ED-A383-E9B925A3A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4898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3CEC4-54A5-41EE-B041-97BD15AB00F8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A3013-3C81-44ED-A383-E9B925A3A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11453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3CEC4-54A5-41EE-B041-97BD15AB00F8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A3013-3C81-44ED-A383-E9B925A3A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6851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3CEC4-54A5-41EE-B041-97BD15AB00F8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A3013-3C81-44ED-A383-E9B925A3A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788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3CEC4-54A5-41EE-B041-97BD15AB00F8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A3013-3C81-44ED-A383-E9B925A3A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2323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3CEC4-54A5-41EE-B041-97BD15AB00F8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A3013-3C81-44ED-A383-E9B925A3A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91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90000">
              <a:srgbClr val="9CB86E"/>
            </a:gs>
            <a:gs pos="100000">
              <a:srgbClr val="156B13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03CEC4-54A5-41EE-B041-97BD15AB00F8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9A3013-3C81-44ED-A383-E9B925A3A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44102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373688"/>
            <a:ext cx="8064500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 dirty="0" smtClean="0"/>
              <a:t>VY_32_INOVACE_VIII-C-06</a:t>
            </a:r>
            <a:endParaRPr lang="cs-CZ" sz="2400" b="1" dirty="0"/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116013" y="692150"/>
            <a:ext cx="6911975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4400" dirty="0"/>
              <a:t>KRUŽNICE A VÁLEC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3269400" y="2518639"/>
            <a:ext cx="2316275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cs-CZ" sz="3200" dirty="0" smtClean="0"/>
              <a:t>Obsah kruhu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522007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Jak odhadneme velikost obsahu kruhu 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301208"/>
            <a:ext cx="8229600" cy="82495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Obsah kruhu je menší než velký čtverec, ale větší než malý čtverec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3347864" y="2060848"/>
            <a:ext cx="2376000" cy="2376264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675677" y="2402980"/>
            <a:ext cx="1692000" cy="1692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 rot="18719502">
            <a:off x="3333677" y="2068961"/>
            <a:ext cx="2376000" cy="23762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95536" y="1916832"/>
            <a:ext cx="24482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Zkusíme to pomocí čtverců</a:t>
            </a:r>
            <a:endParaRPr lang="cs-CZ" sz="2000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3675677" y="2408342"/>
            <a:ext cx="1400379" cy="786775"/>
            <a:chOff x="3675677" y="2408342"/>
            <a:chExt cx="1400379" cy="786775"/>
          </a:xfrm>
        </p:grpSpPr>
        <p:cxnSp>
          <p:nvCxnSpPr>
            <p:cNvPr id="9" name="Přímá spojnice 8"/>
            <p:cNvCxnSpPr/>
            <p:nvPr/>
          </p:nvCxnSpPr>
          <p:spPr>
            <a:xfrm>
              <a:off x="3675677" y="2408342"/>
              <a:ext cx="897256" cy="786775"/>
            </a:xfrm>
            <a:prstGeom prst="line">
              <a:avLst/>
            </a:prstGeom>
            <a:ln w="38100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ovéPole 9"/>
            <p:cNvSpPr txBox="1"/>
            <p:nvPr/>
          </p:nvSpPr>
          <p:spPr>
            <a:xfrm>
              <a:off x="4355976" y="2776942"/>
              <a:ext cx="72008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/>
                <a:t>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83241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74868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Obsah čtverce je strana x strana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1790024"/>
            <a:ext cx="66247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Jaké strany mají oba čtverce a jaké mají obsahy ?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3212976"/>
            <a:ext cx="28803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Velký čtverec</a:t>
            </a:r>
          </a:p>
          <a:p>
            <a:r>
              <a:rPr lang="cs-CZ" sz="3200" dirty="0" smtClean="0"/>
              <a:t>a = 2r</a:t>
            </a:r>
          </a:p>
          <a:p>
            <a:r>
              <a:rPr lang="cs-CZ" sz="3200" dirty="0" smtClean="0"/>
              <a:t>S = 4 r</a:t>
            </a:r>
            <a:r>
              <a:rPr lang="cs-CZ" sz="3200" baseline="30000" dirty="0" smtClean="0"/>
              <a:t>2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4067944" y="3212976"/>
                <a:ext cx="3168352" cy="16176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Malý čtverec</a:t>
                </a:r>
              </a:p>
              <a:p>
                <a:r>
                  <a:rPr lang="cs-CZ" sz="3200" dirty="0" smtClean="0"/>
                  <a:t>a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latin typeface="Cambria Math"/>
                          </a:rPr>
                          <m:t>2</m:t>
                        </m:r>
                      </m:e>
                    </m:rad>
                  </m:oMath>
                </a14:m>
                <a:r>
                  <a:rPr lang="cs-CZ" sz="3200" dirty="0" smtClean="0"/>
                  <a:t>.r</a:t>
                </a:r>
              </a:p>
              <a:p>
                <a:r>
                  <a:rPr lang="cs-CZ" sz="3200" dirty="0" smtClean="0"/>
                  <a:t>S = 2 r</a:t>
                </a:r>
                <a:r>
                  <a:rPr lang="cs-CZ" sz="3200" baseline="30000" dirty="0" smtClean="0"/>
                  <a:t>2</a:t>
                </a:r>
                <a:endParaRPr lang="cs-CZ" sz="3200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67944" y="3212976"/>
                <a:ext cx="3168352" cy="1617687"/>
              </a:xfrm>
              <a:prstGeom prst="rect">
                <a:avLst/>
              </a:prstGeom>
              <a:blipFill rotWithShape="1">
                <a:blip r:embed="rId2"/>
                <a:stretch>
                  <a:fillRect l="-4808" t="-4906" b="-116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899592" y="5877272"/>
            <a:ext cx="7056784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Obsah kruhu je tedy mezi  </a:t>
            </a:r>
            <a:r>
              <a:rPr lang="cs-CZ" sz="3200" dirty="0" smtClean="0"/>
              <a:t>2 r</a:t>
            </a:r>
            <a:r>
              <a:rPr lang="cs-CZ" sz="3200" baseline="30000" dirty="0" smtClean="0"/>
              <a:t>2  </a:t>
            </a:r>
            <a:r>
              <a:rPr lang="cs-CZ" sz="3200" dirty="0" smtClean="0"/>
              <a:t>a</a:t>
            </a:r>
            <a:r>
              <a:rPr lang="cs-CZ" sz="3200" baseline="30000" dirty="0" smtClean="0"/>
              <a:t> </a:t>
            </a:r>
            <a:r>
              <a:rPr lang="cs-CZ" sz="3200" dirty="0" smtClean="0"/>
              <a:t>4 r</a:t>
            </a:r>
            <a:r>
              <a:rPr lang="cs-CZ" sz="3200" baseline="30000" dirty="0" smtClean="0"/>
              <a:t>2</a:t>
            </a:r>
            <a:endParaRPr lang="cs-CZ" sz="3200" dirty="0" smtClean="0"/>
          </a:p>
          <a:p>
            <a:endParaRPr lang="cs-CZ" sz="3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5317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08920"/>
            <a:ext cx="8229600" cy="1143000"/>
          </a:xfrm>
        </p:spPr>
        <p:txBody>
          <a:bodyPr>
            <a:noAutofit/>
          </a:bodyPr>
          <a:lstStyle/>
          <a:p>
            <a:r>
              <a:rPr lang="cs-CZ" sz="5400" dirty="0" smtClean="0"/>
              <a:t>Přesný výpočet provedeme:</a:t>
            </a: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7200" dirty="0" smtClean="0"/>
              <a:t>S = </a:t>
            </a:r>
            <a:r>
              <a:rPr lang="el-GR" sz="7200" dirty="0" smtClean="0"/>
              <a:t>π</a:t>
            </a:r>
            <a:r>
              <a:rPr lang="cs-CZ" sz="7200" dirty="0" smtClean="0"/>
              <a:t> . r</a:t>
            </a:r>
            <a:r>
              <a:rPr lang="cs-CZ" sz="7200" baseline="30000" dirty="0"/>
              <a:t>2</a:t>
            </a:r>
            <a:r>
              <a:rPr lang="cs-CZ" sz="6000" dirty="0" smtClean="0"/>
              <a:t/>
            </a:r>
            <a:br>
              <a:rPr lang="cs-CZ" sz="6000" dirty="0" smtClean="0"/>
            </a:b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547397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81</Words>
  <Application>Microsoft Office PowerPoint</Application>
  <PresentationFormat>Předvádění na obrazovce (4:3)</PresentationFormat>
  <Paragraphs>17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Jak odhadneme velikost obsahu kruhu ?</vt:lpstr>
      <vt:lpstr>Prezentace aplikace PowerPoint</vt:lpstr>
      <vt:lpstr>Přesný výpočet provedeme: S = π . r2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Eva Mahdalová</dc:creator>
  <cp:lastModifiedBy>Eva Mahdalová</cp:lastModifiedBy>
  <cp:revision>4</cp:revision>
  <dcterms:created xsi:type="dcterms:W3CDTF">2011-09-21T19:41:54Z</dcterms:created>
  <dcterms:modified xsi:type="dcterms:W3CDTF">2011-09-21T20:22:46Z</dcterms:modified>
</cp:coreProperties>
</file>