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9FF9-A71D-4DF1-A44F-4BC33EB7B1F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D08-F6B5-48A8-9F32-CBE4F85DF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991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9FF9-A71D-4DF1-A44F-4BC33EB7B1F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D08-F6B5-48A8-9F32-CBE4F85DF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512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9FF9-A71D-4DF1-A44F-4BC33EB7B1F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D08-F6B5-48A8-9F32-CBE4F85DF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183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9FF9-A71D-4DF1-A44F-4BC33EB7B1F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D08-F6B5-48A8-9F32-CBE4F85DF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718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9FF9-A71D-4DF1-A44F-4BC33EB7B1F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D08-F6B5-48A8-9F32-CBE4F85DF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668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9FF9-A71D-4DF1-A44F-4BC33EB7B1F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D08-F6B5-48A8-9F32-CBE4F85DF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679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9FF9-A71D-4DF1-A44F-4BC33EB7B1F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D08-F6B5-48A8-9F32-CBE4F85DF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892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9FF9-A71D-4DF1-A44F-4BC33EB7B1F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D08-F6B5-48A8-9F32-CBE4F85DF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703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9FF9-A71D-4DF1-A44F-4BC33EB7B1F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D08-F6B5-48A8-9F32-CBE4F85DF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202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9FF9-A71D-4DF1-A44F-4BC33EB7B1F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D08-F6B5-48A8-9F32-CBE4F85DF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926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429FF9-A71D-4DF1-A44F-4BC33EB7B1F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D08-F6B5-48A8-9F32-CBE4F85DF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498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429FF9-A71D-4DF1-A44F-4BC33EB7B1F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0AD08-F6B5-48A8-9F32-CBE4F85DFB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104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373688"/>
            <a:ext cx="8064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dirty="0" smtClean="0"/>
              <a:t>VY_32_INOVACE_VIII-C-07</a:t>
            </a:r>
            <a:endParaRPr lang="cs-CZ" sz="2400" b="1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16013" y="692150"/>
            <a:ext cx="691197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4400" dirty="0"/>
              <a:t>KRUŽNICE A VÁLEC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572671" y="2518639"/>
            <a:ext cx="370973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sz="3200" dirty="0" smtClean="0"/>
              <a:t>Výpočet obsah </a:t>
            </a:r>
            <a:r>
              <a:rPr lang="cs-CZ" sz="3200" dirty="0" smtClean="0"/>
              <a:t>kruhu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9163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93712" y="620688"/>
            <a:ext cx="7067128" cy="1143000"/>
          </a:xfrm>
        </p:spPr>
        <p:txBody>
          <a:bodyPr/>
          <a:lstStyle/>
          <a:p>
            <a:r>
              <a:rPr lang="cs-CZ" dirty="0" smtClean="0"/>
              <a:t>Obsah značíme 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49789"/>
            <a:ext cx="5832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počítáme v m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3528" y="385192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                </a:t>
            </a:r>
            <a:r>
              <a:rPr lang="cs-CZ" sz="7200" dirty="0" smtClean="0"/>
              <a:t>S = </a:t>
            </a:r>
            <a:r>
              <a:rPr lang="el-GR" sz="7200" dirty="0" smtClean="0"/>
              <a:t>π</a:t>
            </a:r>
            <a:r>
              <a:rPr lang="cs-CZ" sz="7200" dirty="0" smtClean="0"/>
              <a:t> . r</a:t>
            </a:r>
            <a:r>
              <a:rPr lang="cs-CZ" sz="7200" baseline="30000" dirty="0" smtClean="0"/>
              <a:t>2</a:t>
            </a:r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079633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Obsah kruhu je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3563888" y="1844824"/>
            <a:ext cx="4608000" cy="460851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563888" y="1844824"/>
            <a:ext cx="4608000" cy="4608512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085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Úlohy: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2040" y="771591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1.Urči obsah kruhu s poloměrem 8 cm 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53166" y="1124743"/>
            <a:ext cx="59766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 = 8 cm</a:t>
            </a:r>
          </a:p>
          <a:p>
            <a:r>
              <a:rPr lang="cs-CZ" sz="2800" dirty="0" smtClean="0"/>
              <a:t>S = ? [cm²</a:t>
            </a:r>
            <a:r>
              <a:rPr lang="cs-CZ" sz="2800" dirty="0" smtClean="0"/>
              <a:t>]</a:t>
            </a:r>
          </a:p>
          <a:p>
            <a:r>
              <a:rPr lang="cs-CZ" sz="2800" dirty="0" smtClean="0"/>
              <a:t>S = </a:t>
            </a:r>
            <a:r>
              <a:rPr lang="el-GR" sz="2800" dirty="0" smtClean="0"/>
              <a:t>π</a:t>
            </a:r>
            <a:r>
              <a:rPr lang="cs-CZ" sz="2800" dirty="0" smtClean="0"/>
              <a:t> . r</a:t>
            </a:r>
            <a:r>
              <a:rPr lang="cs-CZ" sz="2800" baseline="30000" dirty="0" smtClean="0"/>
              <a:t>2</a:t>
            </a:r>
          </a:p>
          <a:p>
            <a:r>
              <a:rPr lang="cs-CZ" sz="2800" dirty="0" smtClean="0"/>
              <a:t>S = 3,14 . 8</a:t>
            </a:r>
            <a:r>
              <a:rPr lang="cs-CZ" sz="2800" dirty="0" smtClean="0"/>
              <a:t>² = 3,14 . 64 = 200,96</a:t>
            </a:r>
          </a:p>
          <a:p>
            <a:r>
              <a:rPr lang="cs-CZ" sz="2800" u="sng" dirty="0" smtClean="0"/>
              <a:t>S = 200,96 </a:t>
            </a:r>
            <a:r>
              <a:rPr lang="cs-CZ" sz="2800" u="sng" dirty="0" smtClean="0"/>
              <a:t>cm²</a:t>
            </a:r>
            <a:endParaRPr lang="cs-CZ" sz="28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016" y="3422056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2. Urči obsah kruhu, který má průměr 24 mm.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53166" y="3957139"/>
            <a:ext cx="664317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 = 24mm		r = d : 2	r = 12 mm</a:t>
            </a:r>
          </a:p>
          <a:p>
            <a:r>
              <a:rPr lang="cs-CZ" sz="2800" dirty="0" smtClean="0"/>
              <a:t>S = ? [mm²]</a:t>
            </a:r>
          </a:p>
          <a:p>
            <a:r>
              <a:rPr lang="cs-CZ" sz="2800" dirty="0" smtClean="0"/>
              <a:t>S = </a:t>
            </a:r>
            <a:r>
              <a:rPr lang="el-GR" sz="2800" dirty="0" smtClean="0"/>
              <a:t>π</a:t>
            </a:r>
            <a:r>
              <a:rPr lang="cs-CZ" sz="2800" dirty="0" smtClean="0"/>
              <a:t> . r</a:t>
            </a:r>
            <a:r>
              <a:rPr lang="cs-CZ" sz="2800" baseline="30000" dirty="0" smtClean="0"/>
              <a:t>2</a:t>
            </a:r>
          </a:p>
          <a:p>
            <a:r>
              <a:rPr lang="cs-CZ" sz="2800" dirty="0" smtClean="0"/>
              <a:t>S = 3,14 . 12² = 3,14 . 144 = 452,16</a:t>
            </a:r>
          </a:p>
          <a:p>
            <a:r>
              <a:rPr lang="cs-CZ" sz="2800" u="sng" dirty="0" smtClean="0"/>
              <a:t>S = 452,16 mm²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19890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18" y="1532899"/>
            <a:ext cx="3636404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Budeme potřebovat :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3930409" y="1872516"/>
            <a:ext cx="182972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S = </a:t>
            </a:r>
            <a:r>
              <a:rPr lang="el-GR" sz="3200" dirty="0" smtClean="0"/>
              <a:t>π</a:t>
            </a:r>
            <a:r>
              <a:rPr lang="cs-CZ" sz="3200" dirty="0" smtClean="0"/>
              <a:t> . r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2193001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 = ?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3930409" y="2636912"/>
                <a:ext cx="5832648" cy="10944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r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</a:rPr>
                              <m:t>𝑆</m:t>
                            </m:r>
                          </m:num>
                          <m:den>
                            <m:r>
                              <m:rPr>
                                <m:nor/>
                              </m:rPr>
                              <a:rPr lang="el-GR" sz="3200" dirty="0" smtClean="0"/>
                              <m:t>π</m:t>
                            </m:r>
                          </m:den>
                        </m:f>
                        <m:r>
                          <a:rPr lang="cs-CZ" sz="3200" b="0" i="1" smtClean="0">
                            <a:latin typeface="Cambria Math"/>
                          </a:rPr>
                          <m:t>  </m:t>
                        </m:r>
                      </m:e>
                    </m:rad>
                  </m:oMath>
                </a14:m>
                <a:r>
                  <a:rPr lang="cs-CZ" sz="32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𝑆</m:t>
                            </m:r>
                          </m:e>
                        </m:rad>
                      </m:num>
                      <m:den>
                        <m:rad>
                          <m:radPr>
                            <m:degHide m:val="on"/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m:rPr>
                                <m:nor/>
                              </m:rPr>
                              <a:rPr lang="el-GR" sz="3200" dirty="0" smtClean="0"/>
                              <m:t>π</m:t>
                            </m:r>
                          </m:e>
                        </m:rad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0409" y="2636912"/>
                <a:ext cx="5832648" cy="1094467"/>
              </a:xfrm>
              <a:prstGeom prst="rect">
                <a:avLst/>
              </a:prstGeom>
              <a:blipFill rotWithShape="1">
                <a:blip r:embed="rId2"/>
                <a:stretch>
                  <a:fillRect l="-2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23528" y="548680"/>
            <a:ext cx="81369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 Urči poloměr kruhu, který má obsah 169 cm</a:t>
            </a:r>
            <a:r>
              <a:rPr lang="cs-CZ" sz="3200" baseline="30000" dirty="0" smtClean="0"/>
              <a:t>2</a:t>
            </a:r>
            <a:endParaRPr lang="cs-CZ" sz="3200" dirty="0" smtClean="0"/>
          </a:p>
          <a:p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933056"/>
            <a:ext cx="22322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= 169 cm</a:t>
            </a:r>
            <a:r>
              <a:rPr lang="cs-CZ" sz="3200" baseline="30000" dirty="0" smtClean="0"/>
              <a:t>2</a:t>
            </a:r>
            <a:endParaRPr lang="cs-CZ" sz="3200" dirty="0" smtClean="0"/>
          </a:p>
          <a:p>
            <a:r>
              <a:rPr lang="cs-CZ" sz="3200" dirty="0" smtClean="0"/>
              <a:t>r = ? [cm]</a:t>
            </a: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573623" y="5010274"/>
                <a:ext cx="5832648" cy="10944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r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</a:rPr>
                              <m:t>𝑆</m:t>
                            </m:r>
                          </m:num>
                          <m:den>
                            <m:r>
                              <m:rPr>
                                <m:nor/>
                              </m:rPr>
                              <a:rPr lang="el-GR" sz="3200" dirty="0" smtClean="0"/>
                              <m:t>π</m:t>
                            </m:r>
                          </m:den>
                        </m:f>
                        <m:r>
                          <a:rPr lang="cs-CZ" sz="3200" b="0" i="1" smtClean="0">
                            <a:latin typeface="Cambria Math"/>
                          </a:rPr>
                          <m:t>  </m:t>
                        </m:r>
                      </m:e>
                    </m:rad>
                  </m:oMath>
                </a14:m>
                <a:r>
                  <a:rPr lang="cs-CZ" sz="32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𝑆</m:t>
                            </m:r>
                          </m:e>
                        </m:rad>
                      </m:num>
                      <m:den>
                        <m:rad>
                          <m:radPr>
                            <m:degHide m:val="on"/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m:rPr>
                                <m:nor/>
                              </m:rPr>
                              <a:rPr lang="el-GR" sz="3200" dirty="0" smtClean="0"/>
                              <m:t>π</m:t>
                            </m:r>
                          </m:e>
                        </m:rad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623" y="5010274"/>
                <a:ext cx="5832648" cy="1094467"/>
              </a:xfrm>
              <a:prstGeom prst="rect">
                <a:avLst/>
              </a:prstGeom>
              <a:blipFill rotWithShape="1">
                <a:blip r:embed="rId3"/>
                <a:stretch>
                  <a:fillRect l="-26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3923928" y="4291461"/>
                <a:ext cx="4392488" cy="9257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169</m:t>
                            </m:r>
                          </m:e>
                        </m:rad>
                      </m:num>
                      <m:den>
                        <m:rad>
                          <m:radPr>
                            <m:degHide m:val="on"/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3,14</m:t>
                            </m:r>
                          </m:e>
                        </m:rad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4291461"/>
                <a:ext cx="4392488" cy="925703"/>
              </a:xfrm>
              <a:prstGeom prst="rect">
                <a:avLst/>
              </a:prstGeom>
              <a:blipFill rotWithShape="1">
                <a:blip r:embed="rId4"/>
                <a:stretch>
                  <a:fillRect l="-3611" b="-52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3930409" y="5232438"/>
                <a:ext cx="4386007" cy="7369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13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1,77</m:t>
                        </m:r>
                      </m:den>
                    </m:f>
                  </m:oMath>
                </a14:m>
                <a:r>
                  <a:rPr lang="cs-CZ" sz="2800" dirty="0" smtClean="0"/>
                  <a:t> = 7,33</a:t>
                </a:r>
                <a:endParaRPr lang="cs-CZ" sz="2800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0409" y="5232438"/>
                <a:ext cx="4386007" cy="736933"/>
              </a:xfrm>
              <a:prstGeom prst="rect">
                <a:avLst/>
              </a:prstGeom>
              <a:blipFill rotWithShape="1">
                <a:blip r:embed="rId5"/>
                <a:stretch>
                  <a:fillRect l="-2921" b="-66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3930409" y="5969371"/>
            <a:ext cx="27067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/>
              <a:t>r = 7,33 cm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1709008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151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Obsah značíme S</vt:lpstr>
      <vt:lpstr>Úlohy: </vt:lpstr>
      <vt:lpstr>Budeme potřebovat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Mahdalová</dc:creator>
  <cp:lastModifiedBy>Eva Mahdalová</cp:lastModifiedBy>
  <cp:revision>4</cp:revision>
  <dcterms:created xsi:type="dcterms:W3CDTF">2011-09-22T08:28:13Z</dcterms:created>
  <dcterms:modified xsi:type="dcterms:W3CDTF">2011-09-22T09:02:52Z</dcterms:modified>
</cp:coreProperties>
</file>