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797675" cy="987425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78" autoAdjust="0"/>
    <p:restoredTop sz="86323" autoAdjust="0"/>
  </p:normalViewPr>
  <p:slideViewPr>
    <p:cSldViewPr>
      <p:cViewPr>
        <p:scale>
          <a:sx n="70" d="100"/>
          <a:sy n="70" d="100"/>
        </p:scale>
        <p:origin x="-132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E6FF40E-5FF2-474A-A2FA-AAB58EB4E587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691063"/>
            <a:ext cx="5438775" cy="4443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378950"/>
            <a:ext cx="2946400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4492A01-1A64-40EA-A1EB-1F7F758F67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6135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F934B-4A83-48D2-BA87-4D5E1891D4CC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40E38-B31F-41C9-B3C7-528CE81B51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65CED-142E-4ADB-959C-40C43244E76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66515E-4C6F-43B3-9E38-60899CEFB9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36419-72E5-4C14-94E0-0D05B36A72CC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9E496B-C6CF-4C71-996D-34B7EDC7814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31826-BBA4-49DA-8384-899709411A0D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1E2B3-A14C-4CEF-9B78-F8739737B9A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57E7EF-0F90-4139-8890-A8D2F8C6204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DEA1F-0764-41F7-B451-6633BBB58E5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56955D-0173-4F64-A542-83223931E565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9401B0-38F7-4DCA-B9DE-7BFCCF2D99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3B0E0-2C40-424D-94FA-8C4D90EADC46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B310E-40DD-4DCD-9E4D-BB42C455FA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BA1713-EC33-4740-B097-6FACB6E598B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21BA6-05A4-44B8-B7E6-BD3308773E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9B9FF2-B24C-43B1-B2FB-7BB1D67F4F44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64A2E-B19A-497C-902C-6B881EE231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877D7-F0BD-47AB-97D4-78261A6DE1C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4F84F-41E8-472D-9D5F-C6A45835932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1F303E-CF4D-4BCC-AEA9-B0F28B002FC8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4473F0-A8B9-47E6-A32D-2F3244F593A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64033E9-DD47-4966-834E-96C29E7B8A71}" type="datetimeFigureOut">
              <a:rPr lang="cs-CZ"/>
              <a:pPr>
                <a:defRPr/>
              </a:pPr>
              <a:t>6.11.2012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3AA0C8A-A077-43FF-AE00-086BE38720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7" name="Group 7"/>
          <p:cNvGrpSpPr>
            <a:grpSpLocks/>
          </p:cNvGrpSpPr>
          <p:nvPr/>
        </p:nvGrpSpPr>
        <p:grpSpPr bwMode="auto">
          <a:xfrm>
            <a:off x="0" y="0"/>
            <a:ext cx="9144000" cy="5757863"/>
            <a:chOff x="0" y="0"/>
            <a:chExt cx="5760" cy="3627"/>
          </a:xfrm>
        </p:grpSpPr>
        <p:pic>
          <p:nvPicPr>
            <p:cNvPr id="14338" name="Obrázek 1"/>
            <p:cNvPicPr>
              <a:picLocks noChangeAspect="1" noChangeArrowheads="1"/>
            </p:cNvPicPr>
            <p:nvPr/>
          </p:nvPicPr>
          <p:blipFill>
            <a:blip r:embed="rId2"/>
            <a:srcRect b="48225"/>
            <a:stretch>
              <a:fillRect/>
            </a:stretch>
          </p:blipFill>
          <p:spPr bwMode="auto">
            <a:xfrm>
              <a:off x="0" y="0"/>
              <a:ext cx="5760" cy="129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339" name="Text Box 5"/>
            <p:cNvSpPr txBox="1">
              <a:spLocks noChangeArrowheads="1"/>
            </p:cNvSpPr>
            <p:nvPr/>
          </p:nvSpPr>
          <p:spPr bwMode="auto">
            <a:xfrm>
              <a:off x="0" y="1570"/>
              <a:ext cx="5760" cy="168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cs-CZ" sz="2400">
                  <a:cs typeface="Arial" charset="0"/>
                </a:rPr>
                <a:t>CZ 1.07/1.4.00/21.1962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Základní škola, Lubnice, okres Znojmo, příspěvková organizace</a:t>
              </a:r>
            </a:p>
            <a:p>
              <a:pPr algn="ctr"/>
              <a:endParaRPr lang="cs-CZ" sz="2400" u="sng">
                <a:cs typeface="Arial" charset="0"/>
              </a:endParaRPr>
            </a:p>
            <a:p>
              <a:pPr algn="ctr"/>
              <a:r>
                <a:rPr lang="cs-CZ" sz="2400" u="sng">
                  <a:cs typeface="Arial" charset="0"/>
                </a:rPr>
                <a:t>Lubnice 20, 671 07 Uherčice, okres Znojmo, IČO 49438026</a:t>
              </a:r>
            </a:p>
            <a:p>
              <a:pPr algn="ctr"/>
              <a:endParaRPr lang="cs-CZ" sz="2400">
                <a:cs typeface="Arial" charset="0"/>
              </a:endParaRPr>
            </a:p>
            <a:p>
              <a:pPr algn="ctr"/>
              <a:r>
                <a:rPr lang="cs-CZ" sz="2400">
                  <a:cs typeface="Arial" charset="0"/>
                </a:rPr>
                <a:t>Tel.515298438, e-mail: zslub@mboxzn.cz</a:t>
              </a:r>
            </a:p>
          </p:txBody>
        </p:sp>
        <p:sp>
          <p:nvSpPr>
            <p:cNvPr id="14340" name="Text Box 6"/>
            <p:cNvSpPr txBox="1">
              <a:spLocks noChangeArrowheads="1"/>
            </p:cNvSpPr>
            <p:nvPr/>
          </p:nvSpPr>
          <p:spPr bwMode="auto">
            <a:xfrm>
              <a:off x="0" y="3339"/>
              <a:ext cx="5760" cy="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cs-CZ" sz="2400" b="1" dirty="0">
                  <a:cs typeface="Arial" charset="0"/>
                </a:rPr>
                <a:t>Číslo DUM:  VY_32_INOVACE_Čj4 - </a:t>
              </a:r>
              <a:r>
                <a:rPr lang="cs-CZ" sz="2400" b="1" dirty="0" smtClean="0">
                  <a:cs typeface="Arial" charset="0"/>
                </a:rPr>
                <a:t> 11</a:t>
              </a:r>
              <a:endParaRPr lang="cs-CZ" b="1" dirty="0">
                <a:cs typeface="Arial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76375" y="4437063"/>
            <a:ext cx="6400800" cy="1223962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Mgr. Gabriela Kratochvílová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dirty="0" smtClean="0"/>
              <a:t>ZŠ Lubnice</a:t>
            </a:r>
          </a:p>
        </p:txBody>
      </p:sp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sz="4800" smtClean="0">
                <a:latin typeface="Arial" charset="0"/>
              </a:rPr>
              <a:t>Rod podstatných jmen</a:t>
            </a:r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611188" y="260350"/>
            <a:ext cx="7772400" cy="935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cs-CZ" sz="4400">
                <a:solidFill>
                  <a:schemeClr val="tx2"/>
                </a:solidFill>
                <a:latin typeface="Calibri" pitchFamily="34" charset="0"/>
              </a:rPr>
              <a:t>Český jazyk </a:t>
            </a:r>
            <a:r>
              <a:rPr lang="cs-CZ" sz="4400">
                <a:solidFill>
                  <a:schemeClr val="tx2"/>
                </a:solidFill>
              </a:rPr>
              <a:t>4</a:t>
            </a:r>
            <a:r>
              <a:rPr lang="cs-CZ" sz="4400">
                <a:solidFill>
                  <a:schemeClr val="tx2"/>
                </a:solidFill>
                <a:latin typeface="Calibri" pitchFamily="34" charset="0"/>
              </a:rPr>
              <a:t>. ročník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ext Box 53"/>
          <p:cNvSpPr txBox="1">
            <a:spLocks noChangeArrowheads="1"/>
          </p:cNvSpPr>
          <p:nvPr/>
        </p:nvSpPr>
        <p:spPr bwMode="auto">
          <a:xfrm>
            <a:off x="827088" y="908050"/>
            <a:ext cx="7632700" cy="180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 b="1" dirty="0">
                <a:latin typeface="Times New Roman" pitchFamily="18" charset="0"/>
              </a:rPr>
              <a:t>Vybarvi podstatná jména v tabulce: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cs-CZ" sz="1600" dirty="0">
                <a:latin typeface="Times New Roman" pitchFamily="18" charset="0"/>
              </a:rPr>
              <a:t>rod mužský modře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cs-CZ" sz="1600" dirty="0">
                <a:latin typeface="Times New Roman" pitchFamily="18" charset="0"/>
              </a:rPr>
              <a:t>rod ženský červeně</a:t>
            </a:r>
          </a:p>
          <a:p>
            <a:pPr>
              <a:spcBef>
                <a:spcPct val="50000"/>
              </a:spcBef>
              <a:buFontTx/>
              <a:buChar char="-"/>
            </a:pPr>
            <a:r>
              <a:rPr lang="cs-CZ" sz="1600" dirty="0">
                <a:latin typeface="Times New Roman" pitchFamily="18" charset="0"/>
              </a:rPr>
              <a:t>rod střední žlutě</a:t>
            </a:r>
          </a:p>
          <a:p>
            <a:pPr>
              <a:spcBef>
                <a:spcPct val="50000"/>
              </a:spcBef>
              <a:buFontTx/>
              <a:buChar char="-"/>
            </a:pPr>
            <a:endParaRPr lang="cs-CZ" sz="1600" dirty="0">
              <a:latin typeface="Times New Roman" pitchFamily="18" charset="0"/>
            </a:endParaRPr>
          </a:p>
        </p:txBody>
      </p:sp>
      <p:graphicFrame>
        <p:nvGraphicFramePr>
          <p:cNvPr id="16417" name="Group 33"/>
          <p:cNvGraphicFramePr>
            <a:graphicFrameLocks noGrp="1"/>
          </p:cNvGraphicFramePr>
          <p:nvPr/>
        </p:nvGraphicFramePr>
        <p:xfrm>
          <a:off x="971550" y="2492375"/>
          <a:ext cx="6408738" cy="3816352"/>
        </p:xfrm>
        <a:graphic>
          <a:graphicData uri="http://schemas.openxmlformats.org/drawingml/2006/table">
            <a:tbl>
              <a:tblPr/>
              <a:tblGrid>
                <a:gridCol w="1601788"/>
                <a:gridCol w="1603375"/>
                <a:gridCol w="1601787"/>
                <a:gridCol w="1601788"/>
              </a:tblGrid>
              <a:tr h="957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panelák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štěně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myslivec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konev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7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medvěd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hračka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vodník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razítko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72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auto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buk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dlaň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sud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chaloupka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válec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letadlo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liška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ext Box 4"/>
          <p:cNvSpPr txBox="1">
            <a:spLocks noChangeArrowheads="1"/>
          </p:cNvSpPr>
          <p:nvPr/>
        </p:nvSpPr>
        <p:spPr bwMode="auto">
          <a:xfrm>
            <a:off x="323850" y="549275"/>
            <a:ext cx="8424863" cy="5551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Times New Roman" pitchFamily="18" charset="0"/>
              </a:rPr>
              <a:t>Podstatná jména z tabulky seřaď podle abecedy:</a:t>
            </a:r>
          </a:p>
          <a:p>
            <a:r>
              <a:rPr lang="cs-CZ" sz="2000" b="1" dirty="0">
                <a:latin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cs-CZ" sz="2000" b="1" dirty="0">
              <a:latin typeface="Times New Roman" pitchFamily="18" charset="0"/>
            </a:endParaRPr>
          </a:p>
          <a:p>
            <a:r>
              <a:rPr lang="cs-CZ" sz="1600" b="1" dirty="0">
                <a:latin typeface="Times New Roman" pitchFamily="18" charset="0"/>
              </a:rPr>
              <a:t>Podstatná jména rodu mužského napiš v množném čísle:</a:t>
            </a:r>
          </a:p>
          <a:p>
            <a:r>
              <a:rPr lang="cs-CZ" sz="2000" b="1" dirty="0">
                <a:latin typeface="Times New Roman" pitchFamily="18" charset="0"/>
              </a:rPr>
              <a:t>________________________________________________________________________________________________________________________________</a:t>
            </a:r>
          </a:p>
          <a:p>
            <a:endParaRPr lang="cs-CZ" sz="2000" b="1" dirty="0">
              <a:latin typeface="Times New Roman" pitchFamily="18" charset="0"/>
            </a:endParaRPr>
          </a:p>
          <a:p>
            <a:r>
              <a:rPr lang="cs-CZ" sz="1600" b="1" dirty="0">
                <a:latin typeface="Times New Roman" pitchFamily="18" charset="0"/>
              </a:rPr>
              <a:t>S podstatnými jmény rodu ženského napiš věty:</a:t>
            </a:r>
          </a:p>
          <a:p>
            <a:r>
              <a:rPr lang="cs-CZ" sz="2000" b="1" dirty="0">
                <a:latin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</a:p>
          <a:p>
            <a:endParaRPr lang="cs-CZ" sz="2000" b="1" dirty="0">
              <a:latin typeface="Times New Roman" pitchFamily="18" charset="0"/>
            </a:endParaRPr>
          </a:p>
          <a:p>
            <a:r>
              <a:rPr lang="cs-CZ" sz="1600" b="1" dirty="0">
                <a:latin typeface="Times New Roman" pitchFamily="18" charset="0"/>
              </a:rPr>
              <a:t>K podstatným jménům rodu středního nakresli obrázek:</a:t>
            </a:r>
          </a:p>
          <a:p>
            <a:endParaRPr lang="cs-CZ" sz="1600" b="1" dirty="0">
              <a:latin typeface="Times New Roman" pitchFamily="18" charset="0"/>
            </a:endParaRPr>
          </a:p>
          <a:p>
            <a:r>
              <a:rPr lang="cs-CZ" b="1" dirty="0"/>
              <a:t>                                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117</Words>
  <Application>Microsoft Office PowerPoint</Application>
  <PresentationFormat>Předvádění na obrazovce (4:3)</PresentationFormat>
  <Paragraphs>60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Prezentace aplikace PowerPoint</vt:lpstr>
      <vt:lpstr>Rod podstatných jmen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6878</dc:creator>
  <cp:lastModifiedBy>Kratochvílová Gabriela</cp:lastModifiedBy>
  <cp:revision>24</cp:revision>
  <cp:lastPrinted>2012-06-11T10:42:34Z</cp:lastPrinted>
  <dcterms:created xsi:type="dcterms:W3CDTF">2012-01-05T10:24:27Z</dcterms:created>
  <dcterms:modified xsi:type="dcterms:W3CDTF">2012-11-06T09:41:53Z</dcterms:modified>
</cp:coreProperties>
</file>