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5" r:id="rId2"/>
    <p:sldId id="257" r:id="rId3"/>
    <p:sldId id="259" r:id="rId4"/>
    <p:sldId id="278" r:id="rId5"/>
    <p:sldId id="279" r:id="rId6"/>
    <p:sldId id="280" r:id="rId7"/>
    <p:sldId id="281" r:id="rId8"/>
    <p:sldId id="282" r:id="rId9"/>
    <p:sldId id="283" r:id="rId10"/>
    <p:sldId id="27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Z – 7.A –Amerika - vodstvo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</a:t>
          </a:r>
          <a:r>
            <a:rPr lang="cs-CZ" sz="1400" b="1" dirty="0" smtClean="0"/>
            <a:t>CZ.1.07/1.4.00/21.1616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b="1" dirty="0" smtClean="0"/>
            <a:t>VY_52_INOVACE_01_F+Z _34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BE692A-C8C8-481D-A2CC-7ED458AB2BC9}" type="presOf" srcId="{D1B46980-6531-4606-95E6-44980827E919}" destId="{2BE915AB-18AA-4053-B92C-3BFC9ED204BB}" srcOrd="1" destOrd="0" presId="urn:microsoft.com/office/officeart/2005/8/layout/target3"/>
    <dgm:cxn modelId="{FF8D41F3-4E0C-47EA-8DB4-60D048A20BD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4610EE3-1ADE-4F5C-B3CA-7D4276C881CF}" type="presOf" srcId="{D1D4F407-5343-4D3F-B5B9-D407B03CAEB4}" destId="{D005CE8C-CC26-4C3E-AC11-E15060ECD759}" srcOrd="0" destOrd="0" presId="urn:microsoft.com/office/officeart/2005/8/layout/target3"/>
    <dgm:cxn modelId="{D436C78C-4537-4E74-89AB-A21DB2FF685B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58A09A-8FEA-4503-A035-3272123E413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7935B7-ECF4-44BC-83F7-7E7CF6B9B190}" type="presOf" srcId="{D1D4F407-5343-4D3F-B5B9-D407B03CAEB4}" destId="{AED2198E-93D5-4001-81B4-73124B309672}" srcOrd="1" destOrd="0" presId="urn:microsoft.com/office/officeart/2005/8/layout/target3"/>
    <dgm:cxn modelId="{0BDEAF31-9B33-4149-BE3C-BD13610CF41C}" type="presOf" srcId="{4C35D32F-0EAB-4CD7-82EE-45574DC2A586}" destId="{8BEBB6EC-1DAA-4CAC-8A25-BC0FCBD5DBD5}" srcOrd="0" destOrd="0" presId="urn:microsoft.com/office/officeart/2005/8/layout/target3"/>
    <dgm:cxn modelId="{F23BA1F7-1E21-4E97-B045-C5420B4E4978}" type="presOf" srcId="{D8197B8C-B260-4A16-BDF4-0947B075E274}" destId="{25B08C86-7E15-44DC-BE7F-FFB55DD49D12}" srcOrd="0" destOrd="0" presId="urn:microsoft.com/office/officeart/2005/8/layout/target3"/>
    <dgm:cxn modelId="{4EF7A0CB-395C-4059-B78C-9475D9CA2CF7}" type="presOf" srcId="{B651F6E3-6281-48DB-9319-2AEAFDAE7572}" destId="{6BB5E863-4638-4E1D-BFDE-399D028AC4ED}" srcOrd="1" destOrd="0" presId="urn:microsoft.com/office/officeart/2005/8/layout/target3"/>
    <dgm:cxn modelId="{F923D2A9-D949-4355-8508-E02953359DC7}" type="presOf" srcId="{D1B46980-6531-4606-95E6-44980827E919}" destId="{6140AFEC-043D-4C43-A2F9-D0F5331DF3A3}" srcOrd="0" destOrd="0" presId="urn:microsoft.com/office/officeart/2005/8/layout/target3"/>
    <dgm:cxn modelId="{F0D6826D-B683-4C44-927C-67E15787C1FF}" type="presOf" srcId="{D8197B8C-B260-4A16-BDF4-0947B075E274}" destId="{5A5FFA88-C948-4069-8E93-59FA12366E83}" srcOrd="1" destOrd="0" presId="urn:microsoft.com/office/officeart/2005/8/layout/target3"/>
    <dgm:cxn modelId="{817E79ED-E930-44DD-843E-425932B34B5F}" type="presParOf" srcId="{333A1088-737F-45CB-B68E-254E46348037}" destId="{F5ABB229-8D3B-4694-996A-96F23CF14429}" srcOrd="0" destOrd="0" presId="urn:microsoft.com/office/officeart/2005/8/layout/target3"/>
    <dgm:cxn modelId="{4FB3BD6E-86D1-4B62-B236-32E51B819946}" type="presParOf" srcId="{333A1088-737F-45CB-B68E-254E46348037}" destId="{F41139FD-01EE-4571-8B17-4FB00FC51163}" srcOrd="1" destOrd="0" presId="urn:microsoft.com/office/officeart/2005/8/layout/target3"/>
    <dgm:cxn modelId="{3EC0C3BB-88C9-400D-BC2E-B219AD66DBC3}" type="presParOf" srcId="{333A1088-737F-45CB-B68E-254E46348037}" destId="{D005CE8C-CC26-4C3E-AC11-E15060ECD759}" srcOrd="2" destOrd="0" presId="urn:microsoft.com/office/officeart/2005/8/layout/target3"/>
    <dgm:cxn modelId="{FDDCBD6E-355A-4FA9-AA06-726D0642C6DD}" type="presParOf" srcId="{333A1088-737F-45CB-B68E-254E46348037}" destId="{2C702D82-9B77-49B7-9568-BB8EB47C3372}" srcOrd="3" destOrd="0" presId="urn:microsoft.com/office/officeart/2005/8/layout/target3"/>
    <dgm:cxn modelId="{11F92AE4-B81E-4486-A74F-64E39E4BA568}" type="presParOf" srcId="{333A1088-737F-45CB-B68E-254E46348037}" destId="{A52A0455-90FF-4808-ABD0-F02540D31D5A}" srcOrd="4" destOrd="0" presId="urn:microsoft.com/office/officeart/2005/8/layout/target3"/>
    <dgm:cxn modelId="{06CB3AFD-273F-45D4-AC7A-BD1261CEBFC6}" type="presParOf" srcId="{333A1088-737F-45CB-B68E-254E46348037}" destId="{6140AFEC-043D-4C43-A2F9-D0F5331DF3A3}" srcOrd="5" destOrd="0" presId="urn:microsoft.com/office/officeart/2005/8/layout/target3"/>
    <dgm:cxn modelId="{939CA424-61DF-4410-AEF3-3B0F2E6AC507}" type="presParOf" srcId="{333A1088-737F-45CB-B68E-254E46348037}" destId="{9358AC05-5D7D-4327-9F80-1AD486AEA664}" srcOrd="6" destOrd="0" presId="urn:microsoft.com/office/officeart/2005/8/layout/target3"/>
    <dgm:cxn modelId="{0EB0105A-BD3A-4A54-8019-1DDBE4C41164}" type="presParOf" srcId="{333A1088-737F-45CB-B68E-254E46348037}" destId="{313FC574-E1CD-4FB4-B054-0B805CE0447D}" srcOrd="7" destOrd="0" presId="urn:microsoft.com/office/officeart/2005/8/layout/target3"/>
    <dgm:cxn modelId="{CA7A8A32-29B8-443B-A0CA-C0D9F258DD60}" type="presParOf" srcId="{333A1088-737F-45CB-B68E-254E46348037}" destId="{619D679B-A015-4ECF-8348-D1034C574F40}" srcOrd="8" destOrd="0" presId="urn:microsoft.com/office/officeart/2005/8/layout/target3"/>
    <dgm:cxn modelId="{91478615-7056-4C63-B0F2-54BEF20CA40F}" type="presParOf" srcId="{333A1088-737F-45CB-B68E-254E46348037}" destId="{322283A8-4A27-4CDA-BAE3-F381106A9174}" srcOrd="9" destOrd="0" presId="urn:microsoft.com/office/officeart/2005/8/layout/target3"/>
    <dgm:cxn modelId="{2EFCF1D1-C375-4CFB-BE8F-9F9AD52B776F}" type="presParOf" srcId="{333A1088-737F-45CB-B68E-254E46348037}" destId="{FFC9F71D-1B4F-4AD9-A4A6-86ADEFC8AF5C}" srcOrd="10" destOrd="0" presId="urn:microsoft.com/office/officeart/2005/8/layout/target3"/>
    <dgm:cxn modelId="{EDE69739-C03B-44A0-88A4-2844BEC2337F}" type="presParOf" srcId="{333A1088-737F-45CB-B68E-254E46348037}" destId="{25B08C86-7E15-44DC-BE7F-FFB55DD49D12}" srcOrd="11" destOrd="0" presId="urn:microsoft.com/office/officeart/2005/8/layout/target3"/>
    <dgm:cxn modelId="{949E233F-739D-4E3D-845B-EE706A2B7700}" type="presParOf" srcId="{333A1088-737F-45CB-B68E-254E46348037}" destId="{76644BE8-9D7C-4C09-B250-3D10AF48CBB7}" srcOrd="12" destOrd="0" presId="urn:microsoft.com/office/officeart/2005/8/layout/target3"/>
    <dgm:cxn modelId="{607E9EAE-3D65-4723-AE8C-225AB27DF85F}" type="presParOf" srcId="{333A1088-737F-45CB-B68E-254E46348037}" destId="{EE85B701-7295-41C0-BA7A-34D3756A2AE6}" srcOrd="13" destOrd="0" presId="urn:microsoft.com/office/officeart/2005/8/layout/target3"/>
    <dgm:cxn modelId="{BB722BE4-7021-491E-A22C-E694E7CFC01F}" type="presParOf" srcId="{333A1088-737F-45CB-B68E-254E46348037}" destId="{8BEBB6EC-1DAA-4CAC-8A25-BC0FCBD5DBD5}" srcOrd="14" destOrd="0" presId="urn:microsoft.com/office/officeart/2005/8/layout/target3"/>
    <dgm:cxn modelId="{6407232B-F8E5-475B-AA5D-7E8542FAC3F7}" type="presParOf" srcId="{333A1088-737F-45CB-B68E-254E46348037}" destId="{AED2198E-93D5-4001-81B4-73124B309672}" srcOrd="15" destOrd="0" presId="urn:microsoft.com/office/officeart/2005/8/layout/target3"/>
    <dgm:cxn modelId="{73B32ABC-BBF5-4075-B991-C74F4217458D}" type="presParOf" srcId="{333A1088-737F-45CB-B68E-254E46348037}" destId="{2BE915AB-18AA-4053-B92C-3BFC9ED204BB}" srcOrd="16" destOrd="0" presId="urn:microsoft.com/office/officeart/2005/8/layout/target3"/>
    <dgm:cxn modelId="{74511181-0B15-48B7-AFA6-E8126837DF53}" type="presParOf" srcId="{333A1088-737F-45CB-B68E-254E46348037}" destId="{6BB5E863-4638-4E1D-BFDE-399D028AC4ED}" srcOrd="17" destOrd="0" presId="urn:microsoft.com/office/officeart/2005/8/layout/target3"/>
    <dgm:cxn modelId="{EA0B0469-6007-41D7-8E05-804CE4135DFE}" type="presParOf" srcId="{333A1088-737F-45CB-B68E-254E46348037}" destId="{5A5FFA88-C948-4069-8E93-59FA12366E83}" srcOrd="18" destOrd="0" presId="urn:microsoft.com/office/officeart/2005/8/layout/target3"/>
    <dgm:cxn modelId="{9DAF2E4F-0B02-41C3-9984-81054D05C9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3" y="714319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b="1" kern="1200" dirty="0" smtClean="0"/>
            <a:t>VY_52_INOVACE_01_F+Z _34</a:t>
          </a:r>
          <a:endParaRPr lang="cs-CZ" sz="1400" kern="1200" dirty="0"/>
        </a:p>
      </dsp:txBody>
      <dsp:txXfrm>
        <a:off x="1116123" y="714319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Z – 7.A –Amerika - vodstvo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1612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</a:t>
          </a:r>
          <a:r>
            <a:rPr lang="cs-CZ" sz="1400" b="1" kern="1200" dirty="0" smtClean="0"/>
            <a:t>CZ.1.07/1.4.00/21.1616</a:t>
          </a:r>
          <a:endParaRPr lang="cs-CZ" sz="1400" kern="1200" dirty="0"/>
        </a:p>
      </dsp:txBody>
      <dsp:txXfrm>
        <a:off x="111612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gi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turfoto.cz/fotografie/mraz/reka-kolorada-xxx09d316.jpg" TargetMode="External"/><Relationship Id="rId13" Type="http://schemas.openxmlformats.org/officeDocument/2006/relationships/hyperlink" Target="http://images.travelpod.com/users/papabearconboy/1.1273787909.lake-ontario-toronto.jpg" TargetMode="External"/><Relationship Id="rId18" Type="http://schemas.openxmlformats.org/officeDocument/2006/relationships/hyperlink" Target="http://files.ozak-newton.webnode.cz/200000011-ad9aeae950/riv.GIF" TargetMode="External"/><Relationship Id="rId3" Type="http://schemas.openxmlformats.org/officeDocument/2006/relationships/hyperlink" Target="http://ak.water.usgs.gov/yukon/images/front/CharleyRiverAtYukon1.jpg" TargetMode="External"/><Relationship Id="rId21" Type="http://schemas.openxmlformats.org/officeDocument/2006/relationships/hyperlink" Target="http://i.lidovky.cz/11/072/lngal/GLU3c8b2b_shutterstock_45182104.jpg" TargetMode="External"/><Relationship Id="rId7" Type="http://schemas.openxmlformats.org/officeDocument/2006/relationships/hyperlink" Target="http://www.fotobank.cz/patagonie/Images/P_trek.jpg" TargetMode="External"/><Relationship Id="rId12" Type="http://schemas.openxmlformats.org/officeDocument/2006/relationships/hyperlink" Target="http://us.123rf.com/400wm/400/400/benkrut/benkrut0810/benkrut081000065/3789813-ve-m-st--chicago-odr----v-zmrazen-ch-michigansk--jezero.jpg" TargetMode="External"/><Relationship Id="rId17" Type="http://schemas.openxmlformats.org/officeDocument/2006/relationships/hyperlink" Target="http://www.planetware.com/i/photo/iguacu-falls-foz-do-iguacu-bra081.jpg" TargetMode="External"/><Relationship Id="rId2" Type="http://schemas.openxmlformats.org/officeDocument/2006/relationships/hyperlink" Target="http://www.stiefel-eurocart.cz/tovar/203.jpg" TargetMode="External"/><Relationship Id="rId16" Type="http://schemas.openxmlformats.org/officeDocument/2006/relationships/hyperlink" Target="http://media.novinky.cz/956/209561-original1-gt21a.jpg" TargetMode="External"/><Relationship Id="rId20" Type="http://schemas.openxmlformats.org/officeDocument/2006/relationships/hyperlink" Target="http://www.venezuela.cz/photos/angel-falls-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vinta2010.wz.cz/Krivanek_USA/o/Niagary.jpg" TargetMode="External"/><Relationship Id="rId11" Type="http://schemas.openxmlformats.org/officeDocument/2006/relationships/hyperlink" Target="http://www.kvinta2010.wz.cz/Krivanek_USA/o/kinlyc.jpg" TargetMode="External"/><Relationship Id="rId5" Type="http://schemas.openxmlformats.org/officeDocument/2006/relationships/hyperlink" Target="http://t3.gstatic.com/images?q=tbn:ANd9GcSZskoM_OIN-WQwlaEIpfAUgfJnbGPaRSuI7CYQRqk7nJZb0Dc6OvwHxwZa" TargetMode="External"/><Relationship Id="rId15" Type="http://schemas.openxmlformats.org/officeDocument/2006/relationships/hyperlink" Target="http://data4.superhry.cz/superhry/TSO_40e1f8z/1600/010/10609-1600.jpg" TargetMode="External"/><Relationship Id="rId10" Type="http://schemas.openxmlformats.org/officeDocument/2006/relationships/hyperlink" Target="http://1.bp.blogspot.com/_ObgbOXOEJjQ/SvwzMQaFB2I/AAAAAAAADDw/OioVAZ4IxeY/s400/Reka+Orinoko+02.jpg" TargetMode="External"/><Relationship Id="rId19" Type="http://schemas.openxmlformats.org/officeDocument/2006/relationships/hyperlink" Target="http://files.ozak-newton.webnode.cz/200000012-c8f09c9ea6/riv2.GIF" TargetMode="External"/><Relationship Id="rId4" Type="http://schemas.openxmlformats.org/officeDocument/2006/relationships/hyperlink" Target="http://www.profimedia.cz/fotografie/letecky-pohled-na-mackenzie-ricni-delty-northwest/profimedia-0052309876.jpg" TargetMode="External"/><Relationship Id="rId9" Type="http://schemas.openxmlformats.org/officeDocument/2006/relationships/hyperlink" Target="http://www.mlog.cz/wp-content/uploads/wmb/Amazon.png" TargetMode="External"/><Relationship Id="rId14" Type="http://schemas.openxmlformats.org/officeDocument/2006/relationships/hyperlink" Target="http://www.bigtravelweb.com/images/peru_lake_titicaca_l.gif" TargetMode="External"/><Relationship Id="rId22" Type="http://schemas.openxmlformats.org/officeDocument/2006/relationships/hyperlink" Target="http://dovolenka-usa.sk/files/2010/10/grand-cany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byla použita v 7. ročníku v hodině zeměpisu jako doplňkový materiál k výkladu učiva</a:t>
            </a:r>
            <a:r>
              <a:rPr lang="cs-CZ" b="1" dirty="0" smtClean="0"/>
              <a:t> Vodstvo Ameriky,</a:t>
            </a:r>
            <a:endParaRPr lang="cs-CZ" dirty="0" smtClean="0"/>
          </a:p>
          <a:p>
            <a:r>
              <a:rPr lang="cs-CZ" dirty="0" smtClean="0"/>
              <a:t>seznamuje s </a:t>
            </a:r>
            <a:r>
              <a:rPr lang="cs-CZ" dirty="0" smtClean="0"/>
              <a:t>nejvýznamnějšími </a:t>
            </a:r>
            <a:r>
              <a:rPr lang="cs-CZ" b="1" dirty="0" smtClean="0"/>
              <a:t>řekami, jezery a vodopády </a:t>
            </a:r>
            <a:r>
              <a:rPr lang="cs-CZ" dirty="0" smtClean="0"/>
              <a:t>Severní a Jižní Ameriky,</a:t>
            </a:r>
          </a:p>
          <a:p>
            <a:r>
              <a:rPr lang="cs-CZ" dirty="0" smtClean="0"/>
              <a:t>může být využita i při opakování, je doplněna </a:t>
            </a:r>
            <a:r>
              <a:rPr lang="cs-CZ" i="1" dirty="0" smtClean="0"/>
              <a:t>pracovním listem </a:t>
            </a:r>
            <a:r>
              <a:rPr lang="cs-CZ" dirty="0" smtClean="0"/>
              <a:t>(slepou mapou s možností vyznačení vodstva), kterého lze využít k </a:t>
            </a:r>
            <a:r>
              <a:rPr lang="cs-CZ" dirty="0" smtClean="0"/>
              <a:t>procvičování, </a:t>
            </a:r>
            <a:r>
              <a:rPr lang="cs-CZ" dirty="0" smtClean="0"/>
              <a:t>skupinovému i frontálnímu opakování  i zkoušení probraného </a:t>
            </a:r>
            <a:r>
              <a:rPr lang="cs-CZ" dirty="0" smtClean="0"/>
              <a:t>učiva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AMERIKA -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cap="none" dirty="0" smtClean="0"/>
              <a:t>vodstvo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781128"/>
          </a:xfrm>
        </p:spPr>
        <p:txBody>
          <a:bodyPr>
            <a:normAutofit/>
          </a:bodyPr>
          <a:lstStyle/>
          <a:p>
            <a:pPr lvl="6">
              <a:buNone/>
            </a:pPr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288" y="6093296"/>
            <a:ext cx="936104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7170" name="Picture 2" descr="http://www.stiefel-eurocart.cz/tovar/2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60648"/>
            <a:ext cx="4464496" cy="6377852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Řeky</a:t>
            </a:r>
            <a:r>
              <a:rPr lang="cs-CZ" dirty="0" smtClean="0"/>
              <a:t>: </a:t>
            </a:r>
            <a:r>
              <a:rPr lang="cs-CZ" sz="2000" cap="none" dirty="0" err="1" smtClean="0"/>
              <a:t>Yukon</a:t>
            </a:r>
            <a:r>
              <a:rPr lang="cs-CZ" sz="2000" cap="none" dirty="0" smtClean="0"/>
              <a:t> </a:t>
            </a:r>
            <a:r>
              <a:rPr lang="cs-CZ" sz="2000" cap="none" dirty="0" smtClean="0"/>
              <a:t>(obr. 2), Mackenzie (obr. 3), </a:t>
            </a:r>
            <a:r>
              <a:rPr lang="cs-CZ" sz="2000" cap="none" dirty="0" err="1" smtClean="0"/>
              <a:t>Mississippy</a:t>
            </a:r>
            <a:r>
              <a:rPr lang="cs-CZ" sz="2000" cap="none" dirty="0" smtClean="0"/>
              <a:t> (obr.4), Sv. Vavřince (obr. 5), Rio Grande, Colorado, Missouri, Orinoko, Amazonka, Paraguay, </a:t>
            </a:r>
            <a:r>
              <a:rPr lang="cs-CZ" sz="2000" cap="none" dirty="0" err="1" smtClean="0"/>
              <a:t>Paraná</a:t>
            </a:r>
            <a:r>
              <a:rPr lang="cs-CZ" sz="2000" cap="none" dirty="0" smtClean="0"/>
              <a:t>, Uruguay.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obrázky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26" name="Picture 2" descr="C:\Users\marshall\Desktop\foto do prezentací\CharleyRiverAtYukon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3831037" cy="24482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19872" y="3933056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1027" name="Picture 3" descr="C:\Users\marshall\Desktop\foto do prezentací\profimedia-00523098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84784"/>
            <a:ext cx="3731630" cy="2495527"/>
          </a:xfrm>
          <a:prstGeom prst="rect">
            <a:avLst/>
          </a:prstGeom>
          <a:noFill/>
        </p:spPr>
      </p:pic>
      <p:pic>
        <p:nvPicPr>
          <p:cNvPr id="1028" name="Picture 4" descr="C:\Users\marshall\Desktop\foto do prezentací\imagesCA5Q3JJ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221088"/>
            <a:ext cx="3728986" cy="208823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956376" y="3933056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6309320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1030" name="Picture 6" descr="C:\Users\marshall\Desktop\foto do prezentací\imagesCAYY1J7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221088"/>
            <a:ext cx="3024336" cy="226533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244408" y="6165304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shall\Desktop\foto do prezentací\P_trek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062" y="836712"/>
            <a:ext cx="2623174" cy="266954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3326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Rio Grande (obr. 6)</a:t>
            </a:r>
            <a:endParaRPr lang="cs-CZ" dirty="0"/>
          </a:p>
        </p:txBody>
      </p:sp>
      <p:pic>
        <p:nvPicPr>
          <p:cNvPr id="2051" name="Picture 3" descr="C:\Users\marshall\Desktop\foto do prezentací\reka-kolorada-xxx09d3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836712"/>
            <a:ext cx="4763329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3326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Kolorado</a:t>
            </a:r>
            <a:r>
              <a:rPr lang="cs-CZ" dirty="0" smtClean="0"/>
              <a:t> (obr. 7)</a:t>
            </a:r>
            <a:endParaRPr lang="cs-CZ" dirty="0"/>
          </a:p>
        </p:txBody>
      </p:sp>
      <p:pic>
        <p:nvPicPr>
          <p:cNvPr id="2052" name="Picture 4" descr="C:\Users\marshall\Desktop\foto do prezentací\Amazon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2677335" cy="256966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357301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Amazonka (obr. 8)</a:t>
            </a:r>
            <a:endParaRPr lang="cs-CZ" dirty="0"/>
          </a:p>
        </p:txBody>
      </p:sp>
      <p:pic>
        <p:nvPicPr>
          <p:cNvPr id="2053" name="Picture 5" descr="C:\Users\marshall\Desktop\foto do prezentací\Reka Orinoko 0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005064"/>
            <a:ext cx="3436491" cy="25765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092280" y="4077072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Orinoko –řeka Již. Ameriky (obr. 9)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Jezera: </a:t>
            </a:r>
            <a:r>
              <a:rPr lang="cs-CZ" sz="2000" cap="none" dirty="0" smtClean="0"/>
              <a:t>Hořejší (obr. 10), Michiganské (obr. 11), </a:t>
            </a:r>
            <a:r>
              <a:rPr lang="cs-CZ" sz="2000" cap="none" dirty="0" err="1" smtClean="0"/>
              <a:t>Erijské</a:t>
            </a:r>
            <a:r>
              <a:rPr lang="cs-CZ" sz="2000" cap="none" dirty="0" smtClean="0"/>
              <a:t>, Ontario ( obr. 12), </a:t>
            </a:r>
            <a:r>
              <a:rPr lang="cs-CZ" sz="2000" cap="none" dirty="0" err="1" smtClean="0"/>
              <a:t>Winipežské</a:t>
            </a:r>
            <a:r>
              <a:rPr lang="cs-CZ" sz="2000" cap="none" dirty="0" smtClean="0"/>
              <a:t>, Velké Medvědí, Velké Otročí,</a:t>
            </a:r>
            <a:r>
              <a:rPr lang="cs-CZ" sz="2000" cap="none" dirty="0" err="1" smtClean="0"/>
              <a:t>Titicaca</a:t>
            </a:r>
            <a:r>
              <a:rPr lang="cs-CZ" sz="2000" cap="none" dirty="0" smtClean="0"/>
              <a:t>. (obr</a:t>
            </a:r>
            <a:r>
              <a:rPr lang="cs-CZ" sz="2000" dirty="0" smtClean="0"/>
              <a:t>. 13).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3074" name="Picture 2" descr="C:\Users\marshall\Desktop\foto do prezentací\kinlyc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30543"/>
            <a:ext cx="3240360" cy="216521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3645024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pic>
        <p:nvPicPr>
          <p:cNvPr id="3075" name="Picture 3" descr="C:\Users\marshall\Desktop\foto do prezentací\3789813-ve-m-st--chicago-odr----v-zmrazen-ch-michigansk--jezero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412776"/>
            <a:ext cx="3600400" cy="240326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84368" y="1556792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obr.11</a:t>
            </a:r>
            <a:endParaRPr lang="cs-CZ" sz="1400" dirty="0"/>
          </a:p>
        </p:txBody>
      </p:sp>
      <p:pic>
        <p:nvPicPr>
          <p:cNvPr id="3076" name="Picture 4" descr="C:\Users\marshall\Desktop\foto do prezentací\1.1273787909.lake-ontario-toronto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05064"/>
            <a:ext cx="3096344" cy="232577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638132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12</a:t>
            </a:r>
            <a:endParaRPr lang="cs-CZ" sz="1400" dirty="0"/>
          </a:p>
        </p:txBody>
      </p:sp>
      <p:pic>
        <p:nvPicPr>
          <p:cNvPr id="3077" name="Picture 5" descr="C:\Users\marshall\Desktop\foto do prezentací\peru_lake_titicaca_l[1]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077072"/>
            <a:ext cx="3960440" cy="258289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028384" y="4005064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13</a:t>
            </a:r>
            <a:endParaRPr lang="cs-CZ" sz="14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Vodopády: </a:t>
            </a:r>
            <a:r>
              <a:rPr lang="cs-CZ" sz="2000" cap="none" dirty="0" smtClean="0"/>
              <a:t>Niagarské (obr. 14, 15), </a:t>
            </a:r>
            <a:r>
              <a:rPr lang="cs-CZ" sz="2000" cap="none" dirty="0" err="1" smtClean="0"/>
              <a:t>Iguacu</a:t>
            </a:r>
            <a:r>
              <a:rPr lang="cs-CZ" sz="2000" cap="none" dirty="0" smtClean="0"/>
              <a:t> (obr. 16)</a:t>
            </a:r>
            <a:endParaRPr lang="cs-CZ" sz="2000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obr. 14</a:t>
            </a:r>
            <a:endParaRPr lang="cs-CZ" sz="1800" dirty="0"/>
          </a:p>
        </p:txBody>
      </p:sp>
      <p:pic>
        <p:nvPicPr>
          <p:cNvPr id="4098" name="Picture 2" descr="C:\Users\marshall\Desktop\foto do prezentací\10609-16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76872"/>
            <a:ext cx="4752528" cy="3564396"/>
          </a:xfrm>
          <a:prstGeom prst="rect">
            <a:avLst/>
          </a:prstGeom>
          <a:noFill/>
        </p:spPr>
      </p:pic>
      <p:pic>
        <p:nvPicPr>
          <p:cNvPr id="4099" name="Picture 3" descr="C:\Users\marshall\Desktop\foto do prezentací\209561-original1-gt21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484784"/>
            <a:ext cx="3410788" cy="2259647"/>
          </a:xfrm>
          <a:prstGeom prst="rect">
            <a:avLst/>
          </a:prstGeom>
          <a:noFill/>
        </p:spPr>
      </p:pic>
      <p:pic>
        <p:nvPicPr>
          <p:cNvPr id="4100" name="Picture 4" descr="C:\Users\marshall\Desktop\foto do prezentací\iguacu-falls-foz-do-iguacu-bra0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4437112"/>
            <a:ext cx="3072341" cy="23042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3968" y="14847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40050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u="sng" dirty="0" smtClean="0"/>
              <a:t>nejdelší řekou  </a:t>
            </a:r>
            <a:r>
              <a:rPr lang="cs-CZ" sz="2000" i="1" dirty="0" err="1" smtClean="0"/>
              <a:t>Sev</a:t>
            </a:r>
            <a:r>
              <a:rPr lang="cs-CZ" sz="2000" i="1" dirty="0" smtClean="0"/>
              <a:t>. Ameriky </a:t>
            </a:r>
            <a:r>
              <a:rPr lang="cs-CZ" sz="2000" dirty="0" smtClean="0"/>
              <a:t>je </a:t>
            </a:r>
            <a:r>
              <a:rPr lang="cs-CZ" sz="2000" b="1" dirty="0" smtClean="0"/>
              <a:t>Mississippi</a:t>
            </a:r>
            <a:r>
              <a:rPr lang="cs-CZ" sz="2000" dirty="0" smtClean="0"/>
              <a:t> (3 734 km) s průtokem 19 000 m3/s</a:t>
            </a:r>
          </a:p>
          <a:p>
            <a:r>
              <a:rPr lang="cs-CZ" sz="2000" u="sng" dirty="0" smtClean="0"/>
              <a:t>nejdelší a největší řekou světa </a:t>
            </a:r>
            <a:r>
              <a:rPr lang="cs-CZ" sz="2000" dirty="0" smtClean="0"/>
              <a:t>je </a:t>
            </a:r>
            <a:r>
              <a:rPr lang="cs-CZ" sz="2000" b="1" dirty="0" smtClean="0"/>
              <a:t>Amazonka</a:t>
            </a:r>
            <a:r>
              <a:rPr lang="cs-CZ" sz="2000" dirty="0" smtClean="0"/>
              <a:t> v </a:t>
            </a:r>
            <a:r>
              <a:rPr lang="cs-CZ" sz="2000" i="1" dirty="0" smtClean="0"/>
              <a:t>Již. Americe</a:t>
            </a:r>
            <a:r>
              <a:rPr lang="cs-CZ" sz="2000" dirty="0" smtClean="0"/>
              <a:t>, průměrná šířka je </a:t>
            </a:r>
            <a:r>
              <a:rPr lang="cs-CZ" sz="2000" b="1" dirty="0" smtClean="0"/>
              <a:t>20</a:t>
            </a:r>
            <a:r>
              <a:rPr lang="cs-CZ" sz="2000" dirty="0" smtClean="0"/>
              <a:t> km, u ústí má až </a:t>
            </a:r>
            <a:r>
              <a:rPr lang="cs-CZ" sz="2000" b="1" dirty="0" smtClean="0"/>
              <a:t>250</a:t>
            </a:r>
            <a:r>
              <a:rPr lang="cs-CZ" sz="2000" dirty="0" smtClean="0"/>
              <a:t> km, délka </a:t>
            </a:r>
            <a:r>
              <a:rPr lang="cs-CZ" sz="2000" b="1" dirty="0" smtClean="0"/>
              <a:t>7 062 </a:t>
            </a:r>
            <a:r>
              <a:rPr lang="cs-CZ" sz="2000" dirty="0" smtClean="0"/>
              <a:t>km, hloubka na </a:t>
            </a:r>
          </a:p>
          <a:p>
            <a:pPr>
              <a:buNone/>
            </a:pPr>
            <a:r>
              <a:rPr lang="cs-CZ" sz="2000" dirty="0" smtClean="0"/>
              <a:t>     středním toku řeky je široká </a:t>
            </a:r>
            <a:r>
              <a:rPr lang="cs-CZ" sz="2000" b="1" dirty="0" smtClean="0"/>
              <a:t>70</a:t>
            </a:r>
            <a:r>
              <a:rPr lang="cs-CZ" sz="2000" dirty="0" smtClean="0"/>
              <a:t> km, a průtok </a:t>
            </a:r>
            <a:r>
              <a:rPr lang="cs-CZ" sz="2000" b="1" dirty="0" smtClean="0"/>
              <a:t>220 OOO  </a:t>
            </a:r>
            <a:r>
              <a:rPr lang="cs-CZ" sz="2000" dirty="0" smtClean="0"/>
              <a:t>m3/s,</a:t>
            </a:r>
          </a:p>
          <a:p>
            <a:r>
              <a:rPr lang="cs-CZ" sz="2000" u="sng" dirty="0" smtClean="0"/>
              <a:t>nejvyšším vodopádem světa</a:t>
            </a:r>
            <a:r>
              <a:rPr lang="cs-CZ" sz="2000" dirty="0" smtClean="0"/>
              <a:t> je </a:t>
            </a:r>
            <a:r>
              <a:rPr lang="cs-CZ" sz="2000" b="1" dirty="0" smtClean="0"/>
              <a:t>Andělský vodopád </a:t>
            </a:r>
            <a:r>
              <a:rPr lang="cs-CZ" sz="2000" dirty="0" smtClean="0"/>
              <a:t>(obr. 19) ve Venezuele s výškou  </a:t>
            </a:r>
            <a:r>
              <a:rPr lang="cs-CZ" sz="2000" b="1" dirty="0" smtClean="0"/>
              <a:t>979</a:t>
            </a:r>
            <a:r>
              <a:rPr lang="cs-CZ" sz="2000" dirty="0" smtClean="0"/>
              <a:t> m.</a:t>
            </a:r>
          </a:p>
          <a:p>
            <a:r>
              <a:rPr lang="cs-CZ" sz="2000" u="sng" dirty="0" smtClean="0"/>
              <a:t>největší systém vodopádů na světě </a:t>
            </a:r>
            <a:r>
              <a:rPr lang="cs-CZ" sz="2000" dirty="0" smtClean="0"/>
              <a:t>– vodopády </a:t>
            </a:r>
            <a:r>
              <a:rPr lang="cs-CZ" sz="2000" b="1" dirty="0" err="1" smtClean="0"/>
              <a:t>Iguacú</a:t>
            </a:r>
            <a:r>
              <a:rPr lang="cs-CZ" sz="2000" b="1" dirty="0" smtClean="0"/>
              <a:t> </a:t>
            </a:r>
            <a:r>
              <a:rPr lang="cs-CZ" sz="2000" dirty="0" smtClean="0"/>
              <a:t> na řece </a:t>
            </a:r>
            <a:r>
              <a:rPr lang="cs-CZ" sz="2000" b="1" dirty="0" err="1" smtClean="0"/>
              <a:t>Iguacu</a:t>
            </a:r>
            <a:r>
              <a:rPr lang="cs-CZ" sz="2000" dirty="0" smtClean="0"/>
              <a:t> (obr. 20)  na hranicích Argentiny a Brazílie,  jsou široké </a:t>
            </a:r>
            <a:r>
              <a:rPr lang="cs-CZ" sz="2000" b="1" dirty="0" smtClean="0"/>
              <a:t>4</a:t>
            </a:r>
            <a:r>
              <a:rPr lang="cs-CZ" sz="2000" dirty="0" smtClean="0"/>
              <a:t> km a padají z výšky </a:t>
            </a:r>
            <a:r>
              <a:rPr lang="cs-CZ" sz="2000" b="1" dirty="0" smtClean="0"/>
              <a:t>72</a:t>
            </a:r>
            <a:r>
              <a:rPr lang="cs-CZ" sz="2000" dirty="0" smtClean="0"/>
              <a:t> km,</a:t>
            </a:r>
          </a:p>
          <a:p>
            <a:r>
              <a:rPr lang="cs-CZ" sz="2000" b="1" dirty="0" smtClean="0"/>
              <a:t>Niagarské vodopády</a:t>
            </a:r>
            <a:r>
              <a:rPr lang="cs-CZ" sz="2000" dirty="0" smtClean="0"/>
              <a:t>: výška  asi </a:t>
            </a:r>
            <a:r>
              <a:rPr lang="cs-CZ" sz="2000" b="1" dirty="0" smtClean="0"/>
              <a:t>51</a:t>
            </a:r>
            <a:r>
              <a:rPr lang="cs-CZ" sz="2000" dirty="0" smtClean="0"/>
              <a:t> m  a šířka 1 km,</a:t>
            </a:r>
          </a:p>
          <a:p>
            <a:r>
              <a:rPr lang="cs-CZ" sz="2000" dirty="0" smtClean="0"/>
              <a:t>Řeka </a:t>
            </a:r>
            <a:r>
              <a:rPr lang="cs-CZ" sz="2000" b="1" dirty="0" smtClean="0"/>
              <a:t>Colorado </a:t>
            </a:r>
            <a:r>
              <a:rPr lang="cs-CZ" sz="2000" dirty="0" smtClean="0"/>
              <a:t>vytváří v USA ve státě Arizona     </a:t>
            </a:r>
            <a:r>
              <a:rPr lang="cs-CZ" sz="2000" u="sng" dirty="0" smtClean="0"/>
              <a:t>nejhlubší kaňon na světě </a:t>
            </a:r>
            <a:r>
              <a:rPr lang="cs-CZ" sz="2000" dirty="0" smtClean="0"/>
              <a:t>–    - </a:t>
            </a:r>
            <a:r>
              <a:rPr lang="cs-CZ" sz="2000" b="1" dirty="0" smtClean="0"/>
              <a:t>Grand </a:t>
            </a:r>
            <a:r>
              <a:rPr lang="cs-CZ" sz="2000" b="1" dirty="0" err="1" smtClean="0"/>
              <a:t>Caňon</a:t>
            </a:r>
            <a:r>
              <a:rPr lang="cs-CZ" sz="2000" b="1" dirty="0" smtClean="0"/>
              <a:t> </a:t>
            </a:r>
            <a:r>
              <a:rPr lang="cs-CZ" sz="2000" dirty="0" smtClean="0"/>
              <a:t>(obr. 21) s hloubkou </a:t>
            </a:r>
            <a:r>
              <a:rPr lang="cs-CZ" sz="2000" b="1" dirty="0" smtClean="0"/>
              <a:t>1 800 </a:t>
            </a:r>
            <a:r>
              <a:rPr lang="cs-CZ" sz="2000" dirty="0" smtClean="0"/>
              <a:t>m  a délkou </a:t>
            </a:r>
            <a:r>
              <a:rPr lang="cs-CZ" sz="2000" b="1" dirty="0" smtClean="0"/>
              <a:t>350</a:t>
            </a:r>
            <a:r>
              <a:rPr lang="cs-CZ" sz="2000" dirty="0" smtClean="0"/>
              <a:t> km.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marshall\Desktop\foto do prezentací\angel-falls-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80728"/>
            <a:ext cx="2952328" cy="5040560"/>
          </a:xfrm>
          <a:prstGeom prst="rect">
            <a:avLst/>
          </a:prstGeom>
          <a:noFill/>
        </p:spPr>
      </p:pic>
      <p:pic>
        <p:nvPicPr>
          <p:cNvPr id="3" name="Picture 3" descr="C:\Users\marshall\Desktop\foto do prezentací\GLU3c8b2b_shutterstock_451821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196752"/>
            <a:ext cx="3669124" cy="2448742"/>
          </a:xfrm>
          <a:prstGeom prst="rect">
            <a:avLst/>
          </a:prstGeom>
          <a:noFill/>
        </p:spPr>
      </p:pic>
      <p:pic>
        <p:nvPicPr>
          <p:cNvPr id="4" name="Picture 4" descr="C:\Users\marshall\Desktop\foto do prezentací\imagesCACV54A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149080"/>
            <a:ext cx="3816424" cy="251662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27584" y="476672"/>
            <a:ext cx="8728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4008" y="836712"/>
            <a:ext cx="8758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067944" y="3789040"/>
            <a:ext cx="8677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21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Vyznač řeky: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obr. 17</a:t>
            </a:r>
            <a:endParaRPr lang="cs-CZ" sz="1800" dirty="0"/>
          </a:p>
        </p:txBody>
      </p:sp>
      <p:pic>
        <p:nvPicPr>
          <p:cNvPr id="24578" name="Picture 2" descr="http://files.ozak-newton.webnode.cz/200000011-ad9aeae950/riv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20888"/>
            <a:ext cx="4032448" cy="3960440"/>
          </a:xfrm>
          <a:prstGeom prst="rect">
            <a:avLst/>
          </a:prstGeom>
          <a:noFill/>
        </p:spPr>
      </p:pic>
      <p:pic>
        <p:nvPicPr>
          <p:cNvPr id="24580" name="Picture 4" descr="http://files.ozak-newton.webnode.cz/200000012-c8f09c9ea6/riv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124744"/>
            <a:ext cx="3738509" cy="528918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779912" y="12687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,</a:t>
            </a:r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5043189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stiefel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eurocart.cz</a:t>
            </a:r>
            <a:r>
              <a:rPr lang="cs-CZ" dirty="0" smtClean="0">
                <a:hlinkClick r:id="rId2"/>
              </a:rPr>
              <a:t>/tovar/203.jpg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2],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 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 na www:</a:t>
            </a:r>
            <a:r>
              <a:rPr lang="cs-CZ" dirty="0" smtClean="0">
                <a:hlinkClick r:id="rId3"/>
              </a:rPr>
              <a:t>http://ak.water.usgs.gov/yukon/images/front/CharleyRiverAtYukon1.jpg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3],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profimedia.cz</a:t>
            </a:r>
            <a:r>
              <a:rPr lang="cs-CZ" dirty="0" smtClean="0">
                <a:hlinkClick r:id="rId4"/>
              </a:rPr>
              <a:t>/fotografie/letecky-pohled-na-</a:t>
            </a:r>
            <a:r>
              <a:rPr lang="cs-CZ" dirty="0" err="1" smtClean="0">
                <a:hlinkClick r:id="rId4"/>
              </a:rPr>
              <a:t>mackenzie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ricni</a:t>
            </a:r>
            <a:r>
              <a:rPr lang="cs-CZ" dirty="0" smtClean="0">
                <a:hlinkClick r:id="rId4"/>
              </a:rPr>
              <a:t>-delty-</a:t>
            </a:r>
            <a:r>
              <a:rPr lang="cs-CZ" dirty="0" err="1" smtClean="0">
                <a:hlinkClick r:id="rId4"/>
              </a:rPr>
              <a:t>northwest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profimedia</a:t>
            </a:r>
            <a:r>
              <a:rPr lang="cs-CZ" dirty="0" smtClean="0">
                <a:hlinkClick r:id="rId4"/>
              </a:rPr>
              <a:t>-0052309876.jpg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4],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5"/>
              </a:rPr>
              <a:t>http://t3.gstatic.com/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?q=</a:t>
            </a:r>
            <a:r>
              <a:rPr lang="cs-CZ" dirty="0" err="1" smtClean="0">
                <a:hlinkClick r:id="rId5"/>
              </a:rPr>
              <a:t>tbn</a:t>
            </a:r>
            <a:r>
              <a:rPr lang="cs-CZ" dirty="0" smtClean="0">
                <a:hlinkClick r:id="rId5"/>
              </a:rPr>
              <a:t>:ANd9GcSZskoM_OIN-WQwlaEIpfAUgfJnbGPaRSuI7CYQRqk7nJZb0Dc6OvwHxwZa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5],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http://www.kvinta2010.wz.cz/</a:t>
            </a:r>
            <a:r>
              <a:rPr lang="cs-CZ" dirty="0" err="1" smtClean="0">
                <a:hlinkClick r:id="rId6"/>
              </a:rPr>
              <a:t>Krivanek</a:t>
            </a:r>
            <a:r>
              <a:rPr lang="cs-CZ" dirty="0" smtClean="0">
                <a:hlinkClick r:id="rId6"/>
              </a:rPr>
              <a:t>_USA/o/Niagary.</a:t>
            </a:r>
            <a:r>
              <a:rPr lang="cs-CZ" dirty="0" err="1" smtClean="0">
                <a:hlinkClick r:id="rId6"/>
              </a:rPr>
              <a:t>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6],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  </a:t>
            </a:r>
            <a:r>
              <a:rPr lang="cs-CZ" dirty="0" smtClean="0">
                <a:hlinkClick r:id="rId7"/>
              </a:rPr>
              <a:t>http://www.fotobank.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patagonie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/P_</a:t>
            </a:r>
            <a:r>
              <a:rPr lang="cs-CZ" dirty="0" err="1" smtClean="0">
                <a:hlinkClick r:id="rId7"/>
              </a:rPr>
              <a:t>trek.jpg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Obr.7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naturfoto.cz</a:t>
            </a:r>
            <a:r>
              <a:rPr lang="cs-CZ" dirty="0" smtClean="0">
                <a:hlinkClick r:id="rId8"/>
              </a:rPr>
              <a:t>/fotografie/mraz/reka-</a:t>
            </a:r>
            <a:r>
              <a:rPr lang="cs-CZ" dirty="0" err="1" smtClean="0">
                <a:hlinkClick r:id="rId8"/>
              </a:rPr>
              <a:t>kolorada</a:t>
            </a:r>
            <a:r>
              <a:rPr lang="cs-CZ" dirty="0" smtClean="0">
                <a:hlinkClick r:id="rId8"/>
              </a:rPr>
              <a:t>-xxx09d316.jpg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Obr.8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mlog.cz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wp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content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uploads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wmb</a:t>
            </a:r>
            <a:r>
              <a:rPr lang="cs-CZ" dirty="0" smtClean="0">
                <a:hlinkClick r:id="rId9"/>
              </a:rPr>
              <a:t>/Amazon.</a:t>
            </a:r>
            <a:r>
              <a:rPr lang="cs-CZ" dirty="0" err="1" smtClean="0">
                <a:hlinkClick r:id="rId9"/>
              </a:rPr>
              <a:t>png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Obr.9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0"/>
              </a:rPr>
              <a:t>http://1.bp.blogspot.com/_</a:t>
            </a:r>
            <a:r>
              <a:rPr lang="cs-CZ" dirty="0" err="1" smtClean="0">
                <a:hlinkClick r:id="rId10"/>
              </a:rPr>
              <a:t>ObgbOXOEJjQ</a:t>
            </a:r>
            <a:r>
              <a:rPr lang="cs-CZ" dirty="0" smtClean="0">
                <a:hlinkClick r:id="rId10"/>
              </a:rPr>
              <a:t>/SvwzMQaFB2I/</a:t>
            </a:r>
            <a:r>
              <a:rPr lang="cs-CZ" dirty="0" err="1" smtClean="0">
                <a:hlinkClick r:id="rId10"/>
              </a:rPr>
              <a:t>AAAAAAAADDw</a:t>
            </a:r>
            <a:r>
              <a:rPr lang="cs-CZ" dirty="0" smtClean="0">
                <a:hlinkClick r:id="rId10"/>
              </a:rPr>
              <a:t>/OioVAZ4IxeY/s400/Reka+Orinoko+02.jpg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 10.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1"/>
              </a:rPr>
              <a:t>http://www.kvinta2010.wz.cz/</a:t>
            </a:r>
            <a:r>
              <a:rPr lang="cs-CZ" dirty="0" err="1" smtClean="0">
                <a:hlinkClick r:id="rId11"/>
              </a:rPr>
              <a:t>Krivanek</a:t>
            </a:r>
            <a:r>
              <a:rPr lang="cs-CZ" dirty="0" smtClean="0">
                <a:hlinkClick r:id="rId11"/>
              </a:rPr>
              <a:t>_USA/o/</a:t>
            </a:r>
            <a:r>
              <a:rPr lang="cs-CZ" dirty="0" err="1" smtClean="0">
                <a:hlinkClick r:id="rId11"/>
              </a:rPr>
              <a:t>kinlyc.jpg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Obr.11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2"/>
              </a:rPr>
              <a:t>http://us.123rf.com/400wm/400/400/</a:t>
            </a:r>
            <a:r>
              <a:rPr lang="cs-CZ" dirty="0" err="1" smtClean="0">
                <a:hlinkClick r:id="rId12"/>
              </a:rPr>
              <a:t>benkrut</a:t>
            </a:r>
            <a:r>
              <a:rPr lang="cs-CZ" dirty="0" smtClean="0">
                <a:hlinkClick r:id="rId12"/>
              </a:rPr>
              <a:t>/benkrut0810/benkrut081000065/3789813-ve-m-</a:t>
            </a:r>
            <a:r>
              <a:rPr lang="cs-CZ" dirty="0" err="1" smtClean="0">
                <a:hlinkClick r:id="rId12"/>
              </a:rPr>
              <a:t>st</a:t>
            </a:r>
            <a:r>
              <a:rPr lang="cs-CZ" dirty="0" smtClean="0">
                <a:hlinkClick r:id="rId12"/>
              </a:rPr>
              <a:t>--</a:t>
            </a:r>
            <a:r>
              <a:rPr lang="cs-CZ" dirty="0" err="1" smtClean="0">
                <a:hlinkClick r:id="rId12"/>
              </a:rPr>
              <a:t>chicago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odr</a:t>
            </a:r>
            <a:r>
              <a:rPr lang="cs-CZ" dirty="0" smtClean="0">
                <a:hlinkClick r:id="rId12"/>
              </a:rPr>
              <a:t>----v-</a:t>
            </a:r>
            <a:r>
              <a:rPr lang="cs-CZ" dirty="0" err="1" smtClean="0">
                <a:hlinkClick r:id="rId12"/>
              </a:rPr>
              <a:t>zmrazen</a:t>
            </a:r>
            <a:r>
              <a:rPr lang="cs-CZ" dirty="0" smtClean="0">
                <a:hlinkClick r:id="rId12"/>
              </a:rPr>
              <a:t>-ch-</a:t>
            </a:r>
            <a:r>
              <a:rPr lang="cs-CZ" dirty="0" err="1" smtClean="0">
                <a:hlinkClick r:id="rId12"/>
              </a:rPr>
              <a:t>michigansk</a:t>
            </a:r>
            <a:r>
              <a:rPr lang="cs-CZ" dirty="0" smtClean="0">
                <a:hlinkClick r:id="rId12"/>
              </a:rPr>
              <a:t>--jezero.</a:t>
            </a:r>
            <a:r>
              <a:rPr lang="cs-CZ" dirty="0" err="1" smtClean="0">
                <a:hlinkClick r:id="rId12"/>
              </a:rPr>
              <a:t>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Obr.12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3"/>
              </a:rPr>
              <a:t>http://images.travelpod.com/users/papabearconboy/1.1273787909.lake-ontario-toronto.jpg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Obr.13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bigtravelweb.com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images</a:t>
            </a:r>
            <a:r>
              <a:rPr lang="cs-CZ" dirty="0" smtClean="0">
                <a:hlinkClick r:id="rId14"/>
              </a:rPr>
              <a:t>/peru_</a:t>
            </a:r>
            <a:r>
              <a:rPr lang="cs-CZ" dirty="0" err="1" smtClean="0">
                <a:hlinkClick r:id="rId14"/>
              </a:rPr>
              <a:t>lake</a:t>
            </a:r>
            <a:r>
              <a:rPr lang="cs-CZ" dirty="0" smtClean="0">
                <a:hlinkClick r:id="rId14"/>
              </a:rPr>
              <a:t>_</a:t>
            </a:r>
            <a:r>
              <a:rPr lang="cs-CZ" dirty="0" err="1" smtClean="0">
                <a:hlinkClick r:id="rId14"/>
              </a:rPr>
              <a:t>titicaca</a:t>
            </a:r>
            <a:r>
              <a:rPr lang="cs-CZ" dirty="0" smtClean="0">
                <a:hlinkClick r:id="rId14"/>
              </a:rPr>
              <a:t>_l.</a:t>
            </a:r>
            <a:r>
              <a:rPr lang="cs-CZ" dirty="0" err="1" smtClean="0">
                <a:hlinkClick r:id="rId14"/>
              </a:rPr>
              <a:t>gif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Obr.14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5"/>
              </a:rPr>
              <a:t>http://data4.superhry.cz/</a:t>
            </a:r>
            <a:r>
              <a:rPr lang="cs-CZ" dirty="0" err="1" smtClean="0">
                <a:hlinkClick r:id="rId15"/>
              </a:rPr>
              <a:t>superhry</a:t>
            </a:r>
            <a:r>
              <a:rPr lang="cs-CZ" dirty="0" smtClean="0">
                <a:hlinkClick r:id="rId15"/>
              </a:rPr>
              <a:t>/TSO_40e1f8z/1600/010/10609-1600.jpg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Obr.15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6"/>
              </a:rPr>
              <a:t>http://media.novinky.</a:t>
            </a:r>
            <a:r>
              <a:rPr lang="cs-CZ" dirty="0" err="1" smtClean="0">
                <a:hlinkClick r:id="rId16"/>
              </a:rPr>
              <a:t>cz</a:t>
            </a:r>
            <a:r>
              <a:rPr lang="cs-CZ" dirty="0" smtClean="0">
                <a:hlinkClick r:id="rId16"/>
              </a:rPr>
              <a:t>/956/209561-original1-gt21a.jpg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Obr.16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planetware.com</a:t>
            </a:r>
            <a:r>
              <a:rPr lang="cs-CZ" dirty="0" smtClean="0">
                <a:hlinkClick r:id="rId17"/>
              </a:rPr>
              <a:t>/i/</a:t>
            </a:r>
            <a:r>
              <a:rPr lang="cs-CZ" dirty="0" err="1" smtClean="0">
                <a:hlinkClick r:id="rId17"/>
              </a:rPr>
              <a:t>photo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iguacu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falls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foz</a:t>
            </a:r>
            <a:r>
              <a:rPr lang="cs-CZ" dirty="0" smtClean="0">
                <a:hlinkClick r:id="rId17"/>
              </a:rPr>
              <a:t>-do-</a:t>
            </a:r>
            <a:r>
              <a:rPr lang="cs-CZ" dirty="0" err="1" smtClean="0">
                <a:hlinkClick r:id="rId17"/>
              </a:rPr>
              <a:t>iguacu</a:t>
            </a:r>
            <a:r>
              <a:rPr lang="cs-CZ" dirty="0" smtClean="0">
                <a:hlinkClick r:id="rId17"/>
              </a:rPr>
              <a:t>-bra081.jpg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Obr.17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 </a:t>
            </a:r>
            <a:r>
              <a:rPr lang="cs-CZ" dirty="0" smtClean="0">
                <a:hlinkClick r:id="rId18"/>
              </a:rPr>
              <a:t>http://files.ozak-newton.webnode.cz/200000011-ad9aeae950/riv.GIF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Obr.18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 </a:t>
            </a:r>
            <a:r>
              <a:rPr lang="cs-CZ" dirty="0" smtClean="0">
                <a:hlinkClick r:id="rId19"/>
              </a:rPr>
              <a:t>http://files.ozak-newton.webnode.cz/200000012-c8f09c9ea6/riv2.GIF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Obr.19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 </a:t>
            </a:r>
            <a:r>
              <a:rPr lang="cs-CZ" dirty="0" smtClean="0"/>
              <a:t> </a:t>
            </a:r>
            <a:r>
              <a:rPr lang="cs-CZ" dirty="0" smtClean="0">
                <a:hlinkClick r:id="rId20"/>
              </a:rPr>
              <a:t>http://www.</a:t>
            </a:r>
            <a:r>
              <a:rPr lang="cs-CZ" dirty="0" err="1" smtClean="0">
                <a:hlinkClick r:id="rId20"/>
              </a:rPr>
              <a:t>venezuela.cz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photos</a:t>
            </a:r>
            <a:r>
              <a:rPr lang="cs-CZ" dirty="0" smtClean="0">
                <a:hlinkClick r:id="rId20"/>
              </a:rPr>
              <a:t>/angel-</a:t>
            </a:r>
            <a:r>
              <a:rPr lang="cs-CZ" dirty="0" err="1" smtClean="0">
                <a:hlinkClick r:id="rId20"/>
              </a:rPr>
              <a:t>falls</a:t>
            </a:r>
            <a:r>
              <a:rPr lang="cs-CZ" dirty="0" smtClean="0">
                <a:hlinkClick r:id="rId20"/>
              </a:rPr>
              <a:t>-01.jpg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Obr.20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 </a:t>
            </a:r>
            <a:r>
              <a:rPr lang="cs-CZ" dirty="0" smtClean="0">
                <a:hlinkClick r:id="rId21"/>
              </a:rPr>
              <a:t>http://i.lidovky.</a:t>
            </a:r>
            <a:r>
              <a:rPr lang="cs-CZ" dirty="0" err="1" smtClean="0">
                <a:hlinkClick r:id="rId21"/>
              </a:rPr>
              <a:t>cz</a:t>
            </a:r>
            <a:r>
              <a:rPr lang="cs-CZ" dirty="0" smtClean="0">
                <a:hlinkClick r:id="rId21"/>
              </a:rPr>
              <a:t>/11/072/</a:t>
            </a:r>
            <a:r>
              <a:rPr lang="cs-CZ" dirty="0" err="1" smtClean="0">
                <a:hlinkClick r:id="rId21"/>
              </a:rPr>
              <a:t>lngal</a:t>
            </a:r>
            <a:r>
              <a:rPr lang="cs-CZ" dirty="0" smtClean="0">
                <a:hlinkClick r:id="rId21"/>
              </a:rPr>
              <a:t>/GLU3c8b2b_</a:t>
            </a:r>
            <a:r>
              <a:rPr lang="cs-CZ" dirty="0" err="1" smtClean="0">
                <a:hlinkClick r:id="rId21"/>
              </a:rPr>
              <a:t>shutterstock</a:t>
            </a:r>
            <a:r>
              <a:rPr lang="cs-CZ" dirty="0" smtClean="0">
                <a:hlinkClick r:id="rId21"/>
              </a:rPr>
              <a:t>_45182104.jpg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Obr.21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2011-12-05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 </a:t>
            </a:r>
            <a:r>
              <a:rPr lang="cs-CZ" dirty="0" smtClean="0">
                <a:hlinkClick r:id="rId22"/>
              </a:rPr>
              <a:t>http://dovolenka-</a:t>
            </a:r>
            <a:r>
              <a:rPr lang="cs-CZ" dirty="0" err="1" smtClean="0">
                <a:hlinkClick r:id="rId22"/>
              </a:rPr>
              <a:t>usa.sk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files</a:t>
            </a:r>
            <a:r>
              <a:rPr lang="cs-CZ" dirty="0" smtClean="0">
                <a:hlinkClick r:id="rId22"/>
              </a:rPr>
              <a:t>/2010/10/grand-</a:t>
            </a:r>
            <a:r>
              <a:rPr lang="cs-CZ" dirty="0" err="1" smtClean="0">
                <a:hlinkClick r:id="rId22"/>
              </a:rPr>
              <a:t>canyon.jpg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zdroj informací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2">
      <a:dk1>
        <a:sysClr val="windowText" lastClr="000000"/>
      </a:dk1>
      <a:lt1>
        <a:sysClr val="window" lastClr="FFFFFF"/>
      </a:lt1>
      <a:dk2>
        <a:srgbClr val="3B3B3B"/>
      </a:dk2>
      <a:lt2>
        <a:srgbClr val="F6CFBD"/>
      </a:lt2>
      <a:accent1>
        <a:srgbClr val="6EA0B0"/>
      </a:accent1>
      <a:accent2>
        <a:srgbClr val="F6DE55"/>
      </a:accent2>
      <a:accent3>
        <a:srgbClr val="66627F"/>
      </a:accent3>
      <a:accent4>
        <a:srgbClr val="748560"/>
      </a:accent4>
      <a:accent5>
        <a:srgbClr val="E597B5"/>
      </a:accent5>
      <a:accent6>
        <a:srgbClr val="7E848D"/>
      </a:accent6>
      <a:hlink>
        <a:srgbClr val="00C8C3"/>
      </a:hlink>
      <a:folHlink>
        <a:srgbClr val="A116E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930</TotalTime>
  <Words>769</Words>
  <Application>Microsoft Office PowerPoint</Application>
  <PresentationFormat>Předvádění na obrazovce (4:3)</PresentationFormat>
  <Paragraphs>109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AMERIKA - - vodstvo</vt:lpstr>
      <vt:lpstr>Řeky: Yukon (obr. 2), Mackenzie (obr. 3), Mississippy (obr.4), Sv. Vavřince (obr. 5), Rio Grande, Colorado, Missouri, Orinoko, Amazonka, Paraguay, Paraná, Uruguay.</vt:lpstr>
      <vt:lpstr>Snímek 5</vt:lpstr>
      <vt:lpstr>Jezera: Hořejší (obr. 10), Michiganské (obr. 11), Erijské, Ontario ( obr. 12), Winipežské, Velké Medvědí, Velké Otročí,Titicaca. (obr. 13). </vt:lpstr>
      <vt:lpstr>Vodopády: Niagarské (obr. 14, 15), Iguacu (obr. 16)</vt:lpstr>
      <vt:lpstr>Vodstvo:</vt:lpstr>
      <vt:lpstr>Snímek 9</vt:lpstr>
      <vt:lpstr>Vyznač řeky: </vt:lpstr>
      <vt:lpstr>Zdroje,citace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expert</cp:lastModifiedBy>
  <cp:revision>138</cp:revision>
  <dcterms:created xsi:type="dcterms:W3CDTF">2011-06-20T10:40:08Z</dcterms:created>
  <dcterms:modified xsi:type="dcterms:W3CDTF">2012-03-14T15:25:22Z</dcterms:modified>
</cp:coreProperties>
</file>