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15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313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297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95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77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274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578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73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05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307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043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075DA1-C871-464E-A625-C59BFCADE82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BDF1D-CC43-49DC-AD61-26B18D5CD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894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VY_32_INOVACE_VIII-C-08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390540" y="2518639"/>
            <a:ext cx="407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Obvod a obsah obrazců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358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obvod a obsah obrazců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827664" y="1340768"/>
            <a:ext cx="1440000" cy="2160000"/>
            <a:chOff x="2915816" y="1160908"/>
            <a:chExt cx="1440000" cy="216000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14" name="Vývojový diagram: zpoždění 13"/>
            <p:cNvSpPr/>
            <p:nvPr/>
          </p:nvSpPr>
          <p:spPr>
            <a:xfrm rot="16200000">
              <a:off x="3095836" y="980888"/>
              <a:ext cx="1079960" cy="1440000"/>
            </a:xfrm>
            <a:prstGeom prst="flowChartDelay">
              <a:avLst/>
            </a:prstGeom>
            <a:grpFill/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zpoždění 14"/>
            <p:cNvSpPr/>
            <p:nvPr/>
          </p:nvSpPr>
          <p:spPr>
            <a:xfrm rot="5400000">
              <a:off x="3095836" y="2060928"/>
              <a:ext cx="1079960" cy="1440000"/>
            </a:xfrm>
            <a:prstGeom prst="flowChartDelay">
              <a:avLst/>
            </a:prstGeom>
            <a:grpFill/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27584" y="1340768"/>
            <a:ext cx="1440000" cy="2160000"/>
            <a:chOff x="827584" y="1340768"/>
            <a:chExt cx="1440000" cy="2160000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Slza 42"/>
          <p:cNvSpPr/>
          <p:nvPr/>
        </p:nvSpPr>
        <p:spPr>
          <a:xfrm>
            <a:off x="3636096" y="1326971"/>
            <a:ext cx="1439919" cy="1633817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za 43"/>
          <p:cNvSpPr/>
          <p:nvPr/>
        </p:nvSpPr>
        <p:spPr>
          <a:xfrm rot="10800000">
            <a:off x="3636095" y="1700808"/>
            <a:ext cx="1439919" cy="1799960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3635896" y="1326971"/>
            <a:ext cx="1440000" cy="2160000"/>
            <a:chOff x="827584" y="1340768"/>
            <a:chExt cx="1440000" cy="2160000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bdélník 21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Výseč 44"/>
          <p:cNvSpPr/>
          <p:nvPr/>
        </p:nvSpPr>
        <p:spPr>
          <a:xfrm rot="10800000">
            <a:off x="6084168" y="1347666"/>
            <a:ext cx="1440240" cy="1426363"/>
          </a:xfrm>
          <a:prstGeom prst="pie">
            <a:avLst>
              <a:gd name="adj1" fmla="val 5467348"/>
              <a:gd name="adj2" fmla="val 16128281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084168" y="1340768"/>
            <a:ext cx="720000" cy="21462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6084168" y="1326971"/>
            <a:ext cx="1440000" cy="2160000"/>
            <a:chOff x="827584" y="1340768"/>
            <a:chExt cx="1440000" cy="2160000"/>
          </a:xfrm>
        </p:grpSpPr>
        <p:cxnSp>
          <p:nvCxnSpPr>
            <p:cNvPr id="34" name="Přímá spojnice 33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bdélník 36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8" name="Výseč 47"/>
          <p:cNvSpPr/>
          <p:nvPr/>
        </p:nvSpPr>
        <p:spPr>
          <a:xfrm rot="16200000">
            <a:off x="858135" y="4570971"/>
            <a:ext cx="1419846" cy="1440160"/>
          </a:xfrm>
          <a:prstGeom prst="pie">
            <a:avLst>
              <a:gd name="adj1" fmla="val 5383420"/>
              <a:gd name="adj2" fmla="val 1620000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Pravoúhlý trojúhelník 48"/>
          <p:cNvSpPr/>
          <p:nvPr/>
        </p:nvSpPr>
        <p:spPr>
          <a:xfrm>
            <a:off x="827664" y="3870114"/>
            <a:ext cx="1439920" cy="1420937"/>
          </a:xfrm>
          <a:prstGeom prst="rtTriangl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847978" y="3861048"/>
            <a:ext cx="1440000" cy="2160000"/>
            <a:chOff x="827584" y="1340768"/>
            <a:chExt cx="1440000" cy="2160000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Obdélník 26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0" name="Výseč 49"/>
          <p:cNvSpPr/>
          <p:nvPr/>
        </p:nvSpPr>
        <p:spPr>
          <a:xfrm>
            <a:off x="3632488" y="4566438"/>
            <a:ext cx="1440080" cy="1449226"/>
          </a:xfrm>
          <a:prstGeom prst="pie">
            <a:avLst>
              <a:gd name="adj1" fmla="val 0"/>
              <a:gd name="adj2" fmla="val 540000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Výseč 50"/>
          <p:cNvSpPr/>
          <p:nvPr/>
        </p:nvSpPr>
        <p:spPr>
          <a:xfrm rot="5400000">
            <a:off x="3627915" y="3877662"/>
            <a:ext cx="1440080" cy="1449226"/>
          </a:xfrm>
          <a:prstGeom prst="pie">
            <a:avLst>
              <a:gd name="adj1" fmla="val 0"/>
              <a:gd name="adj2" fmla="val 16127936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4356056" y="4566438"/>
            <a:ext cx="716512" cy="75587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3635976" y="3861048"/>
            <a:ext cx="1440000" cy="2160000"/>
            <a:chOff x="827584" y="1340768"/>
            <a:chExt cx="1440000" cy="2160000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Obdélník 31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4" name="Obdélník 53"/>
          <p:cNvSpPr/>
          <p:nvPr/>
        </p:nvSpPr>
        <p:spPr>
          <a:xfrm>
            <a:off x="6084168" y="3902549"/>
            <a:ext cx="1427749" cy="21187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seč 54"/>
          <p:cNvSpPr/>
          <p:nvPr/>
        </p:nvSpPr>
        <p:spPr>
          <a:xfrm rot="16200000">
            <a:off x="6100992" y="5296715"/>
            <a:ext cx="1440080" cy="1449226"/>
          </a:xfrm>
          <a:prstGeom prst="pie">
            <a:avLst>
              <a:gd name="adj1" fmla="val 16216059"/>
              <a:gd name="adj2" fmla="val 5400000"/>
            </a:avLst>
          </a:prstGeom>
          <a:solidFill>
            <a:srgbClr val="FFFF99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Výseč 51"/>
          <p:cNvSpPr/>
          <p:nvPr/>
        </p:nvSpPr>
        <p:spPr>
          <a:xfrm rot="5400000">
            <a:off x="6115440" y="3157622"/>
            <a:ext cx="1440080" cy="1449226"/>
          </a:xfrm>
          <a:prstGeom prst="pie">
            <a:avLst>
              <a:gd name="adj1" fmla="val 16216059"/>
              <a:gd name="adj2" fmla="val 5400000"/>
            </a:avLst>
          </a:prstGeom>
          <a:solidFill>
            <a:srgbClr val="FFFF99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6096419" y="3870114"/>
            <a:ext cx="1440000" cy="2160000"/>
            <a:chOff x="827584" y="1340768"/>
            <a:chExt cx="1440000" cy="2160000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Obdélník 41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395536" y="6053212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Rozměr čtvercové sítě je 1 cm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729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170584" cy="11430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827664" y="1340768"/>
            <a:ext cx="1440000" cy="2160000"/>
            <a:chOff x="2915816" y="1160908"/>
            <a:chExt cx="1440000" cy="216000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5" name="Vývojový diagram: zpoždění 4"/>
            <p:cNvSpPr/>
            <p:nvPr/>
          </p:nvSpPr>
          <p:spPr>
            <a:xfrm rot="16200000">
              <a:off x="3095836" y="980888"/>
              <a:ext cx="1079960" cy="1440000"/>
            </a:xfrm>
            <a:prstGeom prst="flowChartDelay">
              <a:avLst/>
            </a:prstGeom>
            <a:grpFill/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zpoždění 5"/>
            <p:cNvSpPr/>
            <p:nvPr/>
          </p:nvSpPr>
          <p:spPr>
            <a:xfrm rot="5400000">
              <a:off x="3095836" y="2060928"/>
              <a:ext cx="1079960" cy="1440000"/>
            </a:xfrm>
            <a:prstGeom prst="flowChartDelay">
              <a:avLst/>
            </a:prstGeom>
            <a:grpFill/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640926" y="548680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Obrazec si rozdělíme na dvě části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60681" y="1340767"/>
            <a:ext cx="56166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Tmavou část tvoří dva celé čtverečky sítě, proto S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= 2cm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2564904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Světlá část je tvořena částmi kruhu, dohromady je to celý kruh s poloměrem 1 cm</a:t>
            </a:r>
            <a:endParaRPr lang="cs-CZ" sz="3200" dirty="0"/>
          </a:p>
        </p:txBody>
      </p:sp>
      <p:sp>
        <p:nvSpPr>
          <p:cNvPr id="16" name="Výseč 15"/>
          <p:cNvSpPr/>
          <p:nvPr/>
        </p:nvSpPr>
        <p:spPr>
          <a:xfrm>
            <a:off x="827664" y="1947038"/>
            <a:ext cx="1440160" cy="1550908"/>
          </a:xfrm>
          <a:prstGeom prst="pie">
            <a:avLst>
              <a:gd name="adj1" fmla="val 0"/>
              <a:gd name="adj2" fmla="val 1086954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Výseč 16"/>
          <p:cNvSpPr/>
          <p:nvPr/>
        </p:nvSpPr>
        <p:spPr>
          <a:xfrm rot="10800000">
            <a:off x="827664" y="1340768"/>
            <a:ext cx="1440160" cy="1550908"/>
          </a:xfrm>
          <a:prstGeom prst="pie">
            <a:avLst>
              <a:gd name="adj1" fmla="val 0"/>
              <a:gd name="adj2" fmla="val 1086954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4134564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=  </a:t>
            </a:r>
            <a:r>
              <a:rPr lang="el-GR" sz="3200" dirty="0" smtClean="0"/>
              <a:t>π</a:t>
            </a:r>
            <a:r>
              <a:rPr lang="cs-CZ" sz="3200" dirty="0" smtClean="0"/>
              <a:t> . r</a:t>
            </a:r>
            <a:r>
              <a:rPr lang="cs-CZ" sz="3200" baseline="30000" dirty="0" smtClean="0"/>
              <a:t>2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3200" dirty="0" smtClean="0"/>
              <a:t>S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= 3,14cm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450169"/>
            <a:ext cx="63007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S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+ </a:t>
            </a:r>
            <a:r>
              <a:rPr lang="cs-CZ" sz="3200" dirty="0" smtClean="0"/>
              <a:t>S</a:t>
            </a:r>
            <a:r>
              <a:rPr lang="cs-CZ" sz="3200" baseline="-25000" dirty="0" smtClean="0"/>
              <a:t>2 </a:t>
            </a:r>
            <a:r>
              <a:rPr lang="cs-CZ" sz="3200" dirty="0" smtClean="0"/>
              <a:t>=</a:t>
            </a:r>
            <a:r>
              <a:rPr lang="cs-CZ" dirty="0" smtClean="0"/>
              <a:t>  </a:t>
            </a:r>
            <a:r>
              <a:rPr lang="cs-CZ" sz="3200" dirty="0" smtClean="0"/>
              <a:t>2 + 3,14 = 5,14cm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27584" y="2060848"/>
            <a:ext cx="14400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827584" y="1340768"/>
            <a:ext cx="1440000" cy="2160000"/>
            <a:chOff x="827584" y="1340768"/>
            <a:chExt cx="1440000" cy="216000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7401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-8.33333E-7 0.3384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 animBg="1"/>
      <p:bldP spid="17" grpId="0" animBg="1"/>
      <p:bldP spid="18" grpId="0"/>
      <p:bldP spid="19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Všechny obrazce si překresli do sešitu a barevně odlišuj celé části a části kruhů, potom přemýšlej a počítej.</a:t>
            </a: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827664" y="1340768"/>
            <a:ext cx="1440000" cy="2160000"/>
            <a:chOff x="2915816" y="1160908"/>
            <a:chExt cx="1440000" cy="216000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4" name="Vývojový diagram: zpoždění 3"/>
            <p:cNvSpPr/>
            <p:nvPr/>
          </p:nvSpPr>
          <p:spPr>
            <a:xfrm rot="16200000">
              <a:off x="3095836" y="980888"/>
              <a:ext cx="1079960" cy="1440000"/>
            </a:xfrm>
            <a:prstGeom prst="flowChartDelay">
              <a:avLst/>
            </a:prstGeom>
            <a:grpFill/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zpoždění 4"/>
            <p:cNvSpPr/>
            <p:nvPr/>
          </p:nvSpPr>
          <p:spPr>
            <a:xfrm rot="5400000">
              <a:off x="3095836" y="2060928"/>
              <a:ext cx="1079960" cy="1440000"/>
            </a:xfrm>
            <a:prstGeom prst="flowChartDelay">
              <a:avLst/>
            </a:prstGeom>
            <a:grpFill/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827584" y="1340768"/>
            <a:ext cx="1440000" cy="2160000"/>
            <a:chOff x="827584" y="1340768"/>
            <a:chExt cx="1440000" cy="2160000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Slza 10"/>
          <p:cNvSpPr/>
          <p:nvPr/>
        </p:nvSpPr>
        <p:spPr>
          <a:xfrm>
            <a:off x="3636096" y="1326971"/>
            <a:ext cx="1439919" cy="1633817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/>
          <p:cNvSpPr/>
          <p:nvPr/>
        </p:nvSpPr>
        <p:spPr>
          <a:xfrm rot="10800000">
            <a:off x="3636095" y="1700808"/>
            <a:ext cx="1439919" cy="1799960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3635896" y="1326971"/>
            <a:ext cx="1440000" cy="2160000"/>
            <a:chOff x="827584" y="1340768"/>
            <a:chExt cx="1440000" cy="2160000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Výseč 17"/>
          <p:cNvSpPr/>
          <p:nvPr/>
        </p:nvSpPr>
        <p:spPr>
          <a:xfrm rot="10800000">
            <a:off x="6084168" y="1347666"/>
            <a:ext cx="1440240" cy="1426363"/>
          </a:xfrm>
          <a:prstGeom prst="pie">
            <a:avLst>
              <a:gd name="adj1" fmla="val 5467348"/>
              <a:gd name="adj2" fmla="val 16128281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84168" y="1340768"/>
            <a:ext cx="720000" cy="214620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6084168" y="1326971"/>
            <a:ext cx="1440000" cy="2160000"/>
            <a:chOff x="827584" y="1340768"/>
            <a:chExt cx="1440000" cy="2160000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bdélník 23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Výseč 24"/>
          <p:cNvSpPr/>
          <p:nvPr/>
        </p:nvSpPr>
        <p:spPr>
          <a:xfrm rot="16200000">
            <a:off x="858135" y="4570971"/>
            <a:ext cx="1419846" cy="1440160"/>
          </a:xfrm>
          <a:prstGeom prst="pie">
            <a:avLst>
              <a:gd name="adj1" fmla="val 5383420"/>
              <a:gd name="adj2" fmla="val 1620000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Pravoúhlý trojúhelník 25"/>
          <p:cNvSpPr/>
          <p:nvPr/>
        </p:nvSpPr>
        <p:spPr>
          <a:xfrm>
            <a:off x="827664" y="3870114"/>
            <a:ext cx="1439920" cy="1420937"/>
          </a:xfrm>
          <a:prstGeom prst="rtTriangl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847978" y="3861048"/>
            <a:ext cx="1440000" cy="2160000"/>
            <a:chOff x="827584" y="1340768"/>
            <a:chExt cx="1440000" cy="2160000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Výseč 31"/>
          <p:cNvSpPr/>
          <p:nvPr/>
        </p:nvSpPr>
        <p:spPr>
          <a:xfrm>
            <a:off x="3632488" y="4566438"/>
            <a:ext cx="1440080" cy="1449226"/>
          </a:xfrm>
          <a:prstGeom prst="pie">
            <a:avLst>
              <a:gd name="adj1" fmla="val 0"/>
              <a:gd name="adj2" fmla="val 540000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Výseč 32"/>
          <p:cNvSpPr/>
          <p:nvPr/>
        </p:nvSpPr>
        <p:spPr>
          <a:xfrm rot="5400000">
            <a:off x="3627915" y="3877662"/>
            <a:ext cx="1440080" cy="1449226"/>
          </a:xfrm>
          <a:prstGeom prst="pie">
            <a:avLst>
              <a:gd name="adj1" fmla="val 0"/>
              <a:gd name="adj2" fmla="val 16127936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356056" y="4566438"/>
            <a:ext cx="716512" cy="75587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3635976" y="3861048"/>
            <a:ext cx="1440000" cy="2160000"/>
            <a:chOff x="827584" y="1340768"/>
            <a:chExt cx="1440000" cy="2160000"/>
          </a:xfrm>
        </p:grpSpPr>
        <p:cxnSp>
          <p:nvCxnSpPr>
            <p:cNvPr id="36" name="Přímá spojnice 35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Obdélník 38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0" name="Obdélník 39"/>
          <p:cNvSpPr/>
          <p:nvPr/>
        </p:nvSpPr>
        <p:spPr>
          <a:xfrm>
            <a:off x="6084168" y="3902549"/>
            <a:ext cx="1427749" cy="21187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seč 40"/>
          <p:cNvSpPr/>
          <p:nvPr/>
        </p:nvSpPr>
        <p:spPr>
          <a:xfrm rot="5400000">
            <a:off x="6115440" y="3157622"/>
            <a:ext cx="1440080" cy="1449226"/>
          </a:xfrm>
          <a:prstGeom prst="pie">
            <a:avLst>
              <a:gd name="adj1" fmla="val 16216059"/>
              <a:gd name="adj2" fmla="val 5400000"/>
            </a:avLst>
          </a:prstGeom>
          <a:solidFill>
            <a:srgbClr val="FFFF99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6096419" y="3870114"/>
            <a:ext cx="1440000" cy="2160000"/>
            <a:chOff x="827584" y="1340768"/>
            <a:chExt cx="1440000" cy="2160000"/>
          </a:xfrm>
        </p:grpSpPr>
        <p:cxnSp>
          <p:nvCxnSpPr>
            <p:cNvPr id="43" name="Přímá spojnice 42"/>
            <p:cNvCxnSpPr/>
            <p:nvPr/>
          </p:nvCxnSpPr>
          <p:spPr>
            <a:xfrm>
              <a:off x="827584" y="278092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547664" y="1340768"/>
              <a:ext cx="0" cy="2160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827584" y="2060848"/>
              <a:ext cx="1440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Obdélník 45"/>
            <p:cNvSpPr/>
            <p:nvPr/>
          </p:nvSpPr>
          <p:spPr>
            <a:xfrm>
              <a:off x="827584" y="1340768"/>
              <a:ext cx="1440000" cy="2160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6248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91</Words>
  <Application>Microsoft Office PowerPoint</Application>
  <PresentationFormat>Předvádění na obrazovce (4:3)</PresentationFormat>
  <Paragraphs>12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Urči obvod a obsah obrazců</vt:lpstr>
      <vt:lpstr>Řešení:</vt:lpstr>
      <vt:lpstr>Všechny obrazce si překresli do sešitu a barevně odlišuj celé části a části kruhů, potom přemýšlej a počítej.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6</cp:revision>
  <dcterms:created xsi:type="dcterms:W3CDTF">2011-09-22T09:03:25Z</dcterms:created>
  <dcterms:modified xsi:type="dcterms:W3CDTF">2011-09-22T11:40:05Z</dcterms:modified>
</cp:coreProperties>
</file>