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797675" cy="987425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70" d="100"/>
          <a:sy n="70" d="100"/>
        </p:scale>
        <p:origin x="-1326" y="-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CF4119E-5564-4332-9833-5444ADFD3C69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691063"/>
            <a:ext cx="5438775" cy="44434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378950"/>
            <a:ext cx="29464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056AA2A-2030-4A4B-9B2E-40F8446C8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8047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C4466-877E-4BAF-A9B3-6FA23D11DFA2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83A89-1656-4E16-A5AC-6413DD341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4CA1E-2E0E-4094-BB58-09E8929494B8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EB026-4F70-4A4D-BAC6-4845D37C93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B285B-600B-4436-97AB-C9CBDD36F4EA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ACE294-9A31-45C6-AAFE-7272DCB94F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6DEF-94C3-4DAE-B41F-808BD45F631C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E01E0-2714-4416-AD0B-712CDB89A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559DB-0134-4531-A247-F7817EB57DB2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38BF6-94DB-44C9-AF26-3C1355852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F8B04-E1DC-4AC2-8C48-12CBBC3417DD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5D0540-158E-4E14-8F45-2E72F5EDC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15FA4-D6F9-476E-806B-A5C8B6D64FB5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912BB-7C0E-4681-B38B-F75EC29D0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137BC-6555-43A1-8F7C-8DF7AFD504F4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AD0A55-36FD-45FC-BF97-57790A0B6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0D77A-67FE-4A82-8EA6-A04CB67AEE83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E86DDB-A21E-47B7-ABD6-E3264A1064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2E266-67F5-49C7-9F1E-137DA43868E0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C4427-AA1D-4AB2-BC1D-9C9456FD9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9B1F0-D841-410A-A70E-0FD4D0B373AF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00F5BE-6642-4223-BCEC-5182A8D03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F1713E2-AC91-48E7-BB12-5D70674B35DA}" type="datetimeFigureOut">
              <a:rPr lang="cs-CZ"/>
              <a:pPr>
                <a:defRPr/>
              </a:pPr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95A8A57-EECE-49A8-8C8C-698244482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7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4338" name="Obrázek 1"/>
            <p:cNvPicPr>
              <a:picLocks noChangeAspect="1" noChangeArrowheads="1"/>
            </p:cNvPicPr>
            <p:nvPr/>
          </p:nvPicPr>
          <p:blipFill>
            <a:blip r:embed="rId2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39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cs typeface="Arial" charset="0"/>
                </a:rPr>
                <a:t>CZ 1.07/1.4.00/21.1962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>
                <a:cs typeface="Arial" charset="0"/>
              </a:endParaRPr>
            </a:p>
            <a:p>
              <a:pPr algn="ctr"/>
              <a:r>
                <a:rPr lang="cs-CZ" sz="2400" u="sng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14340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400" b="1" dirty="0">
                  <a:cs typeface="Arial" charset="0"/>
                </a:rPr>
                <a:t>Číslo DUM:  </a:t>
              </a:r>
              <a:r>
                <a:rPr lang="cs-CZ" sz="2400" b="1">
                  <a:cs typeface="Arial" charset="0"/>
                </a:rPr>
                <a:t>VY_32_INOVACE_Čj4 </a:t>
              </a:r>
              <a:r>
                <a:rPr lang="cs-CZ" sz="2400" b="1" smtClean="0">
                  <a:cs typeface="Arial" charset="0"/>
                </a:rPr>
                <a:t>– 12</a:t>
              </a:r>
              <a:endParaRPr lang="cs-CZ" b="1" dirty="0"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Gabriela Kratochvílová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Lubnice</a:t>
            </a:r>
          </a:p>
        </p:txBody>
      </p:sp>
      <p:sp>
        <p:nvSpPr>
          <p:cNvPr id="1536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Rod, číslo a pád podstatných jmen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  <a:latin typeface="Calibri" pitchFamily="34" charset="0"/>
              </a:rPr>
              <a:t>Český jazyk </a:t>
            </a:r>
            <a:r>
              <a:rPr lang="cs-CZ" sz="4400">
                <a:solidFill>
                  <a:schemeClr val="tx2"/>
                </a:solidFill>
              </a:rPr>
              <a:t>4</a:t>
            </a:r>
            <a:r>
              <a:rPr lang="cs-CZ" sz="4400">
                <a:solidFill>
                  <a:schemeClr val="tx2"/>
                </a:solidFill>
                <a:latin typeface="Calibri" pitchFamily="34" charset="0"/>
              </a:rPr>
              <a:t>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53"/>
          <p:cNvSpPr txBox="1">
            <a:spLocks noChangeArrowheads="1"/>
          </p:cNvSpPr>
          <p:nvPr/>
        </p:nvSpPr>
        <p:spPr bwMode="auto">
          <a:xfrm>
            <a:off x="827088" y="908050"/>
            <a:ext cx="7632700" cy="5761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Vypiš z textu podstatná jména a správně je rozděl:</a:t>
            </a:r>
          </a:p>
          <a:p>
            <a:pPr>
              <a:spcBef>
                <a:spcPct val="50000"/>
              </a:spcBef>
            </a:pPr>
            <a:r>
              <a:rPr lang="cs-CZ" sz="1400" b="1"/>
              <a:t>Jak pere prádlo žena vodníka</a:t>
            </a:r>
          </a:p>
          <a:p>
            <a:pPr>
              <a:spcBef>
                <a:spcPct val="50000"/>
              </a:spcBef>
            </a:pPr>
            <a:r>
              <a:rPr lang="cs-CZ" sz="1400"/>
              <a:t>Je to pro ni hračka –</a:t>
            </a:r>
          </a:p>
          <a:p>
            <a:pPr>
              <a:spcBef>
                <a:spcPct val="50000"/>
              </a:spcBef>
            </a:pPr>
            <a:r>
              <a:rPr lang="cs-CZ" sz="1400"/>
              <a:t>splav je její pračka.</a:t>
            </a:r>
          </a:p>
          <a:p>
            <a:pPr>
              <a:spcBef>
                <a:spcPct val="50000"/>
              </a:spcBef>
            </a:pPr>
            <a:r>
              <a:rPr lang="cs-CZ" sz="1400"/>
              <a:t>A kam prádlo uschnout nosí?</a:t>
            </a:r>
          </a:p>
          <a:p>
            <a:pPr>
              <a:spcBef>
                <a:spcPct val="50000"/>
              </a:spcBef>
            </a:pPr>
            <a:r>
              <a:rPr lang="cs-CZ" sz="1400"/>
              <a:t>Pověsí je na rákosí.</a:t>
            </a:r>
          </a:p>
          <a:p>
            <a:pPr>
              <a:spcBef>
                <a:spcPct val="50000"/>
              </a:spcBef>
            </a:pPr>
            <a:r>
              <a:rPr lang="cs-CZ" sz="1400"/>
              <a:t>Kolíčky jí při té práci</a:t>
            </a:r>
          </a:p>
          <a:p>
            <a:pPr>
              <a:spcBef>
                <a:spcPct val="50000"/>
              </a:spcBef>
            </a:pPr>
            <a:r>
              <a:rPr lang="cs-CZ" sz="1400"/>
              <a:t>obstarají malí raci.</a:t>
            </a:r>
          </a:p>
          <a:p>
            <a:pPr>
              <a:spcBef>
                <a:spcPct val="50000"/>
              </a:spcBef>
            </a:pPr>
            <a:r>
              <a:rPr lang="cs-CZ" sz="1400"/>
              <a:t>Osoba		zvíře		věc		činnost</a:t>
            </a:r>
          </a:p>
          <a:p>
            <a:pPr>
              <a:spcBef>
                <a:spcPct val="50000"/>
              </a:spcBef>
            </a:pPr>
            <a:r>
              <a:rPr lang="cs-CZ" sz="1400"/>
              <a:t>_________	         _____________	      _______________	       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_________                                            _______________  </a:t>
            </a:r>
          </a:p>
          <a:p>
            <a:pPr>
              <a:spcBef>
                <a:spcPct val="50000"/>
              </a:spcBef>
            </a:pPr>
            <a:r>
              <a:rPr lang="cs-CZ" sz="1400"/>
              <a:t>			       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			       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			       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			       ________________</a:t>
            </a:r>
          </a:p>
          <a:p>
            <a:pPr>
              <a:spcBef>
                <a:spcPct val="50000"/>
              </a:spcBef>
            </a:pPr>
            <a:endParaRPr lang="cs-CZ" sz="1400"/>
          </a:p>
          <a:p>
            <a:pPr>
              <a:spcBef>
                <a:spcPct val="50000"/>
              </a:spcBef>
            </a:pPr>
            <a:r>
              <a:rPr lang="cs-CZ" sz="1400"/>
              <a:t> </a:t>
            </a:r>
          </a:p>
          <a:p>
            <a:pPr>
              <a:spcBef>
                <a:spcPct val="50000"/>
              </a:spcBef>
            </a:pP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323850" y="549275"/>
            <a:ext cx="8424863" cy="581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/>
              <a:t>Vypiš všechny názvy zvířat  do dvou sloupců podle čísla:</a:t>
            </a:r>
          </a:p>
          <a:p>
            <a:endParaRPr lang="cs-CZ" sz="1600" b="1"/>
          </a:p>
          <a:p>
            <a:r>
              <a:rPr lang="cs-CZ" sz="1400"/>
              <a:t>V pátek měly kočky z obce		č. j.		č.mn.</a:t>
            </a:r>
          </a:p>
          <a:p>
            <a:r>
              <a:rPr lang="cs-CZ" sz="1400"/>
              <a:t>slavnost na návsi.		__________________      ________________________</a:t>
            </a:r>
          </a:p>
          <a:p>
            <a:r>
              <a:rPr lang="cs-CZ" sz="1400"/>
              <a:t>Přišli na ni krtci, ježek, 		__________________      ________________________</a:t>
            </a:r>
          </a:p>
          <a:p>
            <a:r>
              <a:rPr lang="cs-CZ" sz="1400"/>
              <a:t>kohout, vepř a psi.		__________________      ________________________</a:t>
            </a:r>
          </a:p>
          <a:p>
            <a:r>
              <a:rPr lang="cs-CZ" sz="1400"/>
              <a:t>Vlaštovky jim zazpívaly		__________________      ________________________</a:t>
            </a:r>
          </a:p>
          <a:p>
            <a:r>
              <a:rPr lang="cs-CZ" sz="1400"/>
              <a:t>sólo pod jedlí.		__________________      ________________________</a:t>
            </a:r>
          </a:p>
          <a:p>
            <a:r>
              <a:rPr lang="cs-CZ" sz="1400"/>
              <a:t>Kocour křičel na motýly, 	__________________      ________________________</a:t>
            </a:r>
          </a:p>
          <a:p>
            <a:r>
              <a:rPr lang="cs-CZ" sz="1400"/>
              <a:t>aby usedli. 			__________________      ________________________</a:t>
            </a:r>
          </a:p>
          <a:p>
            <a:endParaRPr lang="cs-CZ" sz="1400"/>
          </a:p>
          <a:p>
            <a:endParaRPr lang="cs-CZ" sz="1400"/>
          </a:p>
          <a:p>
            <a:r>
              <a:rPr lang="cs-CZ" sz="1600" b="1"/>
              <a:t>Rozděl slova podle rodu do tří sloupců:</a:t>
            </a:r>
          </a:p>
          <a:p>
            <a:endParaRPr lang="cs-CZ" sz="1600" b="1"/>
          </a:p>
          <a:p>
            <a:r>
              <a:rPr lang="cs-CZ" sz="1400"/>
              <a:t>Voják, sestra, nit, kuře, hrad, slunce, jablko, peří, kůň, hůlka, sukně, drak, látka, chlapec, páv, </a:t>
            </a:r>
          </a:p>
          <a:p>
            <a:r>
              <a:rPr lang="cs-CZ" sz="1400"/>
              <a:t>růže, město, kotě, pes, kaluž, pravítko.</a:t>
            </a:r>
          </a:p>
          <a:p>
            <a:r>
              <a:rPr lang="cs-CZ" sz="1400" b="1"/>
              <a:t>rod mužský		rod ženský		rod střední</a:t>
            </a:r>
          </a:p>
          <a:p>
            <a:endParaRPr lang="cs-CZ" sz="1400" b="1"/>
          </a:p>
          <a:p>
            <a:r>
              <a:rPr lang="cs-CZ" sz="1400" b="1"/>
              <a:t>_______________	          _________________	       ____________________</a:t>
            </a:r>
          </a:p>
          <a:p>
            <a:r>
              <a:rPr lang="cs-CZ" sz="1400" b="1"/>
              <a:t>_______________                 _________________                   ____________________</a:t>
            </a:r>
          </a:p>
          <a:p>
            <a:r>
              <a:rPr lang="cs-CZ" sz="1400" b="1"/>
              <a:t>_______________	          _________________	       ____________________</a:t>
            </a:r>
          </a:p>
          <a:p>
            <a:r>
              <a:rPr lang="cs-CZ" sz="1400" b="1"/>
              <a:t>_______________	          _________________	       ____________________</a:t>
            </a:r>
          </a:p>
          <a:p>
            <a:r>
              <a:rPr lang="cs-CZ" sz="1400" b="1"/>
              <a:t>_______________	          _________________	       ____________________</a:t>
            </a:r>
          </a:p>
          <a:p>
            <a:r>
              <a:rPr lang="cs-CZ" sz="1400" b="1"/>
              <a:t>_______________                 _________________                   ____________________</a:t>
            </a:r>
          </a:p>
          <a:p>
            <a:r>
              <a:rPr lang="cs-CZ" sz="1400" b="1"/>
              <a:t>_______________	          _________________	       ____________________</a:t>
            </a:r>
          </a:p>
          <a:p>
            <a:r>
              <a:rPr lang="cs-CZ" b="1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4"/>
          <p:cNvSpPr txBox="1">
            <a:spLocks noChangeArrowheads="1"/>
          </p:cNvSpPr>
          <p:nvPr/>
        </p:nvSpPr>
        <p:spPr bwMode="auto">
          <a:xfrm>
            <a:off x="323850" y="404813"/>
            <a:ext cx="84963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Times New Roman" pitchFamily="18" charset="0"/>
            </a:endParaRPr>
          </a:p>
          <a:p>
            <a:endParaRPr lang="cs-CZ"/>
          </a:p>
          <a:p>
            <a:endParaRPr lang="cs-CZ"/>
          </a:p>
        </p:txBody>
      </p:sp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827088" y="836613"/>
            <a:ext cx="7632700" cy="521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/>
              <a:t>Ptej se na podtržená podstatná jména pádovými otázkami:</a:t>
            </a:r>
          </a:p>
          <a:p>
            <a:pPr>
              <a:spcBef>
                <a:spcPct val="50000"/>
              </a:spcBef>
            </a:pPr>
            <a:endParaRPr lang="cs-CZ" sz="1400"/>
          </a:p>
          <a:p>
            <a:pPr>
              <a:spcBef>
                <a:spcPct val="50000"/>
              </a:spcBef>
            </a:pPr>
            <a:r>
              <a:rPr lang="cs-CZ" sz="1400"/>
              <a:t>Koupil si </a:t>
            </a:r>
            <a:r>
              <a:rPr lang="cs-CZ" sz="1400" u="sng"/>
              <a:t>časopis</a:t>
            </a:r>
            <a:r>
              <a:rPr lang="cs-CZ" sz="1400"/>
              <a:t>-     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Píše </a:t>
            </a:r>
            <a:r>
              <a:rPr lang="cs-CZ" sz="1400" u="sng"/>
              <a:t>dopis</a:t>
            </a:r>
            <a:r>
              <a:rPr lang="cs-CZ" sz="1400"/>
              <a:t> -      ________________________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Krájí </a:t>
            </a:r>
            <a:r>
              <a:rPr lang="cs-CZ" sz="1400" u="sng"/>
              <a:t>nožem</a:t>
            </a:r>
            <a:r>
              <a:rPr lang="cs-CZ" sz="1400"/>
              <a:t> -      _______________________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Oběd z </a:t>
            </a:r>
            <a:r>
              <a:rPr lang="cs-CZ" sz="1400" u="sng"/>
              <a:t>jídelny </a:t>
            </a:r>
            <a:r>
              <a:rPr lang="cs-CZ" sz="1400"/>
              <a:t>-      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Sedí na </a:t>
            </a:r>
            <a:r>
              <a:rPr lang="cs-CZ" sz="1400" u="sng"/>
              <a:t>křesle</a:t>
            </a:r>
            <a:r>
              <a:rPr lang="cs-CZ" sz="1400"/>
              <a:t> -      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Přání </a:t>
            </a:r>
            <a:r>
              <a:rPr lang="cs-CZ" sz="1400" u="sng"/>
              <a:t>babičce</a:t>
            </a:r>
            <a:r>
              <a:rPr lang="cs-CZ" sz="1400"/>
              <a:t> -      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Podobný </a:t>
            </a:r>
            <a:r>
              <a:rPr lang="cs-CZ" sz="1400" u="sng"/>
              <a:t>tatínkovi</a:t>
            </a:r>
            <a:r>
              <a:rPr lang="cs-CZ" sz="1400"/>
              <a:t> -     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Jeníček s </a:t>
            </a:r>
            <a:r>
              <a:rPr lang="cs-CZ" sz="1400" u="sng"/>
              <a:t>Mařenkou</a:t>
            </a:r>
            <a:r>
              <a:rPr lang="cs-CZ" sz="1400"/>
              <a:t> -      __________________</a:t>
            </a:r>
          </a:p>
          <a:p>
            <a:pPr>
              <a:spcBef>
                <a:spcPct val="50000"/>
              </a:spcBef>
            </a:pPr>
            <a:endParaRPr lang="cs-CZ" sz="1400"/>
          </a:p>
          <a:p>
            <a:pPr>
              <a:spcBef>
                <a:spcPct val="50000"/>
              </a:spcBef>
            </a:pPr>
            <a:r>
              <a:rPr lang="cs-CZ" sz="1600" b="1"/>
              <a:t>Doplň správný tvar podstatných jmen:</a:t>
            </a:r>
          </a:p>
          <a:p>
            <a:pPr>
              <a:spcBef>
                <a:spcPct val="50000"/>
              </a:spcBef>
            </a:pPr>
            <a:endParaRPr lang="cs-CZ" sz="1600" b="1"/>
          </a:p>
          <a:p>
            <a:pPr>
              <a:spcBef>
                <a:spcPct val="50000"/>
              </a:spcBef>
            </a:pPr>
            <a:r>
              <a:rPr lang="cs-CZ" sz="1400"/>
              <a:t>krk (3.p.č.mn.) _______________________	ucho (6.p.č.j.) _______________________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ruka (7.p.č.mn.) _____________________	ruka (2.p.č.j.) _______________________</a:t>
            </a:r>
          </a:p>
          <a:p>
            <a:pPr>
              <a:spcBef>
                <a:spcPct val="50000"/>
              </a:spcBef>
            </a:pPr>
            <a:r>
              <a:rPr lang="cs-CZ" sz="1400"/>
              <a:t>duch (5.p.č.j.) _______________________	štěně (4.p.č.mn.) 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171</Words>
  <Application>Microsoft Office PowerPoint</Application>
  <PresentationFormat>Předvádění na obrazovce (4:3)</PresentationFormat>
  <Paragraphs>72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Rod, číslo a pád podstatných jmen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Kratochvílová Gabriela</cp:lastModifiedBy>
  <cp:revision>23</cp:revision>
  <cp:lastPrinted>2012-06-11T10:42:34Z</cp:lastPrinted>
  <dcterms:created xsi:type="dcterms:W3CDTF">2012-01-05T10:24:27Z</dcterms:created>
  <dcterms:modified xsi:type="dcterms:W3CDTF">2012-11-06T09:42:24Z</dcterms:modified>
</cp:coreProperties>
</file>