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Soubor:Population_pyramid_CZE_1980rel.png" TargetMode="External"/><Relationship Id="rId7" Type="http://schemas.openxmlformats.org/officeDocument/2006/relationships/hyperlink" Target="http://cs.wikipedia.org/wiki/Soubor:Population_pyramid_CZE_1999rel.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Soubor:Population_pyramid_CZE_1990rel.png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hyperlink" Target="http://cs.wikipedia.org/wiki/Soubor:Population_pyramid_CZE_2007rel.p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Soubor:V%C4%9B%C5%99%C3%ADc%C3%AD_-_s%C4%8D%C3%ADt%C3%A1n%C3%AD_1991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%C4%9B%C5%99%C3%ADc%C3%AD_-_s%C4%8D%C3%ADt%C3%A1n%C3%AD_2011.png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cs.wikipedia.org/wiki/Soubor:V%C4%9B%C5%99%C3%ADc%C3%AD_-_s%C4%8D%C3%ADt%C3%A1n%C3%AD_200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VY_52_INOVACE_55_Obyvatelstvo ČR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</a:t>
            </a:r>
            <a:r>
              <a:rPr lang="cs-CZ" dirty="0" smtClean="0"/>
              <a:t>ákladní </a:t>
            </a:r>
            <a:r>
              <a:rPr lang="cs-CZ" dirty="0"/>
              <a:t>škola, 2. </a:t>
            </a:r>
            <a:r>
              <a:rPr lang="cs-CZ" dirty="0" smtClean="0"/>
              <a:t>stupeň</a:t>
            </a:r>
          </a:p>
          <a:p>
            <a:r>
              <a:rPr lang="cs-CZ" dirty="0" smtClean="0"/>
              <a:t> Žáci </a:t>
            </a:r>
            <a:r>
              <a:rPr lang="cs-CZ" dirty="0" smtClean="0"/>
              <a:t>se seznámí s věkovou, národnostní a náboženskou strukturou obyvatelstva v ČR. </a:t>
            </a:r>
          </a:p>
          <a:p>
            <a:r>
              <a:rPr lang="cs-CZ" dirty="0" smtClean="0"/>
              <a:t>p</a:t>
            </a:r>
            <a:r>
              <a:rPr lang="cs-CZ" dirty="0" smtClean="0"/>
              <a:t>omůcky</a:t>
            </a:r>
            <a:r>
              <a:rPr lang="cs-CZ" dirty="0" smtClean="0"/>
              <a:t>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ČR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r>
                  <a:rPr lang="cs-CZ" dirty="0" smtClean="0"/>
                  <a:t>Počet: 10,5 mil.</a:t>
                </a:r>
              </a:p>
              <a:p>
                <a:r>
                  <a:rPr lang="cs-CZ" dirty="0" smtClean="0"/>
                  <a:t>Hustota obyv.: 133 obyv./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/>
                  <a:t>Věková struktura ČR v letech 1980 </a:t>
                </a:r>
                <a:r>
                  <a:rPr lang="cs-CZ" dirty="0" smtClean="0"/>
                  <a:t>– 2007</a:t>
                </a:r>
              </a:p>
              <a:p>
                <a:r>
                  <a:rPr lang="cs-CZ" sz="1800" dirty="0" smtClean="0"/>
                  <a:t> </a:t>
                </a:r>
                <a:r>
                  <a:rPr lang="cs-CZ" sz="1800" dirty="0"/>
                  <a:t>http://cs.wikipedia.org/wiki/Soubor:Population_pyramid_CZE_2007rel.png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 cstate="print"/>
                <a:stretch>
                  <a:fillRect l="-1630" t="-16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 descr="http://upload.wikimedia.org/wikipedia/commons/thumb/8/88/Population_pyramid_CZE_1980rel.png/120px-Population_pyramid_CZE_1980rel.pn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62" y="3480617"/>
            <a:ext cx="1839182" cy="2612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http://upload.wikimedia.org/wikipedia/commons/thumb/8/85/Population_pyramid_CZE_1990rel.png/120px-Population_pyramid_CZE_1990rel.png">
            <a:hlinkClick r:id="rId5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1215" y="3524863"/>
            <a:ext cx="1870785" cy="25684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http://upload.wikimedia.org/wikipedia/commons/thumb/a/ad/Population_pyramid_CZE_1999rel.png/120px-Population_pyramid_CZE_1999rel.png">
            <a:hlinkClick r:id="rId7"/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2" y="3480617"/>
            <a:ext cx="1728194" cy="2612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http://upload.wikimedia.org/wikipedia/commons/thumb/f/f7/Population_pyramid_CZE_2007rel.png/120px-Population_pyramid_CZE_2007rel.png">
            <a:hlinkClick r:id="rId9"/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9262" y="3480617"/>
            <a:ext cx="1731170" cy="261267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86267" y="63093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1980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93373" y="63093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990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06747" y="63093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1999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50963" y="63093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961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/>
              <a:t>lesá </a:t>
            </a:r>
            <a:r>
              <a:rPr lang="cs-CZ" dirty="0" smtClean="0"/>
              <a:t>počet obyvatel v předproduktivním věku – rodí se méně dětí</a:t>
            </a:r>
          </a:p>
          <a:p>
            <a:r>
              <a:rPr lang="cs-CZ" dirty="0" smtClean="0"/>
              <a:t>r</a:t>
            </a:r>
            <a:r>
              <a:rPr lang="cs-CZ" dirty="0" smtClean="0"/>
              <a:t>oste </a:t>
            </a:r>
            <a:r>
              <a:rPr lang="cs-CZ" dirty="0" smtClean="0"/>
              <a:t>počet obyvatel v poproduktivním věku   - roste průměrná délka života</a:t>
            </a:r>
          </a:p>
          <a:p>
            <a:r>
              <a:rPr lang="cs-CZ" dirty="0" smtClean="0"/>
              <a:t>p</a:t>
            </a:r>
            <a:r>
              <a:rPr lang="cs-CZ" dirty="0" smtClean="0"/>
              <a:t>opulace </a:t>
            </a:r>
            <a:r>
              <a:rPr lang="cs-CZ" dirty="0" smtClean="0"/>
              <a:t>stárne a z toho plyne řada ekonomických a sociálních problémů do budoucnosti</a:t>
            </a:r>
          </a:p>
          <a:p>
            <a:r>
              <a:rPr lang="cs-CZ" dirty="0" smtClean="0"/>
              <a:t>c</a:t>
            </a:r>
            <a:r>
              <a:rPr lang="cs-CZ" dirty="0" smtClean="0"/>
              <a:t>elkově </a:t>
            </a:r>
            <a:r>
              <a:rPr lang="cs-CZ" dirty="0" smtClean="0"/>
              <a:t>však počet obyvatel v posledních letech roste, a to díky přistěhovalcům ze zahraničí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51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88640"/>
            <a:ext cx="5734461" cy="6520946"/>
          </a:xfrm>
        </p:spPr>
      </p:pic>
      <p:sp>
        <p:nvSpPr>
          <p:cNvPr id="5" name="TextovéPole 4"/>
          <p:cNvSpPr txBox="1"/>
          <p:nvPr/>
        </p:nvSpPr>
        <p:spPr>
          <a:xfrm>
            <a:off x="6444209" y="5373216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Zdroj: http://www.czso.cz/csu/2003edicniplan.nsf/p/4114-03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599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5793507"/>
          </a:xfrm>
        </p:spPr>
        <p:txBody>
          <a:bodyPr>
            <a:normAutofit/>
          </a:bodyPr>
          <a:lstStyle/>
          <a:p>
            <a:r>
              <a:rPr lang="cs-CZ" dirty="0" smtClean="0"/>
              <a:t>Podíl </a:t>
            </a:r>
            <a:r>
              <a:rPr lang="cs-CZ" dirty="0"/>
              <a:t>věřících </a:t>
            </a:r>
            <a:r>
              <a:rPr lang="cs-CZ" dirty="0" smtClean="0"/>
              <a:t>obyvatel</a:t>
            </a:r>
          </a:p>
          <a:p>
            <a:endParaRPr lang="cs-CZ" dirty="0"/>
          </a:p>
        </p:txBody>
      </p:sp>
      <p:pic>
        <p:nvPicPr>
          <p:cNvPr id="4" name="Obrázek 3" descr="http://upload.wikimedia.org/wikipedia/commons/thumb/f/f5/V%C4%9B%C5%99%C3%ADc%C3%AD_-_s%C4%8D%C3%ADt%C3%A1n%C3%AD_1991.png/120px-V%C4%9B%C5%99%C3%ADc%C3%AD_-_s%C4%8D%C3%ADt%C3%A1n%C3%AD_1991.pn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3024336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http://upload.wikimedia.org/wikipedia/commons/thumb/8/89/V%C4%9B%C5%99%C3%ADc%C3%AD_-_s%C4%8D%C3%ADt%C3%A1n%C3%AD_2001.png/120px-V%C4%9B%C5%99%C3%ADc%C3%AD_-_s%C4%8D%C3%ADt%C3%A1n%C3%AD_2001.pn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80928"/>
            <a:ext cx="3024336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http://upload.wikimedia.org/wikipedia/commons/thumb/b/ba/V%C4%9B%C5%99%C3%ADc%C3%AD_-_s%C4%8D%C3%ADt%C3%A1n%C3%AD_2011.png/120px-V%C4%9B%C5%99%C3%ADc%C3%AD_-_s%C4%8D%C3%ADt%C3%A1n%C3%AD_2011.pn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53136"/>
            <a:ext cx="3024336" cy="158417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043608" y="1628413"/>
            <a:ext cx="172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Sčítání lidu </a:t>
            </a:r>
            <a:r>
              <a:rPr lang="cs-CZ" dirty="0" smtClean="0"/>
              <a:t>1991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7" y="3282660"/>
            <a:ext cx="172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Sčítání lidu </a:t>
            </a:r>
            <a:r>
              <a:rPr lang="cs-CZ" dirty="0" smtClean="0"/>
              <a:t>2001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6" y="4653136"/>
            <a:ext cx="172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Sčítání lidu </a:t>
            </a:r>
            <a:r>
              <a:rPr lang="cs-CZ" dirty="0" smtClean="0"/>
              <a:t>2011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927639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http://cs.wikipedia.org/wiki/%C4%8CR#Etnografick.C3.A9_skupiny</a:t>
            </a:r>
          </a:p>
        </p:txBody>
      </p:sp>
    </p:spTree>
    <p:extLst>
      <p:ext uri="{BB962C8B-B14F-4D97-AF65-F5344CB8AC3E}">
        <p14:creationId xmlns:p14="http://schemas.microsoft.com/office/powerpoint/2010/main" xmlns="" val="262891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117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VY_52_INOVACE_55_Obyvatelstvo ČR</vt:lpstr>
      <vt:lpstr>Snímek 2</vt:lpstr>
      <vt:lpstr>Obyvatelstvo ČR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 ČR</dc:title>
  <dc:creator>Vagnerova</dc:creator>
  <cp:lastModifiedBy>expert</cp:lastModifiedBy>
  <cp:revision>10</cp:revision>
  <dcterms:created xsi:type="dcterms:W3CDTF">2012-01-08T14:55:00Z</dcterms:created>
  <dcterms:modified xsi:type="dcterms:W3CDTF">2012-03-14T15:31:43Z</dcterms:modified>
</cp:coreProperties>
</file>