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797675" cy="987425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>
        <p:scale>
          <a:sx n="70" d="100"/>
          <a:sy n="70" d="100"/>
        </p:scale>
        <p:origin x="-132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4A0F65-64FF-406F-B053-EB06197EFBC7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D8075B-A7AC-4846-91ED-F9EE7E6F95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7915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9A336-2A86-46E2-A4AD-1826903E127B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C47FB-F1E9-438F-B6A8-C95C81F5F4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04807-3E21-434E-89D6-B30EC55B5EB8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CBA0B-BCA8-4328-BD2F-F8A67E2151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8D8EF-4C7A-472E-BE30-68C8B848D28C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07DB7-1996-43A1-B837-D2C165AC59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DE8F8-B856-4E0B-B30E-AFFBDE1EA308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CF237-5D96-4B5D-A011-1D3872A4AC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346A9-CD97-448C-A5FE-528FF7FBE2AE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6136B-367C-4C40-A3DB-1676371A2A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CEE26-1928-49F8-AA7D-873D80FA4A67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46E6F-918D-4EE6-8A23-81DFC5901A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17AF-0167-4CEE-960A-C37F56404ED6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FF2D-13AE-46E0-9B47-2BA3D01705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CA2C6-866D-452B-B576-B3882CABF05F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F99AE-50BF-4321-A7EC-B4273B034C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FDE25-7F71-47CC-B81F-1ADE401DD7CA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029B6-DFAE-41A3-87C7-5EC563762E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FF511-054D-4AFF-96CD-1F910F7F6D5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C7905-7BB2-44E9-8B4E-68A739A3CC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C7D2B-BA0C-4E1D-AA4D-CAE27FDFC8C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C3B27-7F68-4E5D-8479-77ED973A6C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C9B71E-B666-452C-845C-8579EC88B19E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1ABBFD-2470-421D-98CE-0DC389B2DE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7"/>
          <p:cNvGrpSpPr>
            <a:grpSpLocks/>
          </p:cNvGrpSpPr>
          <p:nvPr/>
        </p:nvGrpSpPr>
        <p:grpSpPr bwMode="auto">
          <a:xfrm>
            <a:off x="0" y="0"/>
            <a:ext cx="9144000" cy="5757863"/>
            <a:chOff x="0" y="0"/>
            <a:chExt cx="5760" cy="3627"/>
          </a:xfrm>
        </p:grpSpPr>
        <p:pic>
          <p:nvPicPr>
            <p:cNvPr id="14338" name="Obrázek 1"/>
            <p:cNvPicPr>
              <a:picLocks noChangeAspect="1" noChangeArrowheads="1"/>
            </p:cNvPicPr>
            <p:nvPr/>
          </p:nvPicPr>
          <p:blipFill>
            <a:blip r:embed="rId2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39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1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 sz="2400">
                  <a:cs typeface="Arial" charset="0"/>
                </a:rPr>
                <a:t>CZ 1.07/1.4.00/21.1962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Základní škola, Lubnice, okres Znojmo, příspěvková organizace</a:t>
              </a:r>
            </a:p>
            <a:p>
              <a:pPr algn="ctr"/>
              <a:endParaRPr lang="cs-CZ" sz="2400" u="sng">
                <a:cs typeface="Arial" charset="0"/>
              </a:endParaRPr>
            </a:p>
            <a:p>
              <a:pPr algn="ctr"/>
              <a:r>
                <a:rPr lang="cs-CZ" sz="2400" u="sng">
                  <a:cs typeface="Arial" charset="0"/>
                </a:rPr>
                <a:t>Lubnice 20, 671 07 Uherčice, okres Znojmo, IČO 49438026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14340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 sz="2400" b="1" dirty="0">
                  <a:cs typeface="Arial" charset="0"/>
                </a:rPr>
                <a:t>Číslo DUM:  VY_32_INOVACE_Čj5 </a:t>
              </a:r>
              <a:r>
                <a:rPr lang="cs-CZ" sz="2400" b="1" dirty="0" smtClean="0">
                  <a:cs typeface="Arial" charset="0"/>
                </a:rPr>
                <a:t>- 20 </a:t>
              </a:r>
              <a:endParaRPr lang="cs-CZ" b="1" dirty="0"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23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Gabriela Kratochvílová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ZŠ Lubnice</a:t>
            </a:r>
          </a:p>
        </p:txBody>
      </p:sp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sz="4800" smtClean="0">
                <a:latin typeface="Arial" charset="0"/>
              </a:rPr>
              <a:t>Slovesa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611188" y="260350"/>
            <a:ext cx="777240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 dirty="0">
                <a:solidFill>
                  <a:schemeClr val="tx2"/>
                </a:solidFill>
                <a:latin typeface="Calibri" pitchFamily="34" charset="0"/>
              </a:rPr>
              <a:t>Český jazyk </a:t>
            </a:r>
            <a:r>
              <a:rPr lang="cs-CZ" sz="4400" dirty="0">
                <a:solidFill>
                  <a:schemeClr val="tx2"/>
                </a:solidFill>
              </a:rPr>
              <a:t>5</a:t>
            </a:r>
            <a:r>
              <a:rPr lang="cs-CZ" sz="4400" dirty="0" smtClean="0">
                <a:solidFill>
                  <a:schemeClr val="tx2"/>
                </a:solidFill>
                <a:latin typeface="Calibri" pitchFamily="34" charset="0"/>
              </a:rPr>
              <a:t>. </a:t>
            </a:r>
            <a:r>
              <a:rPr lang="cs-CZ" sz="4400" dirty="0">
                <a:solidFill>
                  <a:schemeClr val="tx2"/>
                </a:solidFill>
                <a:latin typeface="Calibri" pitchFamily="34" charset="0"/>
              </a:rPr>
              <a:t>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3"/>
          <p:cNvSpPr txBox="1">
            <a:spLocks noChangeArrowheads="1"/>
          </p:cNvSpPr>
          <p:nvPr/>
        </p:nvSpPr>
        <p:spPr bwMode="auto">
          <a:xfrm>
            <a:off x="827088" y="908050"/>
            <a:ext cx="7632700" cy="510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1"/>
              <a:t>Urči u sloves osobu a číslo:</a:t>
            </a:r>
          </a:p>
          <a:p>
            <a:pPr>
              <a:spcBef>
                <a:spcPct val="50000"/>
              </a:spcBef>
            </a:pPr>
            <a:r>
              <a:rPr lang="cs-CZ" sz="1600"/>
              <a:t>platím ______________		křičíme 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objevili _____________		sněžilo 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utrhni ______________		poznáváme 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běžím ______________		třpytily se 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mihne se ____________		napijeme se 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přijdeš ______________		uviděl 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spěchala ____________		sedíte __________________</a:t>
            </a:r>
          </a:p>
          <a:p>
            <a:pPr>
              <a:spcBef>
                <a:spcPct val="50000"/>
              </a:spcBef>
            </a:pPr>
            <a:endParaRPr lang="cs-CZ" sz="1600"/>
          </a:p>
          <a:p>
            <a:pPr>
              <a:spcBef>
                <a:spcPct val="50000"/>
              </a:spcBef>
            </a:pPr>
            <a:r>
              <a:rPr lang="cs-CZ" sz="1600" b="1"/>
              <a:t>Urči u sloves čas:</a:t>
            </a:r>
          </a:p>
          <a:p>
            <a:pPr>
              <a:spcBef>
                <a:spcPct val="50000"/>
              </a:spcBef>
            </a:pPr>
            <a:r>
              <a:rPr lang="cs-CZ" sz="1600"/>
              <a:t>odnesu _________________		táhneš 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kašlalo _________________		pojedeme 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kdáká __________________		třásl se 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budeme jíst _____________		umývá ___________________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 txBox="1">
            <a:spLocks noChangeArrowheads="1"/>
          </p:cNvSpPr>
          <p:nvPr/>
        </p:nvSpPr>
        <p:spPr bwMode="auto">
          <a:xfrm>
            <a:off x="323850" y="549275"/>
            <a:ext cx="8424863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/>
              <a:t>Podtrhni v textu slovesa a napiš je v infinitivu:</a:t>
            </a:r>
          </a:p>
          <a:p>
            <a:endParaRPr lang="cs-CZ" sz="1600" b="1"/>
          </a:p>
          <a:p>
            <a:r>
              <a:rPr lang="cs-CZ" sz="1600"/>
              <a:t>Pracoval jsem na zahradě. Hrajeme si na hřišti. Co čteš? Přečteme si o vlkovi. V zimě lyžujeme. Pes zaštěká. Maminka vařila oběd. Petr uklidil pokojíček. U táboráku jsme zpívali. Děvčata zatančí. Jdu na hřiště závodit. Nejdřív jsme opravili vysavač a teď už Martin uklízí. Budeme se učit o slovesech. Eva si hraje s panenkou.</a:t>
            </a:r>
          </a:p>
          <a:p>
            <a:endParaRPr lang="cs-CZ" sz="1600"/>
          </a:p>
          <a:p>
            <a:r>
              <a:rPr lang="cs-CZ" sz="160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cs-CZ" sz="1600"/>
          </a:p>
          <a:p>
            <a:endParaRPr lang="cs-CZ" sz="1600" b="1"/>
          </a:p>
          <a:p>
            <a:endParaRPr lang="cs-CZ" sz="1600" b="1"/>
          </a:p>
          <a:p>
            <a:r>
              <a:rPr lang="cs-CZ" sz="1600" b="1"/>
              <a:t>Podtrhni slovesa v čase přítomném zeleně, v čase minulém hnědě, v čase budoucím modře:</a:t>
            </a:r>
          </a:p>
          <a:p>
            <a:endParaRPr lang="cs-CZ" sz="1600" b="1"/>
          </a:p>
          <a:p>
            <a:r>
              <a:rPr lang="cs-CZ" sz="1600"/>
              <a:t>Kupuji, pekla, budeš odcházet, nepřijedeme, myslíme, ptal jsem se, prší, vařili jste, staví, běžel, přicházíme, půjdeš, stavělo, větrá, budu se učit, chytá, obléknu, štěkalo, hrajeme.</a:t>
            </a:r>
          </a:p>
          <a:p>
            <a:endParaRPr lang="cs-CZ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84963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="1">
              <a:latin typeface="Times New Roman" pitchFamily="18" charset="0"/>
            </a:endParaRPr>
          </a:p>
          <a:p>
            <a:endParaRPr lang="cs-CZ"/>
          </a:p>
          <a:p>
            <a:endParaRPr lang="cs-CZ"/>
          </a:p>
        </p:txBody>
      </p:sp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827088" y="836613"/>
            <a:ext cx="7632700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1"/>
              <a:t>Doplň ke každému podstatnému jménu alespoň pět vhodných sloves:</a:t>
            </a:r>
          </a:p>
          <a:p>
            <a:pPr>
              <a:spcBef>
                <a:spcPct val="50000"/>
              </a:spcBef>
            </a:pPr>
            <a:endParaRPr lang="cs-CZ" sz="1600" b="1"/>
          </a:p>
          <a:p>
            <a:pPr>
              <a:spcBef>
                <a:spcPct val="50000"/>
              </a:spcBef>
            </a:pPr>
            <a:r>
              <a:rPr lang="cs-CZ" sz="1600"/>
              <a:t>Maminka - _________________________________________________________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Pes - _____________________________________________________________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Auto - ____________________________________________________________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Učitel - ___________________________________________________________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Žák - _____________________________________________________________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Děti - _____________________________________________________________</a:t>
            </a:r>
          </a:p>
          <a:p>
            <a:pPr>
              <a:spcBef>
                <a:spcPct val="50000"/>
              </a:spcBef>
            </a:pPr>
            <a:endParaRPr lang="cs-CZ" sz="1600"/>
          </a:p>
          <a:p>
            <a:pPr>
              <a:spcBef>
                <a:spcPct val="50000"/>
              </a:spcBef>
            </a:pPr>
            <a:r>
              <a:rPr lang="cs-CZ" sz="1600" b="1"/>
              <a:t>Napiš slovesa opačného významu:</a:t>
            </a:r>
          </a:p>
          <a:p>
            <a:pPr>
              <a:spcBef>
                <a:spcPct val="50000"/>
              </a:spcBef>
            </a:pPr>
            <a:endParaRPr lang="cs-CZ" sz="1600"/>
          </a:p>
          <a:p>
            <a:pPr>
              <a:spcBef>
                <a:spcPct val="50000"/>
              </a:spcBef>
            </a:pPr>
            <a:r>
              <a:rPr lang="cs-CZ" sz="1600"/>
              <a:t>odejít - ________________		hladovět - 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ležet - __________________		mluvit - _____________________</a:t>
            </a:r>
          </a:p>
          <a:p>
            <a:pPr>
              <a:spcBef>
                <a:spcPct val="50000"/>
              </a:spcBef>
            </a:pPr>
            <a:r>
              <a:rPr lang="cs-CZ" sz="1600"/>
              <a:t>nenávidět - ______________		zamykat - ___________________</a:t>
            </a:r>
          </a:p>
          <a:p>
            <a:pPr>
              <a:spcBef>
                <a:spcPct val="50000"/>
              </a:spcBef>
            </a:pPr>
            <a:endParaRPr lang="cs-CZ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232</Words>
  <Application>Microsoft Office PowerPoint</Application>
  <PresentationFormat>Předvádění na obrazovce (4:3)</PresentationFormat>
  <Paragraphs>52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Slovesa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6878</dc:creator>
  <cp:lastModifiedBy>Kratochvílová Gabriela</cp:lastModifiedBy>
  <cp:revision>23</cp:revision>
  <cp:lastPrinted>2012-06-11T10:42:34Z</cp:lastPrinted>
  <dcterms:created xsi:type="dcterms:W3CDTF">2012-01-05T10:24:27Z</dcterms:created>
  <dcterms:modified xsi:type="dcterms:W3CDTF">2012-11-06T09:31:31Z</dcterms:modified>
</cp:coreProperties>
</file>