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797675" cy="987425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78" autoAdjust="0"/>
    <p:restoredTop sz="86323" autoAdjust="0"/>
  </p:normalViewPr>
  <p:slideViewPr>
    <p:cSldViewPr>
      <p:cViewPr>
        <p:scale>
          <a:sx n="70" d="100"/>
          <a:sy n="70" d="100"/>
        </p:scale>
        <p:origin x="-2802" y="-7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CA0B666-38E9-4E48-9F11-1BD5080B9F4A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AE118B0-E745-44F1-A7D7-C0EE0A5675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41856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AE118B0-E745-44F1-A7D7-C0EE0A56758D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894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0DFEFC-B692-4D3D-8665-FCD69024FB75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71816-D4CB-49B6-988E-A1A128C5A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5D4EE-D684-4436-989E-930871289487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4980E-0030-4DEB-B7DB-B9261CB376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88423-BE0D-42D3-8D13-D8D397F61A14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7B766-98DD-4027-9BA9-ABE107BF16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C3B25-A471-473D-8E6A-59986E45F32A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25065-8451-4E24-AE9A-FD12C1A34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65ABA-A6AE-4C9D-9AA2-8A9E8FE162CE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E88BF-41F1-497A-A5B9-06B95522A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8E069-4620-4626-B43F-5A8D24EB752D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ECE9F1-6417-492F-BE6A-AC1A54863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049466-FD93-416B-944C-7061C3806A15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A3489-36FA-44EF-9F6B-56038759C7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57181F-696E-419F-88F2-25A235021265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888B4-620C-4857-B477-ECC1E3D73C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BD95E-EADC-4ABD-9D51-B892782A336D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42A342-FB81-4A4E-99FD-33369C587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1FA08-BEC2-414B-A313-F967FD14D150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97435-EFB5-4A64-9AF4-101C748E4D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B08EB-B3EB-4FE0-8D94-B78F85A76B1B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93E2C-0561-46EA-8F41-9ED9BB42A4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4FBB27A-5061-4401-9BD8-048F45F730BC}" type="datetimeFigureOut">
              <a:rPr lang="cs-CZ"/>
              <a:pPr>
                <a:defRPr/>
              </a:pPr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0BB1CEC-2DEA-4DE1-8FA5-8751893C03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7" name="Group 7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14338" name="Obrázek 1"/>
            <p:cNvPicPr>
              <a:picLocks noChangeAspect="1" noChangeArrowheads="1"/>
            </p:cNvPicPr>
            <p:nvPr/>
          </p:nvPicPr>
          <p:blipFill>
            <a:blip r:embed="rId2"/>
            <a:srcRect b="48225"/>
            <a:stretch>
              <a:fillRect/>
            </a:stretch>
          </p:blipFill>
          <p:spPr bwMode="auto">
            <a:xfrm>
              <a:off x="0" y="0"/>
              <a:ext cx="5760" cy="12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339" name="Text Box 5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2400">
                  <a:cs typeface="Arial" charset="0"/>
                </a:rPr>
                <a:t>CZ 1.07/1.4.00/21.1962</a:t>
              </a:r>
            </a:p>
            <a:p>
              <a:pPr algn="ctr"/>
              <a:endParaRPr lang="cs-CZ" sz="2400">
                <a:cs typeface="Arial" charset="0"/>
              </a:endParaRPr>
            </a:p>
            <a:p>
              <a:pPr algn="ctr"/>
              <a:r>
                <a:rPr lang="cs-CZ" sz="2400">
                  <a:cs typeface="Arial" charset="0"/>
                </a:rPr>
                <a:t>Základní škola, Lubnice, okres Znojmo, příspěvková organizace</a:t>
              </a:r>
            </a:p>
            <a:p>
              <a:pPr algn="ctr"/>
              <a:endParaRPr lang="cs-CZ" sz="2400" u="sng">
                <a:cs typeface="Arial" charset="0"/>
              </a:endParaRPr>
            </a:p>
            <a:p>
              <a:pPr algn="ctr"/>
              <a:r>
                <a:rPr lang="cs-CZ" sz="2400" u="sng">
                  <a:cs typeface="Arial" charset="0"/>
                </a:rPr>
                <a:t>Lubnice 20, 671 07 Uherčice, okres Znojmo, IČO 49438026</a:t>
              </a:r>
            </a:p>
            <a:p>
              <a:pPr algn="ctr"/>
              <a:endParaRPr lang="cs-CZ" sz="2400">
                <a:cs typeface="Arial" charset="0"/>
              </a:endParaRPr>
            </a:p>
            <a:p>
              <a:pPr algn="ctr"/>
              <a:r>
                <a:rPr lang="cs-CZ" sz="2400">
                  <a:cs typeface="Arial" charset="0"/>
                </a:rPr>
                <a:t>Tel.515298438, e-mail: zslub@mboxzn.cz</a:t>
              </a:r>
            </a:p>
          </p:txBody>
        </p:sp>
        <p:sp>
          <p:nvSpPr>
            <p:cNvPr id="14340" name="Text Box 6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cs-CZ" sz="2400" b="1" dirty="0">
                  <a:cs typeface="Arial" charset="0"/>
                </a:rPr>
                <a:t>Číslo DUM:  </a:t>
              </a:r>
              <a:r>
                <a:rPr lang="cs-CZ" sz="2400" b="1" dirty="0" smtClean="0">
                  <a:cs typeface="Arial" charset="0"/>
                </a:rPr>
                <a:t>VY_32_INOVACE_Čj(</a:t>
              </a:r>
              <a:r>
                <a:rPr lang="cs-CZ" sz="2400" b="1" dirty="0" err="1" smtClean="0">
                  <a:cs typeface="Arial" charset="0"/>
                </a:rPr>
                <a:t>sp</a:t>
              </a:r>
              <a:r>
                <a:rPr lang="cs-CZ" sz="2400" b="1" smtClean="0">
                  <a:cs typeface="Arial" charset="0"/>
                </a:rPr>
                <a:t>)8_17</a:t>
              </a:r>
              <a:r>
                <a:rPr lang="cs-CZ" b="1" smtClean="0">
                  <a:cs typeface="Arial" charset="0"/>
                </a:rPr>
                <a:t> </a:t>
              </a:r>
              <a:endParaRPr lang="cs-CZ" b="1" dirty="0">
                <a:cs typeface="Arial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4437063"/>
            <a:ext cx="6400800" cy="1223962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Gabriela Kratochvílová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ZŠ Lubnice</a:t>
            </a:r>
          </a:p>
        </p:txBody>
      </p:sp>
      <p:sp>
        <p:nvSpPr>
          <p:cNvPr id="3075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/>
              <a:t>Opakování učiva 8. ročníku</a:t>
            </a:r>
            <a:br>
              <a:rPr lang="cs-CZ" sz="4000" dirty="0" smtClean="0"/>
            </a:br>
            <a:r>
              <a:rPr lang="cs-CZ" sz="2400" dirty="0" smtClean="0"/>
              <a:t>Klíčová slova</a:t>
            </a:r>
            <a:r>
              <a:rPr lang="cs-CZ" sz="2400" smtClean="0"/>
              <a:t>: </a:t>
            </a:r>
            <a:r>
              <a:rPr lang="cs-CZ" sz="2400" smtClean="0"/>
              <a:t>mluvnické </a:t>
            </a:r>
            <a:r>
              <a:rPr lang="cs-CZ" sz="2400" dirty="0" smtClean="0"/>
              <a:t>kategorie podstatných jmen, přídavná jména, shoda přísudku s podmětem</a:t>
            </a:r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611188" y="260350"/>
            <a:ext cx="7772400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 dirty="0" smtClean="0">
                <a:solidFill>
                  <a:schemeClr val="tx2"/>
                </a:solidFill>
                <a:latin typeface="Calibri" pitchFamily="34" charset="0"/>
              </a:rPr>
              <a:t>Český </a:t>
            </a:r>
            <a:r>
              <a:rPr lang="cs-CZ" sz="4400" smtClean="0">
                <a:solidFill>
                  <a:schemeClr val="tx2"/>
                </a:solidFill>
                <a:latin typeface="Calibri" pitchFamily="34" charset="0"/>
              </a:rPr>
              <a:t>jazyk </a:t>
            </a:r>
            <a:r>
              <a:rPr lang="cs-CZ" sz="4400" dirty="0">
                <a:solidFill>
                  <a:schemeClr val="tx2"/>
                </a:solidFill>
                <a:latin typeface="Calibri" pitchFamily="34" charset="0"/>
              </a:rPr>
              <a:t>8</a:t>
            </a:r>
            <a:r>
              <a:rPr lang="cs-CZ" sz="4400" smtClean="0">
                <a:solidFill>
                  <a:schemeClr val="tx2"/>
                </a:solidFill>
                <a:latin typeface="Calibri" pitchFamily="34" charset="0"/>
              </a:rPr>
              <a:t>. </a:t>
            </a:r>
            <a:r>
              <a:rPr lang="cs-CZ" sz="4400" dirty="0">
                <a:solidFill>
                  <a:schemeClr val="tx2"/>
                </a:solidFill>
                <a:latin typeface="Calibri" pitchFamily="34" charset="0"/>
              </a:rPr>
              <a:t>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468313" y="549274"/>
            <a:ext cx="8207375" cy="40010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/>
            <a:r>
              <a:rPr lang="cs-CZ" b="1" dirty="0"/>
              <a:t>Opakování učiva </a:t>
            </a:r>
            <a:r>
              <a:rPr lang="cs-CZ" b="1" dirty="0" smtClean="0"/>
              <a:t>8. </a:t>
            </a:r>
            <a:r>
              <a:rPr lang="cs-CZ" b="1" dirty="0"/>
              <a:t>ročníku			</a:t>
            </a:r>
            <a:r>
              <a:rPr lang="cs-CZ" dirty="0"/>
              <a:t>___________________</a:t>
            </a:r>
          </a:p>
          <a:p>
            <a:pPr marL="342900" indent="-342900"/>
            <a:r>
              <a:rPr lang="cs-CZ" b="1" dirty="0"/>
              <a:t>							</a:t>
            </a:r>
            <a:r>
              <a:rPr lang="cs-CZ" b="1" dirty="0" smtClean="0"/>
              <a:t>               </a:t>
            </a:r>
            <a:r>
              <a:rPr lang="cs-CZ" dirty="0" smtClean="0"/>
              <a:t>jméno</a:t>
            </a:r>
            <a:endParaRPr lang="cs-CZ" b="1" dirty="0"/>
          </a:p>
          <a:p>
            <a:pPr marL="342900" lvl="0" indent="-342900">
              <a:buAutoNum type="arabicPeriod"/>
            </a:pPr>
            <a:r>
              <a:rPr lang="cs-CZ" sz="1600" b="1" dirty="0" smtClean="0"/>
              <a:t>Z přídavných jmen a sloves utvoř podstatná jména:</a:t>
            </a:r>
          </a:p>
          <a:p>
            <a:pPr marL="342900" lvl="0" indent="-342900">
              <a:buAutoNum type="arabicPeriod"/>
            </a:pPr>
            <a:endParaRPr lang="cs-CZ" sz="1600" b="1" dirty="0" smtClean="0"/>
          </a:p>
          <a:p>
            <a:pPr lvl="0"/>
            <a:r>
              <a:rPr lang="cs-CZ" sz="1600" b="1" dirty="0" smtClean="0"/>
              <a:t>      </a:t>
            </a:r>
            <a:r>
              <a:rPr lang="cs-CZ" sz="1600" dirty="0" smtClean="0"/>
              <a:t> vytrvalý _____________	skáče _________________	chytrý ________________</a:t>
            </a:r>
          </a:p>
          <a:p>
            <a:pPr lvl="0"/>
            <a:endParaRPr lang="cs-CZ" sz="1600" dirty="0" smtClean="0"/>
          </a:p>
          <a:p>
            <a:pPr lvl="0"/>
            <a:r>
              <a:rPr lang="cs-CZ" sz="1600" dirty="0" smtClean="0"/>
              <a:t>       umývat  _____________	líný ___________________	silný _________________</a:t>
            </a:r>
          </a:p>
          <a:p>
            <a:pPr lvl="0"/>
            <a:endParaRPr lang="cs-CZ" sz="1600" dirty="0" smtClean="0"/>
          </a:p>
          <a:p>
            <a:pPr lvl="0"/>
            <a:r>
              <a:rPr lang="cs-CZ" sz="1600" dirty="0" smtClean="0"/>
              <a:t>       čistotný _____________	píše  __________________	plete _________________</a:t>
            </a:r>
          </a:p>
          <a:p>
            <a:pPr lvl="0"/>
            <a:r>
              <a:rPr lang="cs-CZ" sz="1600" dirty="0"/>
              <a:t> </a:t>
            </a:r>
            <a:r>
              <a:rPr lang="cs-CZ" sz="1600" dirty="0" smtClean="0"/>
              <a:t>     </a:t>
            </a:r>
            <a:endParaRPr lang="cs-CZ" sz="1600" dirty="0"/>
          </a:p>
          <a:p>
            <a:pPr lvl="0"/>
            <a:r>
              <a:rPr lang="cs-CZ" b="1" dirty="0" smtClean="0"/>
              <a:t>2. U podstatných jmen urči rod, vzor, pád a číslo:</a:t>
            </a:r>
          </a:p>
          <a:p>
            <a:pPr lvl="0"/>
            <a:endParaRPr lang="cs-CZ" b="1" dirty="0" smtClean="0"/>
          </a:p>
          <a:p>
            <a:pPr lvl="0"/>
            <a:endParaRPr lang="cs-CZ" dirty="0"/>
          </a:p>
          <a:p>
            <a:pPr marL="342900" indent="-342900"/>
            <a:endParaRPr lang="cs-CZ" b="1" dirty="0" smtClean="0"/>
          </a:p>
          <a:p>
            <a:pPr marL="342900" indent="-342900"/>
            <a:endParaRPr lang="cs-CZ" b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082133"/>
              </p:ext>
            </p:extLst>
          </p:nvPr>
        </p:nvGraphicFramePr>
        <p:xfrm>
          <a:off x="899592" y="3501008"/>
          <a:ext cx="6504384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7584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 jaře prší.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Bez nehod.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Liší se tvarem.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Viděl jsem pole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Auta jezdila.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Dej to dětem.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323850" y="549275"/>
            <a:ext cx="8424863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0"/>
            <a:r>
              <a:rPr lang="cs-CZ" b="1" dirty="0" smtClean="0"/>
              <a:t>3. Tvoř zadané tvary podstatných jmen:</a:t>
            </a:r>
          </a:p>
          <a:p>
            <a:pPr lvl="0"/>
            <a:endParaRPr lang="cs-CZ" b="1" dirty="0" smtClean="0"/>
          </a:p>
          <a:p>
            <a:pPr lvl="0"/>
            <a:r>
              <a:rPr lang="cs-CZ" b="1" dirty="0"/>
              <a:t>	</a:t>
            </a:r>
            <a:r>
              <a:rPr lang="cs-CZ" b="1" u="sng" dirty="0" smtClean="0"/>
              <a:t>rod střední</a:t>
            </a:r>
            <a:r>
              <a:rPr lang="cs-CZ" b="1" dirty="0" smtClean="0"/>
              <a:t>			</a:t>
            </a:r>
            <a:r>
              <a:rPr lang="cs-CZ" b="1" u="sng" dirty="0" smtClean="0"/>
              <a:t>rod ženský</a:t>
            </a:r>
          </a:p>
          <a:p>
            <a:pPr lvl="0"/>
            <a:endParaRPr lang="cs-CZ" b="1" u="sng" dirty="0"/>
          </a:p>
          <a:p>
            <a:pPr lvl="0"/>
            <a:r>
              <a:rPr lang="cs-CZ" dirty="0" smtClean="0"/>
              <a:t>     2.p.č.j.(vejce) bez______________  7.p.č.mn.(obleva) s______________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     6.p.č.j.(Labe) v________________   6.p.č.j.(sůl) o __________________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     2.p.č.j.(dříví) bez_______________  2.p.č.mn.(ulice) bez _____________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     7.p.č.mn.(počítadlo) s___________  3.p.č.j.(mrkev) k_________________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	</a:t>
            </a:r>
            <a:r>
              <a:rPr lang="cs-CZ" b="1" u="sng" dirty="0" smtClean="0"/>
              <a:t>rod mužský životný</a:t>
            </a:r>
            <a:r>
              <a:rPr lang="cs-CZ" b="1" dirty="0" smtClean="0"/>
              <a:t>		</a:t>
            </a:r>
            <a:r>
              <a:rPr lang="cs-CZ" b="1" u="sng" dirty="0" smtClean="0"/>
              <a:t>rod mužský neživotný</a:t>
            </a:r>
            <a:endParaRPr lang="cs-CZ" dirty="0" smtClean="0"/>
          </a:p>
          <a:p>
            <a:endParaRPr lang="cs-CZ" b="1" dirty="0"/>
          </a:p>
          <a:p>
            <a:r>
              <a:rPr lang="cs-CZ" b="1" dirty="0"/>
              <a:t> </a:t>
            </a:r>
            <a:r>
              <a:rPr lang="cs-CZ" dirty="0" smtClean="0"/>
              <a:t>    5.p.č.j.(letec) _________________   7.p.č.mn.(peníz) s_______________</a:t>
            </a:r>
          </a:p>
          <a:p>
            <a:endParaRPr lang="cs-CZ" b="1" dirty="0"/>
          </a:p>
          <a:p>
            <a:r>
              <a:rPr lang="cs-CZ" b="1" dirty="0" smtClean="0"/>
              <a:t>     </a:t>
            </a:r>
            <a:r>
              <a:rPr lang="cs-CZ" dirty="0" smtClean="0"/>
              <a:t>4.p.č.mn.(lev) vidím ___________    6.p.č.mn.(strop) na_______________</a:t>
            </a:r>
            <a:endParaRPr lang="cs-CZ" b="1" dirty="0"/>
          </a:p>
          <a:p>
            <a:endParaRPr lang="cs-CZ" b="1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                   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23850" y="404813"/>
            <a:ext cx="8496300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0"/>
            <a:r>
              <a:rPr lang="cs-CZ" b="1" dirty="0" smtClean="0"/>
              <a:t>4. Doplň </a:t>
            </a:r>
            <a:r>
              <a:rPr lang="cs-CZ" b="1" dirty="0" err="1" smtClean="0"/>
              <a:t>i,í</a:t>
            </a:r>
            <a:r>
              <a:rPr lang="cs-CZ" b="1" dirty="0" smtClean="0"/>
              <a:t>/</a:t>
            </a:r>
            <a:r>
              <a:rPr lang="cs-CZ" b="1" dirty="0" err="1" smtClean="0"/>
              <a:t>y,ý</a:t>
            </a:r>
            <a:r>
              <a:rPr lang="cs-CZ" b="1" dirty="0" smtClean="0"/>
              <a:t>:</a:t>
            </a:r>
          </a:p>
          <a:p>
            <a:pPr lvl="0"/>
            <a:endParaRPr lang="cs-CZ" b="1" dirty="0"/>
          </a:p>
          <a:p>
            <a:pPr lvl="0"/>
            <a:r>
              <a:rPr lang="cs-CZ" dirty="0" smtClean="0"/>
              <a:t>Na </a:t>
            </a:r>
            <a:r>
              <a:rPr lang="cs-CZ" dirty="0" err="1" smtClean="0"/>
              <a:t>návs</a:t>
            </a:r>
            <a:r>
              <a:rPr lang="cs-CZ" dirty="0" smtClean="0"/>
              <a:t>__ zastavily automobil__  pod </a:t>
            </a:r>
            <a:r>
              <a:rPr lang="cs-CZ" dirty="0" err="1" smtClean="0"/>
              <a:t>lipam</a:t>
            </a:r>
            <a:r>
              <a:rPr lang="cs-CZ" dirty="0" smtClean="0"/>
              <a:t>__.  Voz__</a:t>
            </a:r>
            <a:r>
              <a:rPr lang="cs-CZ" dirty="0" err="1" smtClean="0"/>
              <a:t>ky</a:t>
            </a:r>
            <a:r>
              <a:rPr lang="cs-CZ" dirty="0" smtClean="0"/>
              <a:t>  se </a:t>
            </a:r>
            <a:r>
              <a:rPr lang="cs-CZ" dirty="0" err="1" smtClean="0"/>
              <a:t>zavazadl</a:t>
            </a:r>
            <a:r>
              <a:rPr lang="cs-CZ" dirty="0" smtClean="0"/>
              <a:t>__ stojí 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p</a:t>
            </a:r>
            <a:r>
              <a:rPr lang="cs-CZ" dirty="0" smtClean="0"/>
              <a:t>řed halou. </a:t>
            </a:r>
            <a:r>
              <a:rPr lang="cs-CZ" dirty="0" err="1" smtClean="0"/>
              <a:t>Vyb</a:t>
            </a:r>
            <a:r>
              <a:rPr lang="cs-CZ" dirty="0" smtClean="0"/>
              <a:t>__ráme si  </a:t>
            </a:r>
            <a:r>
              <a:rPr lang="cs-CZ" dirty="0" err="1" smtClean="0"/>
              <a:t>zábradl</a:t>
            </a:r>
            <a:r>
              <a:rPr lang="cs-CZ" dirty="0" smtClean="0"/>
              <a:t>__ s </a:t>
            </a:r>
            <a:r>
              <a:rPr lang="cs-CZ" dirty="0" err="1" smtClean="0"/>
              <a:t>v__řezávanými</a:t>
            </a:r>
            <a:r>
              <a:rPr lang="cs-CZ" dirty="0" smtClean="0"/>
              <a:t>  </a:t>
            </a:r>
            <a:r>
              <a:rPr lang="cs-CZ" dirty="0" err="1" smtClean="0"/>
              <a:t>tyčkam</a:t>
            </a:r>
            <a:r>
              <a:rPr lang="cs-CZ" dirty="0" smtClean="0"/>
              <a:t>__. V </a:t>
            </a:r>
            <a:r>
              <a:rPr lang="cs-CZ" dirty="0" err="1" smtClean="0"/>
              <a:t>prales__ch</a:t>
            </a:r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žijí plaz__, goril__ a rozmanité  </a:t>
            </a:r>
            <a:r>
              <a:rPr lang="cs-CZ" dirty="0" err="1" smtClean="0"/>
              <a:t>šelm</a:t>
            </a:r>
            <a:r>
              <a:rPr lang="cs-CZ" dirty="0" smtClean="0"/>
              <a:t>__. Po </a:t>
            </a:r>
            <a:r>
              <a:rPr lang="cs-CZ" dirty="0" err="1" smtClean="0"/>
              <a:t>ul</a:t>
            </a:r>
            <a:r>
              <a:rPr lang="cs-CZ" dirty="0" smtClean="0"/>
              <a:t>__</a:t>
            </a:r>
            <a:r>
              <a:rPr lang="cs-CZ" dirty="0" err="1" smtClean="0"/>
              <a:t>ci</a:t>
            </a:r>
            <a:r>
              <a:rPr lang="cs-CZ" dirty="0" smtClean="0"/>
              <a:t>  </a:t>
            </a:r>
            <a:r>
              <a:rPr lang="cs-CZ" dirty="0" err="1" smtClean="0"/>
              <a:t>pob</a:t>
            </a:r>
            <a:r>
              <a:rPr lang="cs-CZ" dirty="0" smtClean="0"/>
              <a:t>__hají  dva  cizí  </a:t>
            </a:r>
            <a:r>
              <a:rPr lang="cs-CZ" dirty="0" err="1" smtClean="0"/>
              <a:t>ps</a:t>
            </a:r>
            <a:r>
              <a:rPr lang="cs-CZ" dirty="0" smtClean="0"/>
              <a:t>__.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Strom__  se ohýbají  pod  s__</a:t>
            </a:r>
            <a:r>
              <a:rPr lang="cs-CZ" dirty="0" err="1" smtClean="0"/>
              <a:t>lným</a:t>
            </a:r>
            <a:r>
              <a:rPr lang="cs-CZ" dirty="0" smtClean="0"/>
              <a:t>  větrem.  Vos__ si pochutnávají  na  třešních.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 </a:t>
            </a:r>
            <a:endParaRPr lang="cs-CZ" dirty="0"/>
          </a:p>
          <a:p>
            <a:endParaRPr lang="cs-CZ" dirty="0" smtClean="0"/>
          </a:p>
          <a:p>
            <a:r>
              <a:rPr lang="cs-CZ" b="1" dirty="0"/>
              <a:t>5</a:t>
            </a:r>
            <a:r>
              <a:rPr lang="cs-CZ" b="1" dirty="0" smtClean="0"/>
              <a:t>. Doplň i-í/y-ý v koncovkách přídavných jmen:</a:t>
            </a:r>
          </a:p>
          <a:p>
            <a:endParaRPr lang="cs-CZ" b="1" dirty="0"/>
          </a:p>
          <a:p>
            <a:r>
              <a:rPr lang="cs-CZ" b="1" dirty="0" smtClean="0"/>
              <a:t>     </a:t>
            </a:r>
            <a:r>
              <a:rPr lang="cs-CZ" dirty="0" err="1" smtClean="0"/>
              <a:t>ryb__salát</a:t>
            </a:r>
            <a:r>
              <a:rPr lang="cs-CZ" dirty="0" smtClean="0"/>
              <a:t>, </a:t>
            </a:r>
            <a:r>
              <a:rPr lang="cs-CZ" dirty="0" err="1" smtClean="0"/>
              <a:t>rychl</a:t>
            </a:r>
            <a:r>
              <a:rPr lang="cs-CZ" dirty="0" smtClean="0"/>
              <a:t>__  běžec, včel__  med, </a:t>
            </a:r>
            <a:r>
              <a:rPr lang="cs-CZ" dirty="0" err="1" smtClean="0"/>
              <a:t>zl</a:t>
            </a:r>
            <a:r>
              <a:rPr lang="cs-CZ" dirty="0" smtClean="0"/>
              <a:t>__  soused, hork__  vzduch, </a:t>
            </a:r>
            <a:r>
              <a:rPr lang="cs-CZ" dirty="0" err="1" smtClean="0"/>
              <a:t>ciz</a:t>
            </a:r>
            <a:r>
              <a:rPr lang="cs-CZ" dirty="0" smtClean="0"/>
              <a:t>__</a:t>
            </a:r>
          </a:p>
          <a:p>
            <a:endParaRPr lang="cs-CZ" b="1" dirty="0"/>
          </a:p>
          <a:p>
            <a:r>
              <a:rPr lang="cs-CZ" b="1" dirty="0" smtClean="0"/>
              <a:t>     </a:t>
            </a:r>
            <a:r>
              <a:rPr lang="cs-CZ" dirty="0" smtClean="0"/>
              <a:t>dítě,  rozlehl__  sad, </a:t>
            </a:r>
            <a:r>
              <a:rPr lang="cs-CZ" dirty="0" err="1" smtClean="0"/>
              <a:t>mal</a:t>
            </a:r>
            <a:r>
              <a:rPr lang="cs-CZ" dirty="0" smtClean="0"/>
              <a:t>__  pes, </a:t>
            </a:r>
            <a:r>
              <a:rPr lang="cs-CZ" dirty="0" err="1" smtClean="0"/>
              <a:t>jahodov</a:t>
            </a:r>
            <a:r>
              <a:rPr lang="cs-CZ" dirty="0" smtClean="0"/>
              <a:t>__  kompot,  sov__  houkání.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323850" y="476250"/>
            <a:ext cx="8496300" cy="7571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 smtClean="0"/>
              <a:t>6. Doplň </a:t>
            </a:r>
            <a:r>
              <a:rPr lang="cs-CZ" b="1" dirty="0"/>
              <a:t>koncovku do příčestí minulého:</a:t>
            </a:r>
          </a:p>
          <a:p>
            <a:pPr lvl="0"/>
            <a:endParaRPr lang="cs-CZ" b="1" dirty="0" smtClean="0"/>
          </a:p>
          <a:p>
            <a:pPr lvl="0"/>
            <a:r>
              <a:rPr lang="cs-CZ" dirty="0"/>
              <a:t> </a:t>
            </a:r>
            <a:r>
              <a:rPr lang="cs-CZ" dirty="0" smtClean="0"/>
              <a:t>    Staří lidé vyprávěl__, jaké byl__ zimy kruté zimy.  Lidé </a:t>
            </a:r>
            <a:r>
              <a:rPr lang="cs-CZ" dirty="0" err="1" smtClean="0"/>
              <a:t>šl</a:t>
            </a:r>
            <a:r>
              <a:rPr lang="cs-CZ" dirty="0" smtClean="0"/>
              <a:t>__ do přírody. Štiky </a:t>
            </a:r>
          </a:p>
          <a:p>
            <a:pPr lvl="0"/>
            <a:r>
              <a:rPr lang="cs-CZ" dirty="0"/>
              <a:t> </a:t>
            </a:r>
            <a:endParaRPr lang="cs-CZ" dirty="0" smtClean="0"/>
          </a:p>
          <a:p>
            <a:pPr lvl="0"/>
            <a:r>
              <a:rPr lang="cs-CZ" dirty="0"/>
              <a:t> </a:t>
            </a:r>
            <a:r>
              <a:rPr lang="cs-CZ" dirty="0" smtClean="0"/>
              <a:t>    proháněl__  kapry. Na zahradě se ozýval__  skřivani.  Lidé vítal__  Nový rok.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     Děvčata běhal__ po palouku.  Kukačky kukal__. Hadi syčel__. Poupata se 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     rozvíjel__. Topoly šuměl__. Krajinou se rozléhal__ podivné zvuky.</a:t>
            </a:r>
          </a:p>
          <a:p>
            <a:pPr lvl="0"/>
            <a:endParaRPr lang="cs-CZ" b="1" dirty="0"/>
          </a:p>
          <a:p>
            <a:pPr marL="342900" indent="-342900"/>
            <a:r>
              <a:rPr lang="cs-CZ" b="1" dirty="0" smtClean="0"/>
              <a:t>7. Vyhledej čtrnáct podstatných jmen, vypiš je vedle tabulky a urči u nich</a:t>
            </a:r>
          </a:p>
          <a:p>
            <a:pPr marL="342900" indent="-342900"/>
            <a:r>
              <a:rPr lang="cs-CZ" b="1" dirty="0" smtClean="0"/>
              <a:t>     vzor:</a:t>
            </a:r>
          </a:p>
          <a:p>
            <a:pPr marL="342900" indent="-342900"/>
            <a:endParaRPr lang="cs-CZ" b="1" dirty="0"/>
          </a:p>
          <a:p>
            <a:pPr marL="342900" indent="-342900"/>
            <a:endParaRPr lang="cs-CZ" b="1" dirty="0" smtClean="0"/>
          </a:p>
          <a:p>
            <a:pPr marL="342900" indent="-342900"/>
            <a:endParaRPr lang="cs-CZ" b="1" dirty="0"/>
          </a:p>
          <a:p>
            <a:pPr marL="342900" indent="-342900"/>
            <a:endParaRPr lang="cs-CZ" b="1" dirty="0" smtClean="0"/>
          </a:p>
          <a:p>
            <a:pPr marL="342900" indent="-342900"/>
            <a:endParaRPr lang="cs-CZ" b="1" dirty="0"/>
          </a:p>
          <a:p>
            <a:pPr marL="342900" indent="-342900"/>
            <a:endParaRPr lang="cs-CZ" b="1" dirty="0" smtClean="0"/>
          </a:p>
          <a:p>
            <a:pPr marL="342900" indent="-342900"/>
            <a:endParaRPr lang="cs-CZ" b="1" dirty="0"/>
          </a:p>
          <a:p>
            <a:pPr marL="342900" indent="-342900"/>
            <a:endParaRPr lang="cs-CZ" b="1" dirty="0" smtClean="0"/>
          </a:p>
          <a:p>
            <a:pPr marL="342900" indent="-342900"/>
            <a:endParaRPr lang="cs-CZ" b="1" dirty="0"/>
          </a:p>
          <a:p>
            <a:pPr marL="342900" indent="-342900"/>
            <a:endParaRPr lang="cs-CZ" b="1" dirty="0" smtClean="0"/>
          </a:p>
          <a:p>
            <a:pPr marL="342900" indent="-342900"/>
            <a:endParaRPr lang="cs-CZ" b="1" dirty="0" smtClean="0"/>
          </a:p>
          <a:p>
            <a:pPr marL="342900" indent="-342900"/>
            <a:endParaRPr lang="cs-CZ" b="1" dirty="0"/>
          </a:p>
          <a:p>
            <a:pPr marL="342900" indent="-342900"/>
            <a:endParaRPr lang="cs-CZ" b="1" dirty="0"/>
          </a:p>
          <a:p>
            <a:pPr marL="342900" indent="-342900"/>
            <a:endParaRPr lang="cs-CZ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1359665"/>
              </p:ext>
            </p:extLst>
          </p:nvPr>
        </p:nvGraphicFramePr>
        <p:xfrm>
          <a:off x="899592" y="3891280"/>
          <a:ext cx="60960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Ú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Ů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406</Words>
  <Application>Microsoft Office PowerPoint</Application>
  <PresentationFormat>Předvádění na obrazovce (4:3)</PresentationFormat>
  <Paragraphs>197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Opakování učiva 8. ročníku Klíčová slova: mluvnické kategorie podstatných jmen, přídavná jména, shoda přísudku s podmětem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6878</dc:creator>
  <cp:lastModifiedBy>Kratochvílová Gabriela</cp:lastModifiedBy>
  <cp:revision>19</cp:revision>
  <cp:lastPrinted>2012-06-11T10:42:34Z</cp:lastPrinted>
  <dcterms:created xsi:type="dcterms:W3CDTF">2012-01-05T10:24:27Z</dcterms:created>
  <dcterms:modified xsi:type="dcterms:W3CDTF">2012-06-13T07:14:32Z</dcterms:modified>
</cp:coreProperties>
</file>