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3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78" autoAdjust="0"/>
    <p:restoredTop sz="86323" autoAdjust="0"/>
  </p:normalViewPr>
  <p:slideViewPr>
    <p:cSldViewPr>
      <p:cViewPr>
        <p:scale>
          <a:sx n="100" d="100"/>
          <a:sy n="100" d="100"/>
        </p:scale>
        <p:origin x="-193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BFDDF54-3FEF-4A2B-A57E-B1CD16C6A8D4}" type="datetimeFigureOut">
              <a:rPr lang="cs-CZ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B031629-BAF5-4305-B33A-A6D251AF5B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70575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7653A-1D89-4AAA-BA8F-28F5A5E94007}" type="datetimeFigureOut">
              <a:rPr lang="cs-CZ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954A4-BFB2-4A99-8802-4849F3A5C4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BD2087-44B2-4291-B55C-920A5FB15E49}" type="datetimeFigureOut">
              <a:rPr lang="cs-CZ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2A7A2-BBA2-4F02-9903-2CC8F9137A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CB909-AEF4-4C66-8FE5-D78F23EF40B7}" type="datetimeFigureOut">
              <a:rPr lang="cs-CZ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146C4-4A99-4332-871D-FC3B7A54DB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AA2C2-C191-461B-BFFE-C1CF3029642B}" type="datetimeFigureOut">
              <a:rPr lang="cs-CZ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999C6A-4005-4B7C-80E2-3B74B94BFF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EB4FE-335D-4D12-B687-B87F560C3390}" type="datetimeFigureOut">
              <a:rPr lang="cs-CZ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E0743-9D36-401D-A1FC-1B1CB495DE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BBC5E-41DC-4F67-9922-C91544D400B1}" type="datetimeFigureOut">
              <a:rPr lang="cs-CZ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1886A-82B7-4E69-A931-D22F756027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F5DCB-4A0C-42D7-A74E-9087D80F5D5B}" type="datetimeFigureOut">
              <a:rPr lang="cs-CZ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6200F-F229-4FF0-BE00-7CF5DF343B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24A75-8E9C-4B55-AB8E-1E137FDE53DD}" type="datetimeFigureOut">
              <a:rPr lang="cs-CZ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A9C33A-CFB3-4570-B33E-D6DFD345AE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49122-3F9B-45B8-9B07-4553AB0925EB}" type="datetimeFigureOut">
              <a:rPr lang="cs-CZ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064E2-DFF8-42B4-8B1E-1CC69B7055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A0FB2-50DF-4FA4-8FDF-9976F3A21287}" type="datetimeFigureOut">
              <a:rPr lang="cs-CZ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904AF-F42C-4E63-812B-4DC9F9A9AB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FD43D-F006-490C-AD89-3BCBA735E606}" type="datetimeFigureOut">
              <a:rPr lang="cs-CZ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CC387-8487-4C53-A229-5ABC866D0A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CE573B0-5CEA-4C96-8053-6740A6E0209B}" type="datetimeFigureOut">
              <a:rPr lang="cs-CZ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5FF0DB6-7F07-45FE-B5F3-D044223499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Group 7"/>
          <p:cNvGrpSpPr>
            <a:grpSpLocks/>
          </p:cNvGrpSpPr>
          <p:nvPr/>
        </p:nvGrpSpPr>
        <p:grpSpPr bwMode="auto">
          <a:xfrm>
            <a:off x="0" y="0"/>
            <a:ext cx="9144000" cy="5757863"/>
            <a:chOff x="0" y="0"/>
            <a:chExt cx="5760" cy="3627"/>
          </a:xfrm>
        </p:grpSpPr>
        <p:pic>
          <p:nvPicPr>
            <p:cNvPr id="14338" name="Obrázek 1"/>
            <p:cNvPicPr>
              <a:picLocks noChangeAspect="1" noChangeArrowheads="1"/>
            </p:cNvPicPr>
            <p:nvPr/>
          </p:nvPicPr>
          <p:blipFill>
            <a:blip r:embed="rId2"/>
            <a:srcRect b="48225"/>
            <a:stretch>
              <a:fillRect/>
            </a:stretch>
          </p:blipFill>
          <p:spPr bwMode="auto">
            <a:xfrm>
              <a:off x="0" y="0"/>
              <a:ext cx="5760" cy="1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339" name="Text Box 5"/>
            <p:cNvSpPr txBox="1">
              <a:spLocks noChangeArrowheads="1"/>
            </p:cNvSpPr>
            <p:nvPr/>
          </p:nvSpPr>
          <p:spPr bwMode="auto">
            <a:xfrm>
              <a:off x="0" y="1570"/>
              <a:ext cx="5760" cy="16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 sz="2400">
                  <a:cs typeface="Arial" charset="0"/>
                </a:rPr>
                <a:t>CZ 1.07/1.4.00/21.1962</a:t>
              </a:r>
            </a:p>
            <a:p>
              <a:pPr algn="ctr"/>
              <a:endParaRPr lang="cs-CZ" sz="2400">
                <a:cs typeface="Arial" charset="0"/>
              </a:endParaRPr>
            </a:p>
            <a:p>
              <a:pPr algn="ctr"/>
              <a:r>
                <a:rPr lang="cs-CZ" sz="2400">
                  <a:cs typeface="Arial" charset="0"/>
                </a:rPr>
                <a:t>Základní škola, Lubnice, okres Znojmo, příspěvková organizace</a:t>
              </a:r>
            </a:p>
            <a:p>
              <a:pPr algn="ctr"/>
              <a:endParaRPr lang="cs-CZ" sz="2400" u="sng">
                <a:cs typeface="Arial" charset="0"/>
              </a:endParaRPr>
            </a:p>
            <a:p>
              <a:pPr algn="ctr"/>
              <a:r>
                <a:rPr lang="cs-CZ" sz="2400" u="sng">
                  <a:cs typeface="Arial" charset="0"/>
                </a:rPr>
                <a:t>Lubnice 20, 671 07 Uherčice, okres Znojmo, IČO 49438026</a:t>
              </a:r>
            </a:p>
            <a:p>
              <a:pPr algn="ctr"/>
              <a:endParaRPr lang="cs-CZ" sz="2400">
                <a:cs typeface="Arial" charset="0"/>
              </a:endParaRPr>
            </a:p>
            <a:p>
              <a:pPr algn="ctr"/>
              <a:r>
                <a:rPr lang="cs-CZ" sz="2400">
                  <a:cs typeface="Arial" charset="0"/>
                </a:rPr>
                <a:t>Tel.515298438, e-mail: zslub@mboxzn.cz</a:t>
              </a:r>
            </a:p>
          </p:txBody>
        </p:sp>
        <p:sp>
          <p:nvSpPr>
            <p:cNvPr id="14340" name="Text Box 6"/>
            <p:cNvSpPr txBox="1">
              <a:spLocks noChangeArrowheads="1"/>
            </p:cNvSpPr>
            <p:nvPr/>
          </p:nvSpPr>
          <p:spPr bwMode="auto">
            <a:xfrm>
              <a:off x="0" y="3339"/>
              <a:ext cx="576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cs-CZ" sz="2400" b="1">
                  <a:cs typeface="Arial" charset="0"/>
                </a:rPr>
                <a:t>Číslo DUM:  VY_32_INOVACE_Čj(sp)9_18</a:t>
              </a:r>
              <a:r>
                <a:rPr lang="cs-CZ" b="1">
                  <a:cs typeface="Arial" charset="0"/>
                </a:rPr>
                <a:t>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4437063"/>
            <a:ext cx="6400800" cy="12239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Mgr. Gabriela Kratochvílová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ZŠ Lubnice</a:t>
            </a:r>
          </a:p>
        </p:txBody>
      </p:sp>
      <p:sp>
        <p:nvSpPr>
          <p:cNvPr id="1536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4213" y="2133600"/>
            <a:ext cx="7772400" cy="1470025"/>
          </a:xfrm>
        </p:spPr>
        <p:txBody>
          <a:bodyPr/>
          <a:lstStyle/>
          <a:p>
            <a:pPr eaLnBrk="1" hangingPunct="1"/>
            <a:r>
              <a:rPr lang="cs-CZ" sz="4000" dirty="0" smtClean="0"/>
              <a:t>Opakování učiva 9. ročníku</a:t>
            </a:r>
            <a:br>
              <a:rPr lang="cs-CZ" sz="4000" dirty="0" smtClean="0"/>
            </a:br>
            <a:r>
              <a:rPr lang="cs-CZ" sz="2400" dirty="0" smtClean="0"/>
              <a:t>Klíčová slova:</a:t>
            </a:r>
            <a:r>
              <a:rPr lang="cs-CZ" sz="2400" dirty="0" smtClean="0">
                <a:latin typeface="Arial" charset="0"/>
              </a:rPr>
              <a:t> koncovky podstatných a přídavných </a:t>
            </a:r>
            <a:r>
              <a:rPr lang="cs-CZ" sz="2400" smtClean="0">
                <a:latin typeface="Arial" charset="0"/>
              </a:rPr>
              <a:t>jmen</a:t>
            </a:r>
            <a:r>
              <a:rPr lang="cs-CZ" sz="2400" smtClean="0">
                <a:latin typeface="Arial" charset="0"/>
              </a:rPr>
              <a:t>, mluvnické </a:t>
            </a:r>
            <a:r>
              <a:rPr lang="cs-CZ" sz="2400" dirty="0" smtClean="0">
                <a:latin typeface="Arial" charset="0"/>
              </a:rPr>
              <a:t>kategorie podstatných jmen, shoda přísudku s podmětem, spojky, slovní druhy</a:t>
            </a:r>
          </a:p>
        </p:txBody>
      </p:sp>
      <p:sp>
        <p:nvSpPr>
          <p:cNvPr id="15363" name="Rectangle 5"/>
          <p:cNvSpPr>
            <a:spLocks noChangeArrowheads="1"/>
          </p:cNvSpPr>
          <p:nvPr/>
        </p:nvSpPr>
        <p:spPr bwMode="auto">
          <a:xfrm>
            <a:off x="611188" y="260350"/>
            <a:ext cx="7772400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sz="4400">
                <a:solidFill>
                  <a:schemeClr val="tx2"/>
                </a:solidFill>
                <a:latin typeface="Calibri" pitchFamily="34" charset="0"/>
              </a:rPr>
              <a:t>Český jazyk 9. ročník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5"/>
          <p:cNvSpPr txBox="1">
            <a:spLocks noChangeArrowheads="1"/>
          </p:cNvSpPr>
          <p:nvPr/>
        </p:nvSpPr>
        <p:spPr bwMode="auto">
          <a:xfrm>
            <a:off x="468313" y="577850"/>
            <a:ext cx="82073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cs-CZ" sz="1600" b="1"/>
              <a:t>Opakování učiva 9. ročníku				__________________</a:t>
            </a:r>
          </a:p>
          <a:p>
            <a:pPr marL="342900" indent="-342900"/>
            <a:r>
              <a:rPr lang="cs-CZ" sz="1600" b="1"/>
              <a:t>							jméno								</a:t>
            </a:r>
          </a:p>
          <a:p>
            <a:pPr marL="342900" indent="-342900">
              <a:buFontTx/>
              <a:buAutoNum type="arabicPeriod"/>
            </a:pPr>
            <a:r>
              <a:rPr lang="cs-CZ" sz="1600" b="1"/>
              <a:t>Doplň koncovky podstatných jmen:</a:t>
            </a:r>
          </a:p>
          <a:p>
            <a:pPr marL="342900" indent="-342900"/>
            <a:endParaRPr lang="cs-CZ" sz="1600" b="1"/>
          </a:p>
          <a:p>
            <a:pPr marL="342900" indent="-342900"/>
            <a:r>
              <a:rPr lang="cs-CZ" sz="1600"/>
              <a:t>      Hrajeme si slov__. Znáš houb__, které rostou mezi břízam__ a borovicem__. Mezi rasam__ psů můžeme vidět velké rozdíl__. Motýl__ se vznášeli nad květinam__. Na pol__ roste obil__. Racek mával křídl__. Řeka teče v údol__. Rádi jíme ryb__, maminka je smaží na pánv__.  Zapisujeme písmen__ a čísl__. Z lesa je slyšet dunivé zvuk__. Užiješ si hodně zábav__. Písek pod kol__ brzdil pohyb. Lv__ a tygř__ jsou nebezpečné šelm__. </a:t>
            </a:r>
          </a:p>
          <a:p>
            <a:pPr marL="342900" indent="-342900"/>
            <a:endParaRPr lang="cs-CZ" sz="1600"/>
          </a:p>
          <a:p>
            <a:pPr marL="342900" indent="-342900"/>
            <a:r>
              <a:rPr lang="cs-CZ" sz="1600" b="1"/>
              <a:t>      Vypiš z textu podstatná jména a urči vzor:</a:t>
            </a:r>
            <a:endParaRPr lang="cs-CZ" sz="1600"/>
          </a:p>
          <a:p>
            <a:pPr marL="342900" indent="-342900"/>
            <a:r>
              <a:rPr lang="cs-CZ" sz="1600" b="1"/>
              <a:t>      _________________	________________    ___________________</a:t>
            </a:r>
          </a:p>
          <a:p>
            <a:pPr marL="342900" indent="-342900"/>
            <a:r>
              <a:rPr lang="cs-CZ" sz="1600" b="1"/>
              <a:t>      _________________	________________    ___________________</a:t>
            </a:r>
          </a:p>
          <a:p>
            <a:pPr marL="342900" indent="-342900"/>
            <a:r>
              <a:rPr lang="cs-CZ" sz="1600" b="1"/>
              <a:t>      _________________	________________    ___________________</a:t>
            </a:r>
          </a:p>
          <a:p>
            <a:pPr marL="342900" indent="-342900"/>
            <a:r>
              <a:rPr lang="cs-CZ" sz="1600" b="1"/>
              <a:t>      _________________	________________    ___________________</a:t>
            </a:r>
          </a:p>
          <a:p>
            <a:pPr marL="342900" indent="-342900"/>
            <a:r>
              <a:rPr lang="cs-CZ" sz="1600" b="1"/>
              <a:t>      _________________	________________    ___________________</a:t>
            </a:r>
          </a:p>
          <a:p>
            <a:pPr marL="342900" indent="-342900"/>
            <a:r>
              <a:rPr lang="cs-CZ" sz="1600" b="1"/>
              <a:t>      _________________	________________    ___________________</a:t>
            </a:r>
          </a:p>
          <a:p>
            <a:pPr marL="342900" indent="-342900"/>
            <a:r>
              <a:rPr lang="cs-CZ" sz="1600" b="1"/>
              <a:t>      _________________	________________    ___________________</a:t>
            </a:r>
          </a:p>
          <a:p>
            <a:pPr marL="342900" indent="-342900"/>
            <a:r>
              <a:rPr lang="cs-CZ" sz="1600" b="1"/>
              <a:t>      _________________	________________    ___________________</a:t>
            </a:r>
          </a:p>
          <a:p>
            <a:pPr marL="342900" indent="-342900"/>
            <a:r>
              <a:rPr lang="cs-CZ" sz="1600" b="1"/>
              <a:t>      _________________	________________    ___________________</a:t>
            </a:r>
          </a:p>
          <a:p>
            <a:pPr marL="342900" indent="-342900"/>
            <a:r>
              <a:rPr lang="cs-CZ" sz="1600" b="1"/>
              <a:t>      _________________	________________</a:t>
            </a:r>
            <a:r>
              <a:rPr lang="cs-CZ" sz="16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4"/>
          <p:cNvSpPr txBox="1">
            <a:spLocks noChangeArrowheads="1"/>
          </p:cNvSpPr>
          <p:nvPr/>
        </p:nvSpPr>
        <p:spPr bwMode="auto">
          <a:xfrm>
            <a:off x="323850" y="549275"/>
            <a:ext cx="8424863" cy="577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cs-CZ" sz="1600" b="1"/>
              <a:t>2. Doplň správně koncovku minulého času:</a:t>
            </a:r>
          </a:p>
          <a:p>
            <a:pPr marL="342900" indent="-342900"/>
            <a:endParaRPr lang="cs-CZ" sz="1600"/>
          </a:p>
          <a:p>
            <a:pPr marL="342900" indent="-342900"/>
            <a:r>
              <a:rPr lang="cs-CZ" sz="1600"/>
              <a:t>      Zemědělci měl__ na podzim hodně práce. Traktoristé vyorával__ brambory. Skál__ pomalu zvětrával__. Zajíci běhal__ po poli. Kočky na ně číhal__. Kolem silnice se táhl__ do dáli pole. V přihrádce ležel__ diplomy. Maminku trápil__ starosti o bratra. Do zoologické zahrady byl__ zakoupen__ želvy. Děti nejdříve psal__ do písanek. Brzy ráno vyšl__ houbaři do lesa. Rybníky byl__ zamrzlé. Řádil__ tam prudké větry. Hrady ukrýval__ tajemství. Včely poletoval__ z květu na květ. </a:t>
            </a:r>
          </a:p>
          <a:p>
            <a:pPr marL="342900" indent="-342900"/>
            <a:endParaRPr lang="cs-CZ" sz="1600" b="1"/>
          </a:p>
          <a:p>
            <a:pPr marL="342900" indent="-342900"/>
            <a:r>
              <a:rPr lang="cs-CZ" sz="1600" b="1"/>
              <a:t>     Podtrhni v textu základní skladební dvojice.</a:t>
            </a:r>
          </a:p>
          <a:p>
            <a:pPr marL="342900" indent="-342900"/>
            <a:endParaRPr lang="cs-CZ" sz="1600" b="1"/>
          </a:p>
          <a:p>
            <a:pPr marL="342900" indent="-342900"/>
            <a:endParaRPr lang="cs-CZ" sz="1600" b="1"/>
          </a:p>
          <a:p>
            <a:pPr marL="342900" indent="-342900"/>
            <a:endParaRPr lang="cs-CZ" sz="1600" b="1"/>
          </a:p>
          <a:p>
            <a:pPr marL="342900" indent="-342900"/>
            <a:r>
              <a:rPr lang="cs-CZ" sz="1600" b="1"/>
              <a:t>3. Doplň koncovky přídavných jmen:</a:t>
            </a:r>
          </a:p>
          <a:p>
            <a:pPr marL="342900" indent="-342900"/>
            <a:endParaRPr lang="cs-CZ" sz="1600" b="1"/>
          </a:p>
          <a:p>
            <a:pPr marL="342900" indent="-342900"/>
            <a:r>
              <a:rPr lang="cs-CZ" sz="1600"/>
              <a:t>      světl__  kabát				rezav__  kocour</a:t>
            </a:r>
          </a:p>
          <a:p>
            <a:pPr marL="342900" indent="-342900"/>
            <a:r>
              <a:rPr lang="cs-CZ" sz="1600"/>
              <a:t>      mraziv__  den				včel__  úl</a:t>
            </a:r>
          </a:p>
          <a:p>
            <a:pPr marL="342900" indent="-342900"/>
            <a:r>
              <a:rPr lang="cs-CZ" sz="1600"/>
              <a:t>      nov__  klobouk				strm__  břeh</a:t>
            </a:r>
          </a:p>
          <a:p>
            <a:pPr marL="342900" indent="-342900"/>
            <a:r>
              <a:rPr lang="cs-CZ" sz="1600"/>
              <a:t>      ryb__  pomazánka			ciz__  chlapec</a:t>
            </a:r>
          </a:p>
          <a:p>
            <a:pPr marL="342900" indent="-342900"/>
            <a:r>
              <a:rPr lang="cs-CZ" sz="1600"/>
              <a:t>      hladov__  pes				zdrav__  pokrm</a:t>
            </a:r>
          </a:p>
          <a:p>
            <a:pPr marL="342900" indent="-342900"/>
            <a:r>
              <a:rPr lang="cs-CZ" sz="1600"/>
              <a:t>      jahodov__  kompot			vos__  bodnutí</a:t>
            </a:r>
          </a:p>
          <a:p>
            <a:pPr marL="342900" indent="-342900"/>
            <a:r>
              <a:rPr lang="cs-CZ" sz="1600"/>
              <a:t>      minul__ týden				skvěl__  nápad</a:t>
            </a:r>
            <a:r>
              <a:rPr lang="cs-CZ" b="1"/>
              <a:t>		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4"/>
          <p:cNvSpPr txBox="1">
            <a:spLocks noChangeArrowheads="1"/>
          </p:cNvSpPr>
          <p:nvPr/>
        </p:nvSpPr>
        <p:spPr bwMode="auto">
          <a:xfrm>
            <a:off x="323850" y="404813"/>
            <a:ext cx="8496300" cy="556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cs-CZ" sz="1600" b="1"/>
              <a:t>4. Doplň do vět vhodná přídavná jména:</a:t>
            </a:r>
          </a:p>
          <a:p>
            <a:pPr marL="342900" indent="-342900"/>
            <a:endParaRPr lang="cs-CZ" sz="1600"/>
          </a:p>
          <a:p>
            <a:pPr marL="342900" indent="-342900"/>
            <a:r>
              <a:rPr lang="cs-CZ" sz="1600"/>
              <a:t>      Na okně s _____________ záclonkami vypadá kytice ____________ blatouchů překrásně. Barborka dostala __________ svetr. Už jsi jedl _________ polévku? Na louce poletovali ___________  __________</a:t>
            </a:r>
          </a:p>
          <a:p>
            <a:pPr marL="342900" indent="-342900"/>
            <a:r>
              <a:rPr lang="cs-CZ" sz="1600"/>
              <a:t>      motýli. Na ___________  nábřeží  kotvila nová loď. V ____________  výchově se učíme ____________  ____________ písničky.</a:t>
            </a:r>
          </a:p>
          <a:p>
            <a:pPr marL="342900" indent="-342900"/>
            <a:endParaRPr lang="cs-CZ" sz="1600"/>
          </a:p>
          <a:p>
            <a:pPr marL="342900" indent="-342900"/>
            <a:r>
              <a:rPr lang="cs-CZ" sz="1600"/>
              <a:t>      (nápověda: nový, žlutých, hudební, české, želví, bílými, vltavském, krásní, lidové, barevní).</a:t>
            </a:r>
          </a:p>
          <a:p>
            <a:pPr marL="342900" indent="-342900"/>
            <a:endParaRPr lang="cs-CZ" sz="1600"/>
          </a:p>
          <a:p>
            <a:pPr marL="342900" indent="-342900"/>
            <a:endParaRPr lang="cs-CZ" sz="1600"/>
          </a:p>
          <a:p>
            <a:pPr marL="342900" indent="-342900"/>
            <a:r>
              <a:rPr lang="cs-CZ" sz="1600" b="1"/>
              <a:t>5. Urči číslo a pád u slovních spojení:</a:t>
            </a:r>
          </a:p>
          <a:p>
            <a:pPr marL="342900" indent="-342900"/>
            <a:endParaRPr lang="cs-CZ" sz="1600"/>
          </a:p>
          <a:p>
            <a:pPr marL="342900" indent="-342900"/>
            <a:r>
              <a:rPr lang="cs-CZ" sz="1600"/>
              <a:t>     o zvířatech  ______________		k sousedům  __________________</a:t>
            </a:r>
          </a:p>
          <a:p>
            <a:pPr marL="342900" indent="-342900"/>
            <a:r>
              <a:rPr lang="cs-CZ" sz="1600"/>
              <a:t>     koupím knihu _____________		má to v krvi ___________________</a:t>
            </a:r>
          </a:p>
          <a:p>
            <a:pPr marL="342900" indent="-342900"/>
            <a:r>
              <a:rPr lang="cs-CZ" sz="1600"/>
              <a:t>     chytat ryby _______________		skáče přes švihadlo_____________</a:t>
            </a:r>
          </a:p>
          <a:p>
            <a:pPr marL="342900" indent="-342900"/>
            <a:r>
              <a:rPr lang="cs-CZ" sz="1600"/>
              <a:t>     jeřáby  zvedaly_____________		plaťte penězi __________________</a:t>
            </a:r>
          </a:p>
          <a:p>
            <a:pPr marL="342900" indent="-342900"/>
            <a:r>
              <a:rPr lang="cs-CZ" sz="1600"/>
              <a:t>     bez  zavazadel _____________		pojedu do Prahy _______________</a:t>
            </a:r>
          </a:p>
          <a:p>
            <a:pPr marL="342900" indent="-342900"/>
            <a:r>
              <a:rPr lang="cs-CZ" sz="1600"/>
              <a:t>     dej to Pepovi ______________		Hano, piš!____________________</a:t>
            </a:r>
            <a:r>
              <a:rPr lang="cs-CZ"/>
              <a:t> </a:t>
            </a:r>
          </a:p>
          <a:p>
            <a:pPr marL="342900" indent="-342900"/>
            <a:endParaRPr lang="cs-CZ"/>
          </a:p>
          <a:p>
            <a:pPr marL="342900" indent="-342900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5"/>
          <p:cNvSpPr txBox="1">
            <a:spLocks noChangeArrowheads="1"/>
          </p:cNvSpPr>
          <p:nvPr/>
        </p:nvSpPr>
        <p:spPr bwMode="auto">
          <a:xfrm>
            <a:off x="592138" y="1144588"/>
            <a:ext cx="7435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19458" name="Text Box 6"/>
          <p:cNvSpPr txBox="1">
            <a:spLocks noChangeArrowheads="1"/>
          </p:cNvSpPr>
          <p:nvPr/>
        </p:nvSpPr>
        <p:spPr bwMode="auto">
          <a:xfrm>
            <a:off x="539750" y="404813"/>
            <a:ext cx="7273925" cy="522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cs-CZ" sz="1600" b="1"/>
              <a:t>6. Spoj věty vhodnými spojkami:</a:t>
            </a:r>
          </a:p>
          <a:p>
            <a:pPr marL="342900" indent="-342900"/>
            <a:endParaRPr lang="cs-CZ" sz="1600"/>
          </a:p>
          <a:p>
            <a:pPr marL="342900" indent="-342900"/>
            <a:r>
              <a:rPr lang="cs-CZ" sz="1600"/>
              <a:t>     Čekali jsme na vás dlouho, __________vy jste nepřišli.</a:t>
            </a:r>
          </a:p>
          <a:p>
            <a:pPr marL="342900" indent="-342900"/>
            <a:r>
              <a:rPr lang="cs-CZ" sz="1600"/>
              <a:t>     Dítě usnulo tichým spánkem, __________si celý den hrálo venku.</a:t>
            </a:r>
          </a:p>
          <a:p>
            <a:pPr marL="342900" indent="-342900"/>
            <a:r>
              <a:rPr lang="cs-CZ" sz="1600"/>
              <a:t>     Jakub si přesedl, __________ lépe viděl.</a:t>
            </a:r>
          </a:p>
          <a:p>
            <a:pPr marL="342900" indent="-342900"/>
            <a:r>
              <a:rPr lang="cs-CZ" sz="1600"/>
              <a:t>     Eva litovala, ________ kvůli Milanovi zmeškala hodinu klavíru.</a:t>
            </a:r>
          </a:p>
          <a:p>
            <a:pPr marL="342900" indent="-342900"/>
            <a:r>
              <a:rPr lang="cs-CZ" sz="1600"/>
              <a:t>     Franta si vzpomněl, _______ chtěl navštívit babičku.</a:t>
            </a:r>
          </a:p>
          <a:p>
            <a:pPr marL="342900" indent="-342900"/>
            <a:r>
              <a:rPr lang="cs-CZ" sz="1600"/>
              <a:t>     Všichni se schovali do chaty, __________ začalo pršet.</a:t>
            </a:r>
          </a:p>
          <a:p>
            <a:pPr marL="342900" indent="-342900"/>
            <a:endParaRPr lang="cs-CZ" sz="1600"/>
          </a:p>
          <a:p>
            <a:pPr marL="342900" indent="-342900"/>
            <a:endParaRPr lang="cs-CZ" sz="1600" b="1"/>
          </a:p>
          <a:p>
            <a:pPr marL="342900" indent="-342900"/>
            <a:r>
              <a:rPr lang="cs-CZ" sz="1600" b="1"/>
              <a:t>7.   Urči slovní druhy vyznačených slov:</a:t>
            </a:r>
          </a:p>
          <a:p>
            <a:pPr marL="342900" indent="-342900"/>
            <a:endParaRPr lang="cs-CZ" sz="1600" b="1"/>
          </a:p>
          <a:p>
            <a:pPr marL="342900" indent="-342900"/>
            <a:r>
              <a:rPr lang="cs-CZ" sz="1600" b="1"/>
              <a:t>      Včela </a:t>
            </a:r>
            <a:r>
              <a:rPr lang="cs-CZ" sz="1600"/>
              <a:t>(_____________) vidí </a:t>
            </a:r>
            <a:r>
              <a:rPr lang="cs-CZ" sz="1600" b="1"/>
              <a:t>okolní </a:t>
            </a:r>
            <a:r>
              <a:rPr lang="cs-CZ" sz="1600"/>
              <a:t>(_____________) svět jinak než lidé. </a:t>
            </a:r>
          </a:p>
          <a:p>
            <a:pPr marL="342900" indent="-342900"/>
            <a:r>
              <a:rPr lang="cs-CZ" sz="1600"/>
              <a:t>      Ostrost </a:t>
            </a:r>
            <a:r>
              <a:rPr lang="cs-CZ" sz="1600" b="1"/>
              <a:t>zraku</a:t>
            </a:r>
            <a:r>
              <a:rPr lang="cs-CZ" sz="1600"/>
              <a:t> (________________) je daleko nižší, </a:t>
            </a:r>
            <a:r>
              <a:rPr lang="cs-CZ" sz="1600" b="1"/>
              <a:t>proto</a:t>
            </a:r>
            <a:r>
              <a:rPr lang="cs-CZ" sz="1600"/>
              <a:t> (__________) vidí   předměty nezřetelně. Včely jsou </a:t>
            </a:r>
            <a:r>
              <a:rPr lang="cs-CZ" sz="1600" b="1"/>
              <a:t>barvoslepé </a:t>
            </a:r>
            <a:r>
              <a:rPr lang="cs-CZ" sz="1600"/>
              <a:t>(________________) na </a:t>
            </a:r>
            <a:r>
              <a:rPr lang="cs-CZ" sz="1600" b="1"/>
              <a:t>červenou </a:t>
            </a:r>
            <a:r>
              <a:rPr lang="cs-CZ" sz="1600"/>
              <a:t>(______________) barvu, zaměňují ji </a:t>
            </a:r>
            <a:r>
              <a:rPr lang="cs-CZ" sz="1600" b="1"/>
              <a:t>s </a:t>
            </a:r>
            <a:r>
              <a:rPr lang="cs-CZ" sz="1600"/>
              <a:t>(___________) černou. Předměty, které se rychle </a:t>
            </a:r>
            <a:r>
              <a:rPr lang="cs-CZ" sz="1600" b="1"/>
              <a:t>pohybují </a:t>
            </a:r>
            <a:r>
              <a:rPr lang="cs-CZ" sz="1600"/>
              <a:t>(______________), vnímá včela zřetelněji. Všimněte si, že včely </a:t>
            </a:r>
            <a:r>
              <a:rPr lang="cs-CZ" sz="1600" b="1"/>
              <a:t>navštěvují </a:t>
            </a:r>
            <a:r>
              <a:rPr lang="cs-CZ" sz="1600"/>
              <a:t>(______________) spíše </a:t>
            </a:r>
            <a:r>
              <a:rPr lang="cs-CZ" sz="1600" b="1"/>
              <a:t>květy </a:t>
            </a:r>
            <a:r>
              <a:rPr lang="cs-CZ" sz="1600"/>
              <a:t>(_______________), jimiž </a:t>
            </a:r>
            <a:r>
              <a:rPr lang="cs-CZ" sz="1600" b="1"/>
              <a:t>vítr </a:t>
            </a:r>
            <a:r>
              <a:rPr lang="cs-CZ" sz="1600"/>
              <a:t>(____________) pohybuje.</a:t>
            </a:r>
          </a:p>
          <a:p>
            <a:pPr marL="342900" indent="-342900"/>
            <a:r>
              <a:rPr lang="cs-CZ" sz="1600"/>
              <a:t>	</a:t>
            </a:r>
          </a:p>
          <a:p>
            <a:pPr marL="342900" indent="-342900"/>
            <a:endParaRPr lang="cs-CZ" sz="1600"/>
          </a:p>
        </p:txBody>
      </p:sp>
    </p:spTree>
    <p:extLst>
      <p:ext uri="{BB962C8B-B14F-4D97-AF65-F5344CB8AC3E}">
        <p14:creationId xmlns:p14="http://schemas.microsoft.com/office/powerpoint/2010/main" val="47641209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343</Words>
  <Application>Microsoft Office PowerPoint</Application>
  <PresentationFormat>Předvádění na obrazovce (4:3)</PresentationFormat>
  <Paragraphs>77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Prezentace aplikace PowerPoint</vt:lpstr>
      <vt:lpstr>Opakování učiva 9. ročníku Klíčová slova: koncovky podstatných a přídavných jmen, mluvnické kategorie podstatných jmen, shoda přísudku s podmětem, spojky, slovní druhy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6878</dc:creator>
  <cp:lastModifiedBy>Kratochvílová Gabriela</cp:lastModifiedBy>
  <cp:revision>18</cp:revision>
  <dcterms:created xsi:type="dcterms:W3CDTF">2012-01-05T10:24:27Z</dcterms:created>
  <dcterms:modified xsi:type="dcterms:W3CDTF">2012-06-13T07:15:19Z</dcterms:modified>
</cp:coreProperties>
</file>