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</p:sldMasterIdLst>
  <p:sldIdLst>
    <p:sldId id="272" r:id="rId4"/>
    <p:sldId id="273" r:id="rId5"/>
    <p:sldId id="256" r:id="rId6"/>
    <p:sldId id="257" r:id="rId7"/>
    <p:sldId id="258" r:id="rId8"/>
    <p:sldId id="259" r:id="rId9"/>
    <p:sldId id="261" r:id="rId10"/>
    <p:sldId id="262" r:id="rId11"/>
    <p:sldId id="263" r:id="rId12"/>
    <p:sldId id="271" r:id="rId13"/>
    <p:sldId id="264" r:id="rId14"/>
    <p:sldId id="265" r:id="rId15"/>
    <p:sldId id="270" r:id="rId16"/>
    <p:sldId id="266" r:id="rId17"/>
    <p:sldId id="267" r:id="rId18"/>
    <p:sldId id="268" r:id="rId19"/>
    <p:sldId id="269" r:id="rId20"/>
    <p:sldId id="26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365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63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49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92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508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60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28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200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32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32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226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76862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8586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34768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4664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0077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6901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7464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39018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02897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7877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3138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1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1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0E79D4-13F6-4014-AFAA-CFC79B51E5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420899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55432-1EDD-4855-AD18-CE70C87FA9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65040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4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4" y="2906714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1DA58-9835-4D66-9F01-7014BBDE998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31684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1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76FC4-CEBE-4D1F-B1C5-3E8402C1220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38566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6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6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F1206-C443-49E1-9F2B-072A7D62C6A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419628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B0413-6576-48A8-AD03-878DF3EA8D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23729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5671A-76B6-487B-8EB1-ABF3CC2AF21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65260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74EA0E-3EA4-444C-9790-04A25B4B150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81234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BFE80-F5B9-431B-B605-332E795AEDA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454678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58DCC-D131-4492-A7A4-CDF695BEA9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57201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1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D5B453-5C98-4FCC-BA8C-324080B130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7672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A6FDB-BF8C-4D02-B203-6B5311D943C2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E56DC5-6E6D-4FA4-AC1B-2DA49A33E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303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B00377-F923-49C9-BA38-25EB3ACBB8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26. 5. 2013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A0789-4416-4F6C-822A-5825D99FFC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498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1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1" y="1600201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1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E71AC99-5447-43EF-B1A4-0ADF00EDFFFB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801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 advClick="0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2/23/Homo_erectu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omo_erectus.JPG" TargetMode="External"/><Relationship Id="rId7" Type="http://schemas.openxmlformats.org/officeDocument/2006/relationships/hyperlink" Target="http://cs.wikipedia.org/wiki/Soubor:Vestonicka_venuse_edit.jpg" TargetMode="External"/><Relationship Id="rId2" Type="http://schemas.openxmlformats.org/officeDocument/2006/relationships/hyperlink" Target="http://cs.wikipedia.org/wiki/Soubor:Homo_habil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Indian_family_in_Brazil_posed_in_front_of_hut.jpg" TargetMode="External"/><Relationship Id="rId5" Type="http://schemas.openxmlformats.org/officeDocument/2006/relationships/hyperlink" Target="http://en.wikipedia.org/wiki/File:Neanderthaler_Fund.png" TargetMode="External"/><Relationship Id="rId4" Type="http://schemas.openxmlformats.org/officeDocument/2006/relationships/hyperlink" Target="http://cs.wikipedia.org/wiki/Soubor:Biface_Silex_Venerque_MHNT_PRE_.2009.0.194.1_Fo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7996844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VY_32_Inovace_Dějepis_2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Prezentace „Vývoj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člověka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“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89704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</a:t>
            </a:r>
            <a:r>
              <a:rPr lang="cs-CZ" dirty="0"/>
              <a:t>shrnující hlavní </a:t>
            </a:r>
            <a:r>
              <a:rPr lang="cs-CZ" dirty="0" smtClean="0"/>
              <a:t>znaky vývoje člověka a charakterizující jednotlivé vývojové druhy člověka. Na závěr obsahuje kontrolní otázky.</a:t>
            </a:r>
          </a:p>
        </p:txBody>
      </p:sp>
    </p:spTree>
    <p:extLst>
      <p:ext uri="{BB962C8B-B14F-4D97-AF65-F5344CB8AC3E}">
        <p14:creationId xmlns:p14="http://schemas.microsoft.com/office/powerpoint/2010/main" val="1052127061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Vývoj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310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znaky vývoje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Vzpřímená chůze = uvolnění rukou pro výrobu </a:t>
            </a:r>
            <a:r>
              <a:rPr lang="cs-CZ" dirty="0" smtClean="0"/>
              <a:t>nástrojů.</a:t>
            </a:r>
            <a:endParaRPr lang="cs-CZ" dirty="0"/>
          </a:p>
          <a:p>
            <a:r>
              <a:rPr lang="cs-CZ" dirty="0" smtClean="0"/>
              <a:t>Výroba nástrojů = usnadňují práci a lov.</a:t>
            </a:r>
          </a:p>
          <a:p>
            <a:pPr lvl="0"/>
            <a:r>
              <a:rPr lang="cs-CZ" dirty="0" smtClean="0"/>
              <a:t>Zvětšuje </a:t>
            </a:r>
            <a:r>
              <a:rPr lang="cs-CZ" dirty="0"/>
              <a:t>se mozek = lepší </a:t>
            </a:r>
            <a:r>
              <a:rPr lang="cs-CZ" dirty="0" smtClean="0"/>
              <a:t>myšlení = lepší nástroje.</a:t>
            </a:r>
            <a:endParaRPr lang="cs-CZ" dirty="0"/>
          </a:p>
          <a:p>
            <a:pPr lvl="0"/>
            <a:r>
              <a:rPr lang="cs-CZ" dirty="0" smtClean="0"/>
              <a:t>Rozvoj </a:t>
            </a:r>
            <a:r>
              <a:rPr lang="cs-CZ" dirty="0"/>
              <a:t>řeči = předávání znalostí, </a:t>
            </a:r>
            <a:r>
              <a:rPr lang="cs-CZ" dirty="0" smtClean="0"/>
              <a:t>učení.</a:t>
            </a:r>
            <a:endParaRPr lang="cs-CZ" dirty="0"/>
          </a:p>
          <a:p>
            <a:pPr lvl="0"/>
            <a:r>
              <a:rPr lang="cs-CZ" dirty="0"/>
              <a:t>Změna vzhledu např. </a:t>
            </a:r>
            <a:r>
              <a:rPr lang="cs-CZ" dirty="0" smtClean="0"/>
              <a:t>obličej, srst.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319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Člověk zručný – homo </a:t>
            </a:r>
            <a:r>
              <a:rPr lang="cs-CZ" dirty="0" err="1" smtClean="0"/>
              <a:t>habilis</a:t>
            </a:r>
            <a:r>
              <a:rPr lang="cs-CZ" dirty="0" smtClean="0"/>
              <a:t>.</a:t>
            </a:r>
          </a:p>
          <a:p>
            <a:r>
              <a:rPr lang="cs-CZ" dirty="0"/>
              <a:t>Člověk vzpřímený – homo </a:t>
            </a:r>
            <a:r>
              <a:rPr lang="cs-CZ" dirty="0" err="1" smtClean="0"/>
              <a:t>erectus</a:t>
            </a:r>
            <a:r>
              <a:rPr lang="cs-CZ" dirty="0" smtClean="0"/>
              <a:t>.</a:t>
            </a:r>
          </a:p>
          <a:p>
            <a:r>
              <a:rPr lang="cs-CZ" dirty="0"/>
              <a:t>Člověk rozumný – homo </a:t>
            </a:r>
            <a:r>
              <a:rPr lang="cs-CZ" dirty="0" smtClean="0"/>
              <a:t>sapiens.</a:t>
            </a:r>
          </a:p>
          <a:p>
            <a:r>
              <a:rPr lang="cs-CZ" dirty="0"/>
              <a:t>Člověk dnešního typu – homo sapiens </a:t>
            </a:r>
            <a:r>
              <a:rPr lang="cs-CZ" dirty="0" err="1" smtClean="0"/>
              <a:t>sapiens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725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Člověk zručný – homo </a:t>
            </a:r>
            <a:r>
              <a:rPr lang="cs-CZ" dirty="0" err="1"/>
              <a:t>habilis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18856" cy="4781128"/>
          </a:xfrm>
        </p:spPr>
        <p:txBody>
          <a:bodyPr/>
          <a:lstStyle/>
          <a:p>
            <a:pPr lvl="0"/>
            <a:r>
              <a:rPr lang="cs-CZ" dirty="0" smtClean="0"/>
              <a:t>Před 2</a:t>
            </a:r>
            <a:r>
              <a:rPr lang="cs-CZ" dirty="0"/>
              <a:t> 500 000 – 1 500 000 </a:t>
            </a:r>
            <a:r>
              <a:rPr lang="cs-CZ" dirty="0" smtClean="0"/>
              <a:t>let.</a:t>
            </a:r>
            <a:endParaRPr lang="cs-CZ" dirty="0"/>
          </a:p>
          <a:p>
            <a:pPr lvl="0"/>
            <a:r>
              <a:rPr lang="cs-CZ" dirty="0"/>
              <a:t>Jednoduché kamenné nástroje </a:t>
            </a:r>
            <a:r>
              <a:rPr lang="cs-CZ" dirty="0" smtClean="0"/>
              <a:t>– sekáče.</a:t>
            </a:r>
            <a:endParaRPr lang="cs-CZ" dirty="0"/>
          </a:p>
          <a:p>
            <a:r>
              <a:rPr lang="cs-CZ" dirty="0"/>
              <a:t>Sběr plodů, lov drobných </a:t>
            </a:r>
            <a:r>
              <a:rPr lang="cs-CZ" dirty="0" smtClean="0"/>
              <a:t>zvířat.</a:t>
            </a:r>
          </a:p>
          <a:p>
            <a:r>
              <a:rPr lang="cs-CZ" dirty="0" smtClean="0"/>
              <a:t>Žil v Africe.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1196752"/>
            <a:ext cx="3888432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56176" y="6488668"/>
            <a:ext cx="248449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http://cs.wikipedia.org/wiki/Soubor:Homo_habilis.JPG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903754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/>
              <a:t>Člověk vzpřímený – homo </a:t>
            </a:r>
            <a:r>
              <a:rPr lang="cs-CZ" dirty="0" err="1"/>
              <a:t>erectus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5646" y="877003"/>
            <a:ext cx="4896544" cy="3240360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2800" dirty="0"/>
              <a:t>Před 1 500 000 – </a:t>
            </a:r>
            <a:r>
              <a:rPr lang="cs-CZ" sz="2800" dirty="0" smtClean="0"/>
              <a:t>300</a:t>
            </a:r>
            <a:r>
              <a:rPr lang="cs-CZ" sz="2800" dirty="0"/>
              <a:t> </a:t>
            </a:r>
            <a:r>
              <a:rPr lang="cs-CZ" sz="2800" dirty="0" smtClean="0"/>
              <a:t>000.</a:t>
            </a:r>
            <a:endParaRPr lang="cs-CZ" sz="2800" dirty="0"/>
          </a:p>
          <a:p>
            <a:pPr lvl="0"/>
            <a:r>
              <a:rPr lang="cs-CZ" sz="2800" dirty="0"/>
              <a:t>Pěstní klín, dřevěné oštěpy, dřevěné </a:t>
            </a:r>
            <a:r>
              <a:rPr lang="cs-CZ" sz="2800" dirty="0" smtClean="0"/>
              <a:t>kyje.</a:t>
            </a:r>
            <a:endParaRPr lang="cs-CZ" sz="2800" dirty="0"/>
          </a:p>
          <a:p>
            <a:pPr lvl="0"/>
            <a:r>
              <a:rPr lang="cs-CZ" sz="2800" dirty="0"/>
              <a:t>Lov větších </a:t>
            </a:r>
            <a:r>
              <a:rPr lang="cs-CZ" sz="2800" dirty="0" smtClean="0"/>
              <a:t>zvířat.</a:t>
            </a:r>
            <a:endParaRPr lang="cs-CZ" sz="2800" dirty="0"/>
          </a:p>
          <a:p>
            <a:r>
              <a:rPr lang="cs-CZ" sz="2800" dirty="0" smtClean="0"/>
              <a:t>Používal oheň, počátky řeči.</a:t>
            </a:r>
          </a:p>
          <a:p>
            <a:r>
              <a:rPr lang="cs-CZ" sz="2800" dirty="0" smtClean="0"/>
              <a:t>Rozšířil se z Afriky do Asie a Evropy.</a:t>
            </a:r>
            <a:endParaRPr lang="cs-CZ" sz="2800" dirty="0"/>
          </a:p>
        </p:txBody>
      </p:sp>
      <p:sp>
        <p:nvSpPr>
          <p:cNvPr id="5" name="Rectangle 1">
            <a:hlinkClick r:id="rId2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2">
            <a:hlinkClick r:id="rId2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8064" y="1268760"/>
            <a:ext cx="3880048" cy="5173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868144" y="6511665"/>
            <a:ext cx="280831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http://cs.wikipedia.org/wiki/Soubor:Homo_erectus.JPG</a:t>
            </a:r>
            <a:endParaRPr lang="cs-CZ" sz="8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500" y="4117363"/>
            <a:ext cx="5004048" cy="2502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2400" y="6619387"/>
            <a:ext cx="48681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http://cs.wikipedia.org/wiki/Soubor:Biface_Silex_Venerque_MHNT_PRE_.2009.0.194.1_Fond.jpg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470005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Člověk rozumný – homo sapiens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4330824" cy="4061048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/>
              <a:t>Před 300 000 – 40 </a:t>
            </a:r>
            <a:r>
              <a:rPr lang="cs-CZ" dirty="0" smtClean="0"/>
              <a:t>000.</a:t>
            </a:r>
            <a:endParaRPr lang="cs-CZ" dirty="0"/>
          </a:p>
          <a:p>
            <a:pPr lvl="0"/>
            <a:r>
              <a:rPr lang="cs-CZ" dirty="0" smtClean="0"/>
              <a:t>Patřil </a:t>
            </a:r>
            <a:r>
              <a:rPr lang="cs-CZ" dirty="0"/>
              <a:t>zde i </a:t>
            </a:r>
            <a:r>
              <a:rPr lang="cs-CZ" dirty="0" smtClean="0"/>
              <a:t>neandrtálec.</a:t>
            </a:r>
            <a:endParaRPr lang="cs-CZ" dirty="0"/>
          </a:p>
          <a:p>
            <a:pPr lvl="0"/>
            <a:r>
              <a:rPr lang="cs-CZ" dirty="0"/>
              <a:t>Speciální kamenné nástroje – hroty, </a:t>
            </a:r>
            <a:r>
              <a:rPr lang="cs-CZ" dirty="0" smtClean="0"/>
              <a:t>škrabadla.</a:t>
            </a:r>
            <a:endParaRPr lang="cs-CZ" dirty="0"/>
          </a:p>
          <a:p>
            <a:pPr lvl="0"/>
            <a:r>
              <a:rPr lang="cs-CZ" dirty="0"/>
              <a:t>Lovili i velká zvířata – </a:t>
            </a:r>
            <a:r>
              <a:rPr lang="cs-CZ" dirty="0" smtClean="0"/>
              <a:t>mamuty.</a:t>
            </a:r>
          </a:p>
          <a:p>
            <a:pPr lvl="0"/>
            <a:r>
              <a:rPr lang="cs-CZ" dirty="0" smtClean="0"/>
              <a:t>Umí rozdělat oheň.</a:t>
            </a:r>
            <a:endParaRPr lang="cs-CZ" dirty="0"/>
          </a:p>
          <a:p>
            <a:pPr lvl="0"/>
            <a:r>
              <a:rPr lang="cs-CZ" dirty="0"/>
              <a:t>Jednoduchá </a:t>
            </a:r>
            <a:r>
              <a:rPr lang="cs-CZ" dirty="0" smtClean="0"/>
              <a:t>řeč.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55976" y="1556792"/>
            <a:ext cx="4728187" cy="4255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36096" y="5984994"/>
            <a:ext cx="280831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http://en.wikipedia.org/wiki/File:Neanderthaler_Fund.png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121862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7871" y="131227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4000" dirty="0"/>
              <a:t>Člověk dnešního typu – homo sapiens </a:t>
            </a:r>
            <a:r>
              <a:rPr lang="cs-CZ" sz="4000" dirty="0" err="1"/>
              <a:t>sapiens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3837778" cy="5112568"/>
          </a:xfrm>
        </p:spPr>
        <p:txBody>
          <a:bodyPr>
            <a:normAutofit/>
          </a:bodyPr>
          <a:lstStyle/>
          <a:p>
            <a:pPr lvl="0"/>
            <a:r>
              <a:rPr lang="cs-CZ" sz="2400" dirty="0"/>
              <a:t>Před 40 000 – </a:t>
            </a:r>
            <a:r>
              <a:rPr lang="cs-CZ" sz="2400" dirty="0" smtClean="0"/>
              <a:t>dosud.</a:t>
            </a:r>
            <a:endParaRPr lang="cs-CZ" sz="2400" dirty="0"/>
          </a:p>
          <a:p>
            <a:pPr lvl="0"/>
            <a:r>
              <a:rPr lang="cs-CZ" sz="2400" dirty="0"/>
              <a:t>Tělesnou stavbou i myšlením jako dnešní </a:t>
            </a:r>
            <a:r>
              <a:rPr lang="cs-CZ" sz="2400" dirty="0" smtClean="0"/>
              <a:t>lidé.</a:t>
            </a:r>
            <a:endParaRPr lang="cs-CZ" sz="2400" dirty="0"/>
          </a:p>
          <a:p>
            <a:pPr lvl="0"/>
            <a:r>
              <a:rPr lang="cs-CZ" sz="2400" dirty="0"/>
              <a:t>Dokonalé nástroje z kamene, dřeva a kostí, luk a </a:t>
            </a:r>
            <a:r>
              <a:rPr lang="cs-CZ" sz="2400" dirty="0" smtClean="0"/>
              <a:t>šípy.</a:t>
            </a:r>
            <a:endParaRPr lang="cs-CZ" sz="2400" dirty="0"/>
          </a:p>
          <a:p>
            <a:pPr lvl="0"/>
            <a:r>
              <a:rPr lang="cs-CZ" sz="2400" dirty="0"/>
              <a:t>Mluvil souvislou </a:t>
            </a:r>
            <a:r>
              <a:rPr lang="cs-CZ" sz="2400" dirty="0" smtClean="0"/>
              <a:t>řečí.</a:t>
            </a:r>
            <a:endParaRPr lang="cs-CZ" sz="2400" dirty="0"/>
          </a:p>
          <a:p>
            <a:pPr lvl="0"/>
            <a:r>
              <a:rPr lang="cs-CZ" sz="2400" dirty="0"/>
              <a:t>Počátky umění – jeskynní malby, sošky (</a:t>
            </a:r>
            <a:r>
              <a:rPr lang="cs-CZ" sz="2400" dirty="0" err="1"/>
              <a:t>venuše</a:t>
            </a:r>
            <a:r>
              <a:rPr lang="cs-CZ" sz="2400" dirty="0" smtClean="0"/>
              <a:t>).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8732" y="908720"/>
            <a:ext cx="3120747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1322" y="4941168"/>
            <a:ext cx="33798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http://en.wikipedia.org/wiki/File:Indian_family_in_Brazil_posed_in_front_of_hut.jpg</a:t>
            </a:r>
            <a:endParaRPr lang="cs-CZ" sz="8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67944" y="908720"/>
            <a:ext cx="1490016" cy="2912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23928" y="3827352"/>
            <a:ext cx="16340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/>
              <a:t>http://cs.wikipedia.org/wiki/Soubor:Vestonicka_venuse_edit.jpg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310870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Vývoj Země a člověka ve 24 hodinách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Před 3.8 </a:t>
            </a:r>
            <a:r>
              <a:rPr lang="cs-CZ" dirty="0" smtClean="0"/>
              <a:t>mld. </a:t>
            </a:r>
            <a:r>
              <a:rPr lang="cs-CZ" dirty="0"/>
              <a:t>= v 5 h = </a:t>
            </a:r>
            <a:r>
              <a:rPr lang="cs-CZ" dirty="0" smtClean="0"/>
              <a:t>objevuje se život. </a:t>
            </a:r>
            <a:endParaRPr lang="cs-CZ" dirty="0"/>
          </a:p>
          <a:p>
            <a:r>
              <a:rPr lang="cs-CZ" dirty="0"/>
              <a:t>Před 235 </a:t>
            </a:r>
            <a:r>
              <a:rPr lang="cs-CZ" dirty="0" smtClean="0"/>
              <a:t>mil. </a:t>
            </a:r>
            <a:r>
              <a:rPr lang="cs-CZ" dirty="0"/>
              <a:t>= ve 22:55 = objevili se </a:t>
            </a:r>
            <a:r>
              <a:rPr lang="cs-CZ" dirty="0" smtClean="0"/>
              <a:t>dinosauři.</a:t>
            </a:r>
            <a:endParaRPr lang="cs-CZ" dirty="0"/>
          </a:p>
          <a:p>
            <a:r>
              <a:rPr lang="cs-CZ" dirty="0"/>
              <a:t>Před 65 </a:t>
            </a:r>
            <a:r>
              <a:rPr lang="cs-CZ" dirty="0" smtClean="0"/>
              <a:t>mil. </a:t>
            </a:r>
            <a:r>
              <a:rPr lang="cs-CZ" dirty="0"/>
              <a:t>= 23:40 vymřeli </a:t>
            </a:r>
            <a:r>
              <a:rPr lang="cs-CZ" dirty="0" smtClean="0"/>
              <a:t>dinosauři.</a:t>
            </a:r>
            <a:endParaRPr lang="cs-CZ" dirty="0"/>
          </a:p>
          <a:p>
            <a:r>
              <a:rPr lang="cs-CZ" dirty="0"/>
              <a:t>Před 2,5 </a:t>
            </a:r>
            <a:r>
              <a:rPr lang="cs-CZ" dirty="0" smtClean="0"/>
              <a:t>mil. </a:t>
            </a:r>
            <a:r>
              <a:rPr lang="cs-CZ" dirty="0"/>
              <a:t>= 23:59:15 – homo </a:t>
            </a:r>
            <a:r>
              <a:rPr lang="cs-CZ" dirty="0" err="1" smtClean="0"/>
              <a:t>habilis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Před 1,5 mil. = 23:59:30 – homo </a:t>
            </a:r>
            <a:r>
              <a:rPr lang="cs-CZ" dirty="0" err="1" smtClean="0"/>
              <a:t>erectus</a:t>
            </a:r>
            <a:r>
              <a:rPr lang="cs-CZ" smtClean="0"/>
              <a:t>.</a:t>
            </a:r>
            <a:endParaRPr lang="cs-CZ" dirty="0"/>
          </a:p>
          <a:p>
            <a:r>
              <a:rPr lang="cs-CZ" dirty="0"/>
              <a:t>Před </a:t>
            </a:r>
            <a:r>
              <a:rPr lang="cs-CZ" dirty="0" smtClean="0"/>
              <a:t>300</a:t>
            </a:r>
            <a:r>
              <a:rPr lang="cs-CZ" dirty="0"/>
              <a:t> </a:t>
            </a:r>
            <a:r>
              <a:rPr lang="cs-CZ" dirty="0" smtClean="0"/>
              <a:t>000 tis. </a:t>
            </a:r>
            <a:r>
              <a:rPr lang="cs-CZ" dirty="0"/>
              <a:t>= </a:t>
            </a:r>
            <a:r>
              <a:rPr lang="cs-CZ" dirty="0" smtClean="0"/>
              <a:t>23:59:54 </a:t>
            </a:r>
            <a:r>
              <a:rPr lang="cs-CZ" dirty="0"/>
              <a:t>– homo </a:t>
            </a:r>
            <a:r>
              <a:rPr lang="cs-CZ" dirty="0" smtClean="0"/>
              <a:t>sapiens.</a:t>
            </a:r>
            <a:endParaRPr lang="cs-CZ" dirty="0"/>
          </a:p>
          <a:p>
            <a:r>
              <a:rPr lang="cs-CZ" dirty="0"/>
              <a:t>Před 40 </a:t>
            </a:r>
            <a:r>
              <a:rPr lang="cs-CZ" dirty="0" smtClean="0"/>
              <a:t>000 tis. </a:t>
            </a:r>
            <a:r>
              <a:rPr lang="cs-CZ" dirty="0"/>
              <a:t>= 23:59:59 – homo sapiens </a:t>
            </a:r>
            <a:r>
              <a:rPr lang="cs-CZ" dirty="0" err="1" smtClean="0"/>
              <a:t>sapiens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184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uměl jako první rozdělat oheň?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Člověk zručný – homo </a:t>
            </a:r>
            <a:r>
              <a:rPr lang="cs-CZ" dirty="0" err="1" smtClean="0"/>
              <a:t>habilis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vzpřímený – homo </a:t>
            </a:r>
            <a:r>
              <a:rPr lang="cs-CZ" dirty="0" err="1" smtClean="0"/>
              <a:t>erectus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rozumný – homo sapiens.</a:t>
            </a:r>
          </a:p>
          <a:p>
            <a:r>
              <a:rPr lang="cs-CZ" dirty="0" smtClean="0"/>
              <a:t>Člověk dnešního typu – homo sapiens </a:t>
            </a:r>
            <a:r>
              <a:rPr lang="cs-CZ" dirty="0" err="1" smtClean="0"/>
              <a:t>sapiens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670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začal s uměním?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Člověk zručný – homo </a:t>
            </a:r>
            <a:r>
              <a:rPr lang="cs-CZ" dirty="0" err="1" smtClean="0"/>
              <a:t>habilis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vzpřímený – homo </a:t>
            </a:r>
            <a:r>
              <a:rPr lang="cs-CZ" dirty="0" err="1" smtClean="0"/>
              <a:t>erectus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rozumný – homo sapiens.</a:t>
            </a:r>
          </a:p>
          <a:p>
            <a:r>
              <a:rPr lang="cs-CZ" dirty="0" smtClean="0"/>
              <a:t>Člověk dnešního typu – homo sapiens </a:t>
            </a:r>
            <a:r>
              <a:rPr lang="cs-CZ" dirty="0" err="1" smtClean="0"/>
              <a:t>sapiens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51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používal luk a šípy?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Člověk zručný – homo </a:t>
            </a:r>
            <a:r>
              <a:rPr lang="cs-CZ" dirty="0" err="1" smtClean="0"/>
              <a:t>habilis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vzpřímený – homo </a:t>
            </a:r>
            <a:r>
              <a:rPr lang="cs-CZ" dirty="0" err="1" smtClean="0"/>
              <a:t>erectus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rozumný – homo sapiens.</a:t>
            </a:r>
          </a:p>
          <a:p>
            <a:r>
              <a:rPr lang="cs-CZ" dirty="0" smtClean="0"/>
              <a:t>Člověk dnešního typu – homo sapiens </a:t>
            </a:r>
            <a:r>
              <a:rPr lang="cs-CZ" dirty="0" err="1" smtClean="0"/>
              <a:t>sapiens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12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žil pouze v Africe?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Člověk zručný – homo </a:t>
            </a:r>
            <a:r>
              <a:rPr lang="cs-CZ" dirty="0" err="1" smtClean="0"/>
              <a:t>habilis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vzpřímený – homo </a:t>
            </a:r>
            <a:r>
              <a:rPr lang="cs-CZ" dirty="0" err="1" smtClean="0"/>
              <a:t>erectus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rozumný – homo sapiens.</a:t>
            </a:r>
          </a:p>
          <a:p>
            <a:r>
              <a:rPr lang="cs-CZ" dirty="0" smtClean="0"/>
              <a:t>Člověk dnešního typu – homo sapiens </a:t>
            </a:r>
            <a:r>
              <a:rPr lang="cs-CZ" dirty="0" err="1" smtClean="0"/>
              <a:t>sapiens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8287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používal pěstní klín?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Člověk zručný – homo </a:t>
            </a:r>
            <a:r>
              <a:rPr lang="cs-CZ" dirty="0" err="1" smtClean="0"/>
              <a:t>habilis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vzpřímený – homo </a:t>
            </a:r>
            <a:r>
              <a:rPr lang="cs-CZ" dirty="0" err="1" smtClean="0"/>
              <a:t>erectus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rozumný – homo sapiens.</a:t>
            </a:r>
          </a:p>
          <a:p>
            <a:r>
              <a:rPr lang="cs-CZ" dirty="0" smtClean="0"/>
              <a:t>Člověk dnešního typu – homo sapiens </a:t>
            </a:r>
            <a:r>
              <a:rPr lang="cs-CZ" dirty="0" err="1" smtClean="0"/>
              <a:t>sapiens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60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Kdo byl vzhledem a myšlením jako my?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Člověk zručný – homo </a:t>
            </a:r>
            <a:r>
              <a:rPr lang="cs-CZ" dirty="0" err="1" smtClean="0"/>
              <a:t>habilis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vzpřímený – homo </a:t>
            </a:r>
            <a:r>
              <a:rPr lang="cs-CZ" dirty="0" err="1" smtClean="0"/>
              <a:t>erectus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rozumný – homo sapiens.</a:t>
            </a:r>
          </a:p>
          <a:p>
            <a:r>
              <a:rPr lang="cs-CZ" dirty="0" smtClean="0"/>
              <a:t>Člověk dnešního typu – homo sapiens </a:t>
            </a:r>
            <a:r>
              <a:rPr lang="cs-CZ" dirty="0" err="1" smtClean="0"/>
              <a:t>sapiens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743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Kdo poprvé používal oheň?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Člověk zručný – homo </a:t>
            </a:r>
            <a:r>
              <a:rPr lang="cs-CZ" dirty="0" err="1" smtClean="0"/>
              <a:t>habilis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vzpřímený – homo </a:t>
            </a:r>
            <a:r>
              <a:rPr lang="cs-CZ" dirty="0" err="1" smtClean="0"/>
              <a:t>erectus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rozumný – homo sapiens.</a:t>
            </a:r>
          </a:p>
          <a:p>
            <a:r>
              <a:rPr lang="cs-CZ" dirty="0" smtClean="0"/>
              <a:t>Člověk dnešního typu – homo sapiens </a:t>
            </a:r>
            <a:r>
              <a:rPr lang="cs-CZ" dirty="0" err="1" smtClean="0"/>
              <a:t>sapiens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861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err="1" smtClean="0">
                <a:effectLst/>
              </a:rPr>
              <a:t>Soubor:Homo</a:t>
            </a:r>
            <a:r>
              <a:rPr lang="cs-CZ" sz="1200" dirty="0" smtClean="0">
                <a:effectLst/>
              </a:rPr>
              <a:t> habilis.JPG. </a:t>
            </a:r>
            <a:r>
              <a:rPr lang="cs-CZ" sz="1200" i="1" dirty="0" smtClean="0">
                <a:effectLst/>
              </a:rPr>
              <a:t>Wikipedia.org</a:t>
            </a:r>
            <a:r>
              <a:rPr lang="cs-CZ" sz="1200" dirty="0" smtClean="0">
                <a:effectLst/>
              </a:rPr>
              <a:t> [online]. [cit. 2012-10-11]. Dostupné z:  </a:t>
            </a:r>
            <a:r>
              <a:rPr lang="cs-CZ" sz="1200" dirty="0" smtClean="0">
                <a:effectLst/>
                <a:hlinkClick r:id="rId2"/>
              </a:rPr>
              <a:t>http://cs.wikipedia.org/wiki/Soubor:Homo_habilis.JPG</a:t>
            </a:r>
            <a:endParaRPr lang="cs-CZ" sz="1200" dirty="0" smtClean="0">
              <a:effectLst/>
            </a:endParaRPr>
          </a:p>
          <a:p>
            <a:r>
              <a:rPr lang="cs-CZ" sz="1200" dirty="0" err="1" smtClean="0">
                <a:effectLst/>
              </a:rPr>
              <a:t>Soubor:Homo</a:t>
            </a:r>
            <a:r>
              <a:rPr lang="cs-CZ" sz="1200" dirty="0" smtClean="0">
                <a:effectLst/>
              </a:rPr>
              <a:t> erectus.JPG. </a:t>
            </a:r>
            <a:r>
              <a:rPr lang="cs-CZ" sz="1200" i="1" dirty="0" smtClean="0">
                <a:effectLst/>
              </a:rPr>
              <a:t>Wikipedia.org</a:t>
            </a:r>
            <a:r>
              <a:rPr lang="cs-CZ" sz="1200" dirty="0" smtClean="0">
                <a:effectLst/>
              </a:rPr>
              <a:t> [online]. [cit. 2012-10-11]. Dostupné z:  </a:t>
            </a:r>
            <a:r>
              <a:rPr lang="cs-CZ" sz="1200" dirty="0" smtClean="0">
                <a:effectLst/>
                <a:hlinkClick r:id="rId3"/>
              </a:rPr>
              <a:t>http://cs.wikipedia.org/wiki/Soubor:Homo_erectus.JPG</a:t>
            </a:r>
            <a:endParaRPr lang="cs-CZ" sz="1200" dirty="0" smtClean="0">
              <a:effectLst/>
            </a:endParaRPr>
          </a:p>
          <a:p>
            <a:r>
              <a:rPr lang="cs-CZ" sz="1200" dirty="0" err="1" smtClean="0"/>
              <a:t>Soubor:Biface</a:t>
            </a:r>
            <a:r>
              <a:rPr lang="cs-CZ" sz="1200" dirty="0" smtClean="0"/>
              <a:t> </a:t>
            </a:r>
            <a:r>
              <a:rPr lang="cs-CZ" sz="1200" dirty="0" err="1" smtClean="0"/>
              <a:t>Silex</a:t>
            </a:r>
            <a:r>
              <a:rPr lang="cs-CZ" sz="1200" dirty="0" smtClean="0"/>
              <a:t> </a:t>
            </a:r>
            <a:r>
              <a:rPr lang="cs-CZ" sz="1200" dirty="0" err="1" smtClean="0"/>
              <a:t>Venerque</a:t>
            </a:r>
            <a:r>
              <a:rPr lang="cs-CZ" sz="1200" dirty="0" smtClean="0"/>
              <a:t> MHNT PRE .2009.0.194.1 Fond.jpg </a:t>
            </a:r>
            <a:r>
              <a:rPr lang="cs-CZ" sz="1200" b="1" dirty="0" smtClean="0"/>
              <a:t>.</a:t>
            </a:r>
            <a:r>
              <a:rPr lang="cs-CZ" sz="1200" i="1" dirty="0" smtClean="0">
                <a:effectLst/>
              </a:rPr>
              <a:t>Wikipedia.org</a:t>
            </a:r>
            <a:r>
              <a:rPr lang="cs-CZ" sz="1200" dirty="0" smtClean="0">
                <a:effectLst/>
              </a:rPr>
              <a:t> [online]. [cit. 2012-10-11]. Dostupné z:  </a:t>
            </a:r>
            <a:r>
              <a:rPr lang="cs-CZ" sz="1200" dirty="0" smtClean="0">
                <a:effectLst/>
                <a:hlinkClick r:id="rId4"/>
              </a:rPr>
              <a:t>http://cs.wikipedia.org/wiki/Soubor:Biface_Silex_Venerque_MHNT_PRE_.2009.0.194.1_Fond.jpg</a:t>
            </a:r>
            <a:endParaRPr lang="cs-CZ" sz="1200" dirty="0" smtClean="0">
              <a:effectLst/>
            </a:endParaRPr>
          </a:p>
          <a:p>
            <a:r>
              <a:rPr lang="cs-CZ" sz="1200" dirty="0" smtClean="0"/>
              <a:t>File:Neanderthaler Fund.png. </a:t>
            </a:r>
            <a:r>
              <a:rPr lang="cs-CZ" sz="1200" i="1" dirty="0" smtClean="0">
                <a:effectLst/>
              </a:rPr>
              <a:t>Wikipedia.org</a:t>
            </a:r>
            <a:r>
              <a:rPr lang="cs-CZ" sz="1200" dirty="0" smtClean="0">
                <a:effectLst/>
              </a:rPr>
              <a:t> [online]. [cit. 2012-10-11]. Dostupné z:  </a:t>
            </a:r>
            <a:r>
              <a:rPr lang="cs-CZ" sz="1200" dirty="0" smtClean="0">
                <a:effectLst/>
                <a:hlinkClick r:id="rId5"/>
              </a:rPr>
              <a:t>http://en.wikipedia.org/wiki/File:Neanderthaler_Fund.png</a:t>
            </a:r>
            <a:endParaRPr lang="cs-CZ" sz="1200" dirty="0" smtClean="0">
              <a:effectLst/>
            </a:endParaRPr>
          </a:p>
          <a:p>
            <a:r>
              <a:rPr lang="en-US" sz="1200" dirty="0" smtClean="0"/>
              <a:t>File:Indian family in Brazil posed in front of hut.jpg</a:t>
            </a:r>
            <a:r>
              <a:rPr lang="cs-CZ" sz="1200" dirty="0" smtClean="0"/>
              <a:t>. </a:t>
            </a:r>
            <a:r>
              <a:rPr lang="cs-CZ" sz="1200" i="1" dirty="0" smtClean="0">
                <a:effectLst/>
              </a:rPr>
              <a:t>Wikipedia.org</a:t>
            </a:r>
            <a:r>
              <a:rPr lang="cs-CZ" sz="1200" dirty="0" smtClean="0">
                <a:effectLst/>
              </a:rPr>
              <a:t> [online]. [cit. 2012-10-11]. Dostupné z:  </a:t>
            </a:r>
            <a:r>
              <a:rPr lang="cs-CZ" sz="1200" dirty="0" smtClean="0">
                <a:effectLst/>
                <a:hlinkClick r:id="rId6"/>
              </a:rPr>
              <a:t>http://en.wikipedia.org/wiki/File:Indian_family_in_Brazil_posed_in_front_of_hut.jpg</a:t>
            </a:r>
            <a:endParaRPr lang="cs-CZ" sz="1200" dirty="0" smtClean="0">
              <a:effectLst/>
            </a:endParaRPr>
          </a:p>
          <a:p>
            <a:r>
              <a:rPr lang="cs-CZ" sz="1200" dirty="0" err="1" smtClean="0"/>
              <a:t>Soubor:Vestonicka</a:t>
            </a:r>
            <a:r>
              <a:rPr lang="cs-CZ" sz="1200" dirty="0" smtClean="0"/>
              <a:t> </a:t>
            </a:r>
            <a:r>
              <a:rPr lang="cs-CZ" sz="1200" dirty="0" err="1" smtClean="0"/>
              <a:t>venuse</a:t>
            </a:r>
            <a:r>
              <a:rPr lang="cs-CZ" sz="1200" dirty="0" smtClean="0"/>
              <a:t> edit.jpg. </a:t>
            </a:r>
            <a:r>
              <a:rPr lang="cs-CZ" sz="1200" i="1" dirty="0" smtClean="0">
                <a:effectLst/>
              </a:rPr>
              <a:t>Wikipedia.org</a:t>
            </a:r>
            <a:r>
              <a:rPr lang="cs-CZ" sz="1200" dirty="0" smtClean="0">
                <a:effectLst/>
              </a:rPr>
              <a:t> [online]. [cit. 2012-10-11]. Dostupné z:  </a:t>
            </a:r>
            <a:r>
              <a:rPr lang="cs-CZ" sz="1200" dirty="0" smtClean="0">
                <a:effectLst/>
                <a:hlinkClick r:id="rId7"/>
              </a:rPr>
              <a:t>http://cs.wikipedia.org/wiki/Soubor:Vestonicka_venuse_edit.jpg</a:t>
            </a:r>
            <a:endParaRPr lang="cs-CZ" sz="1200" dirty="0" smtClean="0">
              <a:effectLst/>
            </a:endParaRPr>
          </a:p>
          <a:p>
            <a:endParaRPr lang="cs-CZ" sz="1200" dirty="0" smtClean="0">
              <a:effectLst/>
            </a:endParaRPr>
          </a:p>
          <a:p>
            <a:endParaRPr lang="cs-CZ" sz="1200" dirty="0" smtClean="0">
              <a:effectLst/>
            </a:endParaRPr>
          </a:p>
          <a:p>
            <a:endParaRPr lang="cs-CZ" sz="1200" dirty="0" smtClean="0">
              <a:effectLst/>
            </a:endParaRPr>
          </a:p>
          <a:p>
            <a:endParaRPr lang="cs-CZ" sz="1200" dirty="0" smtClean="0">
              <a:effectLst/>
            </a:endParaRP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905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</TotalTime>
  <Words>555</Words>
  <Application>Microsoft Office PowerPoint</Application>
  <PresentationFormat>Předvádění na obrazovce (4:3)</PresentationFormat>
  <Paragraphs>113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18</vt:i4>
      </vt:variant>
    </vt:vector>
  </HeadingPairs>
  <TitlesOfParts>
    <vt:vector size="24" baseType="lpstr">
      <vt:lpstr>Arial</vt:lpstr>
      <vt:lpstr>Calibri</vt:lpstr>
      <vt:lpstr>Times New Roman</vt:lpstr>
      <vt:lpstr>Motiv systému Office</vt:lpstr>
      <vt:lpstr>1_Motiv systému Office</vt:lpstr>
      <vt:lpstr>1_Výchozí návrh</vt:lpstr>
      <vt:lpstr>Prezentace aplikace PowerPoint</vt:lpstr>
      <vt:lpstr>Anotace:</vt:lpstr>
      <vt:lpstr>Vývoj člověka</vt:lpstr>
      <vt:lpstr>Hlavní znaky vývoje člověka</vt:lpstr>
      <vt:lpstr>Druhy člověka</vt:lpstr>
      <vt:lpstr>Člověk zručný – homo habilis</vt:lpstr>
      <vt:lpstr>Člověk vzpřímený – homo erectus</vt:lpstr>
      <vt:lpstr>Člověk rozumný – homo sapiens</vt:lpstr>
      <vt:lpstr>Člověk dnešního typu – homo sapiens sapiens</vt:lpstr>
      <vt:lpstr>Vývoj Země a člověka ve 24 hodinách</vt:lpstr>
      <vt:lpstr>Kdo uměl jako první rozdělat oheň?</vt:lpstr>
      <vt:lpstr>Kdo začal s uměním?</vt:lpstr>
      <vt:lpstr>Kdo používal luk a šípy?</vt:lpstr>
      <vt:lpstr>Kdo žil pouze v Africe?</vt:lpstr>
      <vt:lpstr>Kdo používal pěstní klín?</vt:lpstr>
      <vt:lpstr>Kdo byl vzhledem a myšlením jako my?</vt:lpstr>
      <vt:lpstr>Kdo poprvé používal oheň?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člověka</dc:title>
  <dc:creator>Vladimír Rychlý</dc:creator>
  <cp:lastModifiedBy>Vladimír Rychlý</cp:lastModifiedBy>
  <cp:revision>12</cp:revision>
  <dcterms:created xsi:type="dcterms:W3CDTF">2012-10-11T18:59:39Z</dcterms:created>
  <dcterms:modified xsi:type="dcterms:W3CDTF">2013-05-26T13:56:25Z</dcterms:modified>
</cp:coreProperties>
</file>