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4" r:id="rId3"/>
    <p:sldId id="278" r:id="rId4"/>
    <p:sldId id="267" r:id="rId5"/>
    <p:sldId id="263" r:id="rId6"/>
    <p:sldId id="259" r:id="rId7"/>
    <p:sldId id="258" r:id="rId8"/>
    <p:sldId id="261" r:id="rId9"/>
    <p:sldId id="264" r:id="rId10"/>
    <p:sldId id="271" r:id="rId11"/>
    <p:sldId id="268" r:id="rId12"/>
    <p:sldId id="269" r:id="rId13"/>
    <p:sldId id="280" r:id="rId14"/>
    <p:sldId id="270" r:id="rId15"/>
    <p:sldId id="272" r:id="rId16"/>
    <p:sldId id="273" r:id="rId17"/>
    <p:sldId id="279" r:id="rId18"/>
    <p:sldId id="265" r:id="rId19"/>
    <p:sldId id="276" r:id="rId20"/>
    <p:sldId id="277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91E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90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4000">
              <a:srgbClr val="FFFF99"/>
            </a:gs>
            <a:gs pos="46000">
              <a:srgbClr val="FFFF99"/>
            </a:gs>
            <a:gs pos="22000">
              <a:srgbClr val="FFFF00"/>
            </a:gs>
            <a:gs pos="0">
              <a:srgbClr val="F91E07"/>
            </a:gs>
            <a:gs pos="81000">
              <a:srgbClr val="FFFF00"/>
            </a:gs>
            <a:gs pos="100000">
              <a:srgbClr val="FF0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cestovani.idnes.cz/foto.aspx?r=kolem-sveta&amp;c=A121129_124753_ig_zima_tom" TargetMode="Externa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youtube.com/watch?v=xFwNt6Z7pf0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wmf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3" Type="http://schemas.openxmlformats.org/officeDocument/2006/relationships/slide" Target="slide12.xml"/><Relationship Id="rId7" Type="http://schemas.openxmlformats.org/officeDocument/2006/relationships/slide" Target="slide14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slide" Target="slide15.xml"/><Relationship Id="rId4" Type="http://schemas.openxmlformats.org/officeDocument/2006/relationships/slide" Target="slide17.xml"/><Relationship Id="rId9" Type="http://schemas.openxmlformats.org/officeDocument/2006/relationships/slide" Target="slide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s://www.google.cz/search?hl=cs&amp;site=imghp&amp;tbm=isch&amp;source=hp&amp;biw=1366&amp;bih=664&amp;q=park+guell+barcelona&amp;oq=park+guell&amp;gs_l=img.1.1.0l2j0i24l8.4214.8684.0.11014.10.9.0.1.1.0.525.1537.4j2j2j5-1.9.0...0.0...1ac.1.12.img.2M2xxB2Cwss#hl=cs&amp;site=imghp&amp;tbm=isch&amp;q=picasso+obrazy&amp;revid=1596003733&amp;sa=X&amp;ei=QJqPUdrZE8nQtAbfqYCoDA&amp;ved=0CGkQgxY&amp;bav=on.2,or.r_cp.r_qf.&amp;bvm=bv.46340616,d.Yms&amp;fp=ef1e167c24cfd341&amp;biw=1366&amp;bih=664" TargetMode="External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4.png"/><Relationship Id="rId7" Type="http://schemas.openxmlformats.org/officeDocument/2006/relationships/image" Target="../media/image26.png"/><Relationship Id="rId2" Type="http://schemas.openxmlformats.org/officeDocument/2006/relationships/hyperlink" Target="http://www.youtube.com/watch?v=xBoqMhbDYcU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hyperlink" Target="http://www.youtube.com/watch?v=sGrKTiEOMUw" TargetMode="Externa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5lYdrhYYWpg" TargetMode="External"/><Relationship Id="rId13" Type="http://schemas.openxmlformats.org/officeDocument/2006/relationships/slide" Target="slide10.xml"/><Relationship Id="rId3" Type="http://schemas.microsoft.com/office/2007/relationships/hdphoto" Target="../media/hdphoto3.wdp"/><Relationship Id="rId7" Type="http://schemas.openxmlformats.org/officeDocument/2006/relationships/image" Target="../media/image29.png"/><Relationship Id="rId12" Type="http://schemas.microsoft.com/office/2007/relationships/hdphoto" Target="../media/hdphoto4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Ut4mJwXTFXU&amp;list=UUYXzCnpsQQ-A_AH3GxrMNdQ&amp;index=5" TargetMode="External"/><Relationship Id="rId11" Type="http://schemas.openxmlformats.org/officeDocument/2006/relationships/image" Target="../media/image30.jpeg"/><Relationship Id="rId5" Type="http://schemas.openxmlformats.org/officeDocument/2006/relationships/image" Target="../media/image5.wmf"/><Relationship Id="rId10" Type="http://schemas.openxmlformats.org/officeDocument/2006/relationships/image" Target="../media/image3.png"/><Relationship Id="rId4" Type="http://schemas.openxmlformats.org/officeDocument/2006/relationships/hyperlink" Target="https://www.google.cz/search?hl=cs&amp;site=imghp&amp;tbm=isch&amp;source=hp&amp;biw=1366&amp;bih=664&amp;q=park+guell+barcelona&amp;oq=park+guell&amp;gs_l=img.1.1.0l2j0i24l8.4214.8684.0.11014.10.9.0.1.1.0.525.1537.4j2j2j5-1.9.0...0.0...1ac.1.12.img.2M2xxB2Cwss#imgrc=lTOM66nb82pCaM%3A%3BqVTvXy8T34u3kM%3Bhttp%253A%252F%252F24.media.tumblr.com%252Ftumblr_lv4umoByk91qmzrezo1_500.jpg%3Bhttp%253A%252F%252Fwww.tumblr.com%252Ftagged%252Fparc%252520guell%3B480%3B313" TargetMode="External"/><Relationship Id="rId9" Type="http://schemas.openxmlformats.org/officeDocument/2006/relationships/hyperlink" Target="http://www.airpano.ru/files/Barcelona-Spain/2-2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5" Type="http://schemas.openxmlformats.org/officeDocument/2006/relationships/image" Target="../media/image5.wmf"/><Relationship Id="rId4" Type="http://schemas.openxmlformats.org/officeDocument/2006/relationships/hyperlink" Target="https://www.google.cz/search?hl=cs&amp;site=imghp&amp;tbm=isch&amp;source=hp&amp;biw=1366&amp;bih=664&amp;q=park+guell+barcelona&amp;oq=park+guell&amp;gs_l=img.1.1.0l2j0i24l8.4214.8684.0.11014.10.9.0.1.1.0.525.1537.4j2j2j5-1.9.0...0.0...1ac.1.12.img.2M2xxB2Cwss#hl=cs&amp;site=imghp&amp;tbm=isch&amp;sa=1&amp;q=valencie+%C5%A1pan%C4%9Blsko&amp;oq=valencie&amp;gs_l=img.1.1.0l5j0i10i24j0i24l2j0i10i24l2.3592261.3595996.0.3598798.8.8.0.0.0.0.563.1385.3j4j5-1.8.0...0.0...1c.1.12.img.iAng4_VtKfA&amp;bav=on.2,or.r_cp.r_qf.&amp;bvm=bv.46340616,d.Yms&amp;fp=5546545c8024c0ab&amp;biw=1366&amp;bih=664&amp;imgrc=UVHhNshRA8J69M%3A%3B4D-n9JMCWLiNcM%3Bhttp%253A%252F%252Fwww.63plus1.cz%252Fobr%252Fmapy%252F2009%252Fvalencie.gif%3Bhttp%253A%252F%252Fwww.63plus1.cz%252F1371%252F%3B520%3B466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estovani.idnes.cz/foto.aspx?r=kolem-sveta&amp;c=A090407_105759_igsvet_tom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G1eJxyFDw_4" TargetMode="External"/><Relationship Id="rId3" Type="http://schemas.openxmlformats.org/officeDocument/2006/relationships/image" Target="../media/image36.png"/><Relationship Id="rId7" Type="http://schemas.openxmlformats.org/officeDocument/2006/relationships/hyperlink" Target="http://www.youtube.com/watch?v=Ut4mJwXTFXU&amp;list=UUYXzCnpsQQ-A_AH3GxrMNdQ&amp;index=5" TargetMode="External"/><Relationship Id="rId2" Type="http://schemas.openxmlformats.org/officeDocument/2006/relationships/hyperlink" Target="https://www.google.cz/search?hl=cs&amp;site=imghp&amp;tbm=isch&amp;source=hp&amp;biw=1366&amp;bih=664&amp;q=sagrada+familia+dokon%C4%8Den%C3%AD&amp;oq=sagrada&amp;gs_l=img.1.3.0l5.4065.6453.0.10635.7.4.0.3.3.0.175.631.0j4.4.0...0.0...1ac.1.11.img.PYeFaF5j61s#hl=cs&amp;site=imghp&amp;tbm=isch&amp;sa=1&amp;q=antonio+gaud%C3%AD&amp;oq=antonio+&amp;gs_l=img.1.2.0l10.340917.342776.0.346011.8.7.0.1.1.0.157.810.2j5.7.0...0.0...1c.1.11.img.Mt8ryFI8KTo&amp;bav=on.2,or.r_cp.r_qf.&amp;bvm=bv.45645796,d.ZWU&amp;fp=764f76a0240273d3&amp;biw=1366&amp;bih=664&amp;imgrc=cFFYqqsOohsg7M%3A%3BkPeXxgBo_HH6KM%3Bhttp%253A%252F%252Fwww.travelingpeewee.com%252F2WithAntonioGaudiComillas.jpg%3Bhttp%253A%252F%252Fwww.travelingpeewee.com%252FBilbao.html%3B600%3B750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hyperlink" Target="http://www.virtualtravel.cz/spanelsko/malaga/plaza-de-toros-la-malagueta/byci-arena.html" TargetMode="External"/><Relationship Id="rId10" Type="http://schemas.openxmlformats.org/officeDocument/2006/relationships/hyperlink" Target="http://www.youtube.com/watch?v=J4Zjw-7HlRI&amp;list=PL9AA54923CC992393" TargetMode="External"/><Relationship Id="rId4" Type="http://schemas.microsoft.com/office/2007/relationships/hdphoto" Target="../media/hdphoto7.wdp"/><Relationship Id="rId9" Type="http://schemas.openxmlformats.org/officeDocument/2006/relationships/hyperlink" Target="http://www.youtube.com/watch?v=Ugr11GILXtk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0541940"/>
              </p:ext>
            </p:extLst>
          </p:nvPr>
        </p:nvGraphicFramePr>
        <p:xfrm>
          <a:off x="827584" y="1700808"/>
          <a:ext cx="7470799" cy="4931569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34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75000"/>
                          </a:schemeClr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5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VY_32_INOVACE_04_01_10</a:t>
                      </a:r>
                      <a:endParaRPr lang="cs-CZ" sz="1600" b="0" i="0" u="none" strike="noStrike" dirty="0">
                        <a:solidFill>
                          <a:schemeClr val="tx1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30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Cestujeme po Španělsku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7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pro 5.ročník ZŠ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seznamování s Evropskými státy 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prokládán videoukázkami, interaktivními prohlídkami,  fotografiemi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slepá mapa – jména evropských států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Je možné použít pro samostatnou práci žáků, každý žák může čerpat poznatky podle zadání od učitele a pak předat spolužákům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Na konci prezentace- vědomostní kvíz hravou formou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66590" y="0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13765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124744"/>
            <a:ext cx="8229600" cy="532859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u="sng" dirty="0" smtClean="0"/>
              <a:t>Str. 2 – </a:t>
            </a:r>
            <a:r>
              <a:rPr lang="cs-CZ" sz="1600" dirty="0" smtClean="0"/>
              <a:t>metodický pokyn</a:t>
            </a:r>
          </a:p>
          <a:p>
            <a:r>
              <a:rPr lang="cs-CZ" sz="1600" b="1" u="sng" dirty="0" smtClean="0"/>
              <a:t>Str. 3 </a:t>
            </a:r>
            <a:r>
              <a:rPr lang="cs-CZ" sz="1600" dirty="0" smtClean="0"/>
              <a:t>– vysvětlivky symbolů</a:t>
            </a:r>
          </a:p>
          <a:p>
            <a:r>
              <a:rPr lang="cs-CZ" sz="1600" b="1" u="sng" dirty="0" smtClean="0"/>
              <a:t>Str. 4 -  </a:t>
            </a:r>
            <a:r>
              <a:rPr lang="cs-CZ" sz="1600" dirty="0"/>
              <a:t>video –   seznámení se státem (3:24 minuty)</a:t>
            </a:r>
          </a:p>
          <a:p>
            <a:r>
              <a:rPr lang="cs-CZ" sz="1600" b="1" u="sng" dirty="0" smtClean="0"/>
              <a:t>Str. 5 </a:t>
            </a:r>
            <a:r>
              <a:rPr lang="cs-CZ" sz="1600" dirty="0" smtClean="0"/>
              <a:t>– </a:t>
            </a:r>
            <a:r>
              <a:rPr lang="cs-CZ" sz="1600" dirty="0" smtClean="0"/>
              <a:t>přehled o daném státě – možné použít jako výpisky do sešitu</a:t>
            </a:r>
          </a:p>
          <a:p>
            <a:r>
              <a:rPr lang="cs-CZ" sz="1600" b="1" u="sng" dirty="0" smtClean="0"/>
              <a:t>Str. </a:t>
            </a:r>
            <a:r>
              <a:rPr lang="cs-CZ" sz="1600" b="1" u="sng" dirty="0" smtClean="0"/>
              <a:t>6  </a:t>
            </a:r>
            <a:r>
              <a:rPr lang="cs-CZ" sz="1600" dirty="0" smtClean="0"/>
              <a:t>– interaktivní </a:t>
            </a:r>
            <a:r>
              <a:rPr lang="cs-CZ" sz="1600" dirty="0" smtClean="0"/>
              <a:t>mapka </a:t>
            </a:r>
            <a:r>
              <a:rPr lang="cs-CZ" sz="1600" dirty="0" smtClean="0"/>
              <a:t>států Evropy – lze využít k nácviku nebo ke zkoušení – po kliknutí na ikonku se objeví název </a:t>
            </a:r>
            <a:r>
              <a:rPr lang="cs-CZ" sz="1600" dirty="0" smtClean="0"/>
              <a:t>státu</a:t>
            </a:r>
          </a:p>
          <a:p>
            <a:r>
              <a:rPr lang="cs-CZ" sz="1600" b="1" u="sng" dirty="0" smtClean="0"/>
              <a:t>Str. 7 </a:t>
            </a:r>
            <a:r>
              <a:rPr lang="cs-CZ" sz="1600" dirty="0" smtClean="0"/>
              <a:t>– Kanárské ostrovy – podle čeho se jmenují</a:t>
            </a:r>
          </a:p>
          <a:p>
            <a:r>
              <a:rPr lang="cs-CZ" sz="1600" b="1" u="sng" dirty="0" smtClean="0"/>
              <a:t>Str. 8 </a:t>
            </a:r>
            <a:r>
              <a:rPr lang="cs-CZ" sz="1600" dirty="0" smtClean="0"/>
              <a:t>– když se řekne Španělsko – charakteristika </a:t>
            </a:r>
            <a:endParaRPr lang="cs-CZ" sz="1600" dirty="0" smtClean="0"/>
          </a:p>
          <a:p>
            <a:r>
              <a:rPr lang="cs-CZ" sz="1600" b="1" u="sng" dirty="0" smtClean="0"/>
              <a:t>Str. 9 </a:t>
            </a:r>
            <a:r>
              <a:rPr lang="cs-CZ" sz="1600" dirty="0" smtClean="0"/>
              <a:t>– interaktivní mapka </a:t>
            </a:r>
            <a:r>
              <a:rPr lang="cs-CZ" sz="1600" dirty="0" smtClean="0"/>
              <a:t>Španělska </a:t>
            </a:r>
            <a:r>
              <a:rPr lang="cs-CZ" sz="1600" dirty="0" smtClean="0"/>
              <a:t> </a:t>
            </a:r>
            <a:r>
              <a:rPr lang="cs-CZ" sz="1600" dirty="0" smtClean="0"/>
              <a:t>– po kliknutí na informační ikonu se otevře stránka, která dané místo přibližuje /odkazy na stránky s fotografiemi, virtuálními prohlídkami, portály pro získávání dalších informací/</a:t>
            </a:r>
          </a:p>
          <a:p>
            <a:r>
              <a:rPr lang="cs-CZ" sz="1600" b="1" u="sng" dirty="0" smtClean="0"/>
              <a:t>Str. </a:t>
            </a:r>
            <a:r>
              <a:rPr lang="cs-CZ" sz="1600" b="1" u="sng" dirty="0" smtClean="0"/>
              <a:t>10 </a:t>
            </a:r>
            <a:r>
              <a:rPr lang="cs-CZ" sz="1600" dirty="0" smtClean="0"/>
              <a:t>– mapka </a:t>
            </a:r>
            <a:r>
              <a:rPr lang="cs-CZ" sz="1600" dirty="0"/>
              <a:t>Š</a:t>
            </a:r>
            <a:r>
              <a:rPr lang="cs-CZ" sz="1600" dirty="0" smtClean="0"/>
              <a:t>panělska - města</a:t>
            </a:r>
          </a:p>
          <a:p>
            <a:r>
              <a:rPr lang="cs-CZ" sz="1600" b="1" u="sng" dirty="0" smtClean="0"/>
              <a:t>Str. </a:t>
            </a:r>
            <a:r>
              <a:rPr lang="cs-CZ" sz="1600" b="1" u="sng" dirty="0" smtClean="0"/>
              <a:t>– 11 -  17 </a:t>
            </a:r>
            <a:r>
              <a:rPr lang="cs-CZ" sz="1600" dirty="0" smtClean="0"/>
              <a:t>– </a:t>
            </a:r>
            <a:r>
              <a:rPr lang="cs-CZ" sz="1600" dirty="0" smtClean="0"/>
              <a:t>stránky, na které nás odkazuje str. 8 – jednotlivé </a:t>
            </a:r>
            <a:r>
              <a:rPr lang="cs-CZ" sz="1600" dirty="0" smtClean="0"/>
              <a:t>ikonky                                    </a:t>
            </a:r>
            <a:r>
              <a:rPr lang="cs-CZ" sz="1600" dirty="0" smtClean="0"/>
              <a:t>/viz. vysvětlivky na str. 3</a:t>
            </a:r>
            <a:r>
              <a:rPr lang="cs-CZ" sz="1600" dirty="0" smtClean="0"/>
              <a:t>/</a:t>
            </a:r>
          </a:p>
          <a:p>
            <a:r>
              <a:rPr lang="cs-CZ" sz="1600" b="1" u="sng" dirty="0" smtClean="0"/>
              <a:t>Str. 18 </a:t>
            </a:r>
            <a:r>
              <a:rPr lang="cs-CZ" sz="1600" dirty="0" smtClean="0"/>
              <a:t>– zajímavá videa a foto – </a:t>
            </a:r>
            <a:r>
              <a:rPr lang="cs-CZ" sz="1600" dirty="0" err="1" smtClean="0"/>
              <a:t>prokliky</a:t>
            </a:r>
            <a:r>
              <a:rPr lang="cs-CZ" sz="1600" dirty="0" smtClean="0"/>
              <a:t>  na internet – klikat na obrázky</a:t>
            </a:r>
            <a:endParaRPr lang="cs-CZ" sz="1600" dirty="0" smtClean="0"/>
          </a:p>
          <a:p>
            <a:r>
              <a:rPr lang="cs-CZ" sz="1600" b="1" u="sng" dirty="0" smtClean="0"/>
              <a:t>Str. </a:t>
            </a:r>
            <a:r>
              <a:rPr lang="cs-CZ" sz="1600" b="1" u="sng" dirty="0" smtClean="0"/>
              <a:t>19</a:t>
            </a:r>
            <a:r>
              <a:rPr lang="cs-CZ" sz="1600" b="1" u="sng" dirty="0" smtClean="0"/>
              <a:t> </a:t>
            </a:r>
            <a:r>
              <a:rPr lang="cs-CZ" sz="1600" dirty="0" smtClean="0"/>
              <a:t>– kvíz – klikni na správnou odpověď (pokud odpověď nebude správná, tak zmizí. Pokud bude správná, zvýrazní se a zmizí odpovědi nesprávné)</a:t>
            </a:r>
          </a:p>
          <a:p>
            <a:r>
              <a:rPr lang="cs-CZ" sz="1600" b="1" u="sng" dirty="0" smtClean="0"/>
              <a:t>Str.  </a:t>
            </a:r>
            <a:r>
              <a:rPr lang="cs-CZ" sz="1600" b="1" u="sng" dirty="0" smtClean="0"/>
              <a:t>21</a:t>
            </a:r>
            <a:r>
              <a:rPr lang="cs-CZ" sz="1600" dirty="0" smtClean="0"/>
              <a:t>– </a:t>
            </a:r>
            <a:r>
              <a:rPr lang="cs-CZ" sz="1600" dirty="0" smtClean="0"/>
              <a:t>použité zdroje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u="sng" smtClean="0"/>
              <a:t>Metodický pokyn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val="241318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úhelník 1"/>
          <p:cNvSpPr/>
          <p:nvPr/>
        </p:nvSpPr>
        <p:spPr>
          <a:xfrm>
            <a:off x="323528" y="3568054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podívej se na video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323528" y="1700808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otevři virtuální prohlídku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323528" y="2633031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prohlídni si další foto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304098" y="4509120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poslechni si ukázku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404664"/>
            <a:ext cx="8496944" cy="100811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Pokud narazíš na různé ikonky </a:t>
            </a:r>
            <a:r>
              <a:rPr lang="cs-CZ" sz="2000" b="1" dirty="0" err="1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smajlíků</a:t>
            </a:r>
            <a:r>
              <a:rPr lang="cs-CZ" sz="2000" b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a značek, klikni na ně a chvilku čekej (musíš být připojený na internet, aby to fungovalo)</a:t>
            </a:r>
            <a:endParaRPr lang="cs-CZ" sz="2000" b="1" dirty="0">
              <a:solidFill>
                <a:schemeClr val="bg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304098" y="5453608"/>
            <a:ext cx="3168352" cy="1071736"/>
          </a:xfrm>
          <a:prstGeom prst="homePlate">
            <a:avLst>
              <a:gd name="adj" fmla="val 3558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zapisuj si, pracuj, zjišťuj informace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72182"/>
            <a:ext cx="1220189" cy="9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Pětiúhelník 8"/>
          <p:cNvSpPr/>
          <p:nvPr/>
        </p:nvSpPr>
        <p:spPr>
          <a:xfrm>
            <a:off x="4932040" y="2633031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vrať se na mapu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4932040" y="1716330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klikni pro další informace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4929198" y="3568054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skončil jsem práci, chci dál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20950">
            <a:off x="3205644" y="3451067"/>
            <a:ext cx="823255" cy="1026060"/>
          </a:xfrm>
          <a:prstGeom prst="rect">
            <a:avLst/>
          </a:prstGeom>
        </p:spPr>
      </p:pic>
      <p:pic>
        <p:nvPicPr>
          <p:cNvPr id="13" name="Picture 2" descr="C:\Users\svetlana\AppData\Local\Microsoft\Windows\Temporary Internet Files\Content.IE5\5IXC3KFZ\MC900440422[1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065" y="2588644"/>
            <a:ext cx="1101903" cy="88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8955" y="5531287"/>
            <a:ext cx="1075809" cy="11328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3973" y="4461294"/>
            <a:ext cx="1166475" cy="992314"/>
          </a:xfrm>
          <a:prstGeom prst="rect">
            <a:avLst/>
          </a:prstGeom>
        </p:spPr>
      </p:pic>
      <p:sp>
        <p:nvSpPr>
          <p:cNvPr id="19" name="Tlačítko akce: Informace 18">
            <a:hlinkClick r:id="" action="ppaction://noaction" highlightClick="1"/>
          </p:cNvPr>
          <p:cNvSpPr/>
          <p:nvPr/>
        </p:nvSpPr>
        <p:spPr>
          <a:xfrm>
            <a:off x="8028384" y="1766144"/>
            <a:ext cx="792088" cy="69246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mů 19">
            <a:hlinkClick r:id="" action="ppaction://noaction" highlightClick="1"/>
          </p:cNvPr>
          <p:cNvSpPr/>
          <p:nvPr/>
        </p:nvSpPr>
        <p:spPr>
          <a:xfrm>
            <a:off x="8028384" y="2677176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Konec 20">
            <a:hlinkClick r:id="" action="ppaction://noaction" highlightClick="1"/>
          </p:cNvPr>
          <p:cNvSpPr/>
          <p:nvPr/>
        </p:nvSpPr>
        <p:spPr>
          <a:xfrm>
            <a:off x="8028384" y="3677180"/>
            <a:ext cx="792088" cy="573836"/>
          </a:xfrm>
          <a:prstGeom prst="actionButtonEnd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30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svetlana\AppData\Local\Microsoft\Windows\Temporary Internet Files\Content.IE5\SOJ1T5T9\MC900290199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412776"/>
            <a:ext cx="1622102" cy="2443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86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http://upload.wikimedia.org/wikipedia/commons/8/83/EU_location_ES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67544" y="188640"/>
            <a:ext cx="8319206" cy="1080120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Španělské království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970326" y="1428800"/>
            <a:ext cx="3816424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Pyrenejský poloostrov</a:t>
            </a:r>
            <a:endParaRPr lang="cs-CZ" sz="24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467544" y="2566828"/>
            <a:ext cx="8348075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V 15.století zámořské objevy - Kryštof Kolumbus – objevení Ameriky </a:t>
            </a:r>
            <a:endParaRPr lang="cs-CZ" sz="20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467544" y="3789040"/>
            <a:ext cx="4135257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č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lenem EU</a:t>
            </a:r>
            <a:endParaRPr lang="cs-CZ" sz="24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467544" y="3212975"/>
            <a:ext cx="4135257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euro</a:t>
            </a:r>
            <a:endParaRPr lang="cs-CZ" sz="24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467544" y="4400875"/>
            <a:ext cx="4189323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Kanárské ostrovy</a:t>
            </a:r>
            <a:endParaRPr lang="cs-CZ" sz="24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5148848" y="3212975"/>
            <a:ext cx="3703042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španělština</a:t>
            </a:r>
            <a:endParaRPr lang="cs-CZ" sz="24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5116266" y="4400875"/>
            <a:ext cx="3699353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Baleárské ostrovy</a:t>
            </a:r>
            <a:endParaRPr lang="cs-CZ" sz="24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467544" y="1428800"/>
            <a:ext cx="3717903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h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lavní město Madrid</a:t>
            </a:r>
            <a:endParaRPr lang="cs-CZ" sz="24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895" y="5061134"/>
            <a:ext cx="2493963" cy="1663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Pětiúhelník 15"/>
          <p:cNvSpPr/>
          <p:nvPr/>
        </p:nvSpPr>
        <p:spPr>
          <a:xfrm>
            <a:off x="467544" y="2051017"/>
            <a:ext cx="8366625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Přístup ke Středozemnímu moři a Atlantskému oceánu</a:t>
            </a:r>
            <a:endParaRPr lang="cs-CZ" sz="20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899592" y="4832923"/>
            <a:ext cx="936104" cy="176442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563888" y="4832923"/>
            <a:ext cx="2232248" cy="8822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8" name="Pětiúhelník 17"/>
          <p:cNvSpPr/>
          <p:nvPr/>
        </p:nvSpPr>
        <p:spPr>
          <a:xfrm>
            <a:off x="4755201" y="3789040"/>
            <a:ext cx="4135257" cy="432048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Řeka Ebro, Tajo</a:t>
            </a:r>
            <a:endParaRPr lang="cs-CZ" sz="24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9" name="Tlačítko akce: Konec 18">
            <a:hlinkClick r:id="" action="ppaction://hlinkshowjump?jump=nextslide" highlightClick="1"/>
          </p:cNvPr>
          <p:cNvSpPr/>
          <p:nvPr/>
        </p:nvSpPr>
        <p:spPr>
          <a:xfrm>
            <a:off x="395536" y="6150998"/>
            <a:ext cx="792088" cy="573836"/>
          </a:xfrm>
          <a:prstGeom prst="actionButtonEnd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20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9000"/>
                            </p:stCondLst>
                            <p:childTnLst>
                              <p:par>
                                <p:cTn id="7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0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200"/>
            <a:ext cx="9269840" cy="6950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5535894" y="6461834"/>
            <a:ext cx="336296" cy="403531"/>
          </a:xfrm>
          <a:prstGeom prst="ellips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272555" y="3504507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512825" y="6231818"/>
            <a:ext cx="2225799" cy="648072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ross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F R I K A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4400063" y="4048131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941160" y="2010351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806028" y="824300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044004" y="188117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446503" y="242948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382099" y="335204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339681" y="501102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981352" y="11111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220262" y="28419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888830" y="1339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774932" y="50321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450623" y="74806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267744" y="442813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8533384" y="163878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828383" y="5234036"/>
            <a:ext cx="165523" cy="121337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162008" y="5058904"/>
            <a:ext cx="165523" cy="121337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6643" y="5449549"/>
            <a:ext cx="165523" cy="121337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804860" y="4217081"/>
            <a:ext cx="165523" cy="121337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8450623" y="6095957"/>
            <a:ext cx="165523" cy="121337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713521" y="4982459"/>
            <a:ext cx="165523" cy="121337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 rot="20714749">
            <a:off x="7802551" y="160869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Rakousko</a:t>
            </a:r>
            <a:endParaRPr lang="cs-CZ" sz="2400" b="1" dirty="0"/>
          </a:p>
        </p:txBody>
      </p:sp>
      <p:sp>
        <p:nvSpPr>
          <p:cNvPr id="42" name="Zaoblený obdélník 41"/>
          <p:cNvSpPr/>
          <p:nvPr/>
        </p:nvSpPr>
        <p:spPr>
          <a:xfrm rot="157187">
            <a:off x="7631535" y="-4204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Polsko</a:t>
            </a:r>
            <a:endParaRPr lang="cs-CZ" sz="2400" b="1" dirty="0"/>
          </a:p>
        </p:txBody>
      </p:sp>
      <p:sp>
        <p:nvSpPr>
          <p:cNvPr id="43" name="Zaoblený obdélník 42"/>
          <p:cNvSpPr/>
          <p:nvPr/>
        </p:nvSpPr>
        <p:spPr>
          <a:xfrm>
            <a:off x="7310588" y="58794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Česko</a:t>
            </a:r>
            <a:endParaRPr lang="cs-CZ" sz="2400" b="1" dirty="0"/>
          </a:p>
        </p:txBody>
      </p:sp>
      <p:sp>
        <p:nvSpPr>
          <p:cNvPr id="44" name="Zaoblený obdélník 43"/>
          <p:cNvSpPr/>
          <p:nvPr/>
        </p:nvSpPr>
        <p:spPr>
          <a:xfrm>
            <a:off x="5971551" y="37485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Německo</a:t>
            </a:r>
            <a:endParaRPr lang="cs-CZ" sz="2400" b="1" dirty="0"/>
          </a:p>
        </p:txBody>
      </p:sp>
      <p:sp>
        <p:nvSpPr>
          <p:cNvPr id="46" name="Zaoblený obdélník 45"/>
          <p:cNvSpPr/>
          <p:nvPr/>
        </p:nvSpPr>
        <p:spPr>
          <a:xfrm>
            <a:off x="1053332" y="71171"/>
            <a:ext cx="2216052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Velká Británie</a:t>
            </a:r>
            <a:endParaRPr lang="cs-CZ" sz="2400" b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4389404" y="710368"/>
            <a:ext cx="1995842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Lucembursko</a:t>
            </a:r>
            <a:endParaRPr lang="cs-CZ" sz="2400" b="1" dirty="0"/>
          </a:p>
        </p:txBody>
      </p:sp>
      <p:sp>
        <p:nvSpPr>
          <p:cNvPr id="48" name="Zaoblený obdélník 47"/>
          <p:cNvSpPr/>
          <p:nvPr/>
        </p:nvSpPr>
        <p:spPr>
          <a:xfrm>
            <a:off x="4146337" y="13690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Belgie </a:t>
            </a:r>
            <a:endParaRPr lang="cs-CZ" sz="2400" b="1" dirty="0"/>
          </a:p>
        </p:txBody>
      </p:sp>
      <p:sp>
        <p:nvSpPr>
          <p:cNvPr id="52" name="Zaoblený obdélník 51"/>
          <p:cNvSpPr/>
          <p:nvPr/>
        </p:nvSpPr>
        <p:spPr>
          <a:xfrm>
            <a:off x="5285561" y="340982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Monako</a:t>
            </a:r>
            <a:endParaRPr lang="cs-CZ" sz="2400" b="1" dirty="0"/>
          </a:p>
        </p:txBody>
      </p:sp>
      <p:sp>
        <p:nvSpPr>
          <p:cNvPr id="53" name="Zaoblený obdélník 52"/>
          <p:cNvSpPr/>
          <p:nvPr/>
        </p:nvSpPr>
        <p:spPr>
          <a:xfrm>
            <a:off x="3104236" y="374768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Andora</a:t>
            </a:r>
            <a:endParaRPr lang="cs-CZ" sz="2400" b="1" dirty="0"/>
          </a:p>
        </p:txBody>
      </p:sp>
      <p:sp>
        <p:nvSpPr>
          <p:cNvPr id="54" name="Zaoblený obdélník 53"/>
          <p:cNvSpPr/>
          <p:nvPr/>
        </p:nvSpPr>
        <p:spPr>
          <a:xfrm rot="16724500">
            <a:off x="445336" y="5331078"/>
            <a:ext cx="1877134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Portugalsko</a:t>
            </a:r>
            <a:endParaRPr lang="cs-CZ" sz="2400" b="1" dirty="0"/>
          </a:p>
        </p:txBody>
      </p:sp>
      <p:cxnSp>
        <p:nvCxnSpPr>
          <p:cNvPr id="2048" name="Přímá spojnice se šipkou 2047"/>
          <p:cNvCxnSpPr/>
          <p:nvPr/>
        </p:nvCxnSpPr>
        <p:spPr>
          <a:xfrm flipH="1" flipV="1">
            <a:off x="7524507" y="3664205"/>
            <a:ext cx="1066012" cy="2400940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 flipV="1">
            <a:off x="6850970" y="3747685"/>
            <a:ext cx="673536" cy="1419470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7678583" y="3635186"/>
            <a:ext cx="937563" cy="23611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/>
          <p:nvPr/>
        </p:nvCxnSpPr>
        <p:spPr>
          <a:xfrm flipH="1">
            <a:off x="6869737" y="3664204"/>
            <a:ext cx="726600" cy="12955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1" name="Zaoblený obdélník 50"/>
          <p:cNvSpPr/>
          <p:nvPr/>
        </p:nvSpPr>
        <p:spPr>
          <a:xfrm rot="2728730">
            <a:off x="6787063" y="331183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Itálie</a:t>
            </a:r>
            <a:endParaRPr lang="cs-CZ" sz="2400" b="1" dirty="0"/>
          </a:p>
        </p:txBody>
      </p:sp>
      <p:sp>
        <p:nvSpPr>
          <p:cNvPr id="56" name="Zaoblený obdélník 55"/>
          <p:cNvSpPr/>
          <p:nvPr/>
        </p:nvSpPr>
        <p:spPr>
          <a:xfrm rot="385496">
            <a:off x="7689330" y="5984096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Sicílie </a:t>
            </a:r>
            <a:endParaRPr lang="cs-CZ" sz="2400" b="1" dirty="0"/>
          </a:p>
        </p:txBody>
      </p:sp>
      <p:sp>
        <p:nvSpPr>
          <p:cNvPr id="57" name="Zaoblený obdélník 56"/>
          <p:cNvSpPr/>
          <p:nvPr/>
        </p:nvSpPr>
        <p:spPr>
          <a:xfrm rot="21433298">
            <a:off x="5900356" y="4836945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Sardinie</a:t>
            </a:r>
            <a:endParaRPr lang="cs-CZ" sz="2400" b="1" dirty="0"/>
          </a:p>
        </p:txBody>
      </p:sp>
      <p:sp>
        <p:nvSpPr>
          <p:cNvPr id="82" name="Ovál 81"/>
          <p:cNvSpPr/>
          <p:nvPr/>
        </p:nvSpPr>
        <p:spPr>
          <a:xfrm>
            <a:off x="4559233" y="5759285"/>
            <a:ext cx="165523" cy="121337"/>
          </a:xfrm>
          <a:prstGeom prst="ellipse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5" name="Ovál 2064"/>
          <p:cNvSpPr/>
          <p:nvPr/>
        </p:nvSpPr>
        <p:spPr>
          <a:xfrm rot="20155033">
            <a:off x="4082843" y="5007032"/>
            <a:ext cx="1427272" cy="871088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3652372" y="4451689"/>
            <a:ext cx="2632193" cy="432048"/>
          </a:xfrm>
          <a:prstGeom prst="round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Baleárské ostrovy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cxnSp>
        <p:nvCxnSpPr>
          <p:cNvPr id="84" name="Přímá spojnice se šipkou 83"/>
          <p:cNvCxnSpPr/>
          <p:nvPr/>
        </p:nvCxnSpPr>
        <p:spPr>
          <a:xfrm flipH="1" flipV="1">
            <a:off x="2267744" y="4565041"/>
            <a:ext cx="2300789" cy="1222379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/>
          <p:nvPr/>
        </p:nvCxnSpPr>
        <p:spPr>
          <a:xfrm flipH="1" flipV="1">
            <a:off x="2411761" y="4667715"/>
            <a:ext cx="1894882" cy="833634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6" name="Přímá spojnice se šipkou 85"/>
          <p:cNvCxnSpPr/>
          <p:nvPr/>
        </p:nvCxnSpPr>
        <p:spPr>
          <a:xfrm flipH="1" flipV="1">
            <a:off x="2787782" y="4540574"/>
            <a:ext cx="2407244" cy="444395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/>
          <p:nvPr/>
        </p:nvCxnSpPr>
        <p:spPr>
          <a:xfrm flipH="1" flipV="1">
            <a:off x="2612839" y="4764832"/>
            <a:ext cx="2085001" cy="542302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3" name="Přímá spojnice se šipkou 102"/>
          <p:cNvCxnSpPr/>
          <p:nvPr/>
        </p:nvCxnSpPr>
        <p:spPr>
          <a:xfrm>
            <a:off x="2411760" y="4667714"/>
            <a:ext cx="1920276" cy="10590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4" name="Přímá spojnice se šipkou 103"/>
          <p:cNvCxnSpPr/>
          <p:nvPr/>
        </p:nvCxnSpPr>
        <p:spPr>
          <a:xfrm>
            <a:off x="2601208" y="4834132"/>
            <a:ext cx="1798855" cy="70328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5" name="Přímá spojnice se šipkou 104"/>
          <p:cNvCxnSpPr/>
          <p:nvPr/>
        </p:nvCxnSpPr>
        <p:spPr>
          <a:xfrm>
            <a:off x="2844600" y="4375668"/>
            <a:ext cx="2149306" cy="58409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6" name="Přímá spojnice se šipkou 105"/>
          <p:cNvCxnSpPr/>
          <p:nvPr/>
        </p:nvCxnSpPr>
        <p:spPr>
          <a:xfrm>
            <a:off x="2419292" y="4794955"/>
            <a:ext cx="2324483" cy="4321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3" name="Ovál 122"/>
          <p:cNvSpPr/>
          <p:nvPr/>
        </p:nvSpPr>
        <p:spPr>
          <a:xfrm>
            <a:off x="6297698" y="208574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5" name="Přímá spojnice se šipkou 114"/>
          <p:cNvCxnSpPr/>
          <p:nvPr/>
        </p:nvCxnSpPr>
        <p:spPr>
          <a:xfrm>
            <a:off x="4938425" y="2471142"/>
            <a:ext cx="1949197" cy="17729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8" name="Přímá spojnice se šipkou 117"/>
          <p:cNvCxnSpPr/>
          <p:nvPr/>
        </p:nvCxnSpPr>
        <p:spPr>
          <a:xfrm flipH="1" flipV="1">
            <a:off x="4522791" y="2359549"/>
            <a:ext cx="2346946" cy="2031825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5" name="Zaoblený obdélník 54"/>
          <p:cNvSpPr/>
          <p:nvPr/>
        </p:nvSpPr>
        <p:spPr>
          <a:xfrm>
            <a:off x="1461025" y="3943619"/>
            <a:ext cx="1732863" cy="851335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Španělsko</a:t>
            </a:r>
            <a:endParaRPr lang="cs-CZ" sz="2400" b="1" dirty="0"/>
          </a:p>
        </p:txBody>
      </p:sp>
      <p:sp>
        <p:nvSpPr>
          <p:cNvPr id="39" name="Zaoblený obdélník 38"/>
          <p:cNvSpPr/>
          <p:nvPr/>
        </p:nvSpPr>
        <p:spPr>
          <a:xfrm rot="152996">
            <a:off x="5194358" y="1824715"/>
            <a:ext cx="1997914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400" b="1" dirty="0" err="1" smtClean="0"/>
              <a:t>Lichnštejnsko</a:t>
            </a:r>
            <a:endParaRPr lang="cs-CZ" sz="2400" b="1" dirty="0"/>
          </a:p>
        </p:txBody>
      </p:sp>
      <p:sp>
        <p:nvSpPr>
          <p:cNvPr id="79" name="Zaoblený obdélník 78"/>
          <p:cNvSpPr/>
          <p:nvPr/>
        </p:nvSpPr>
        <p:spPr>
          <a:xfrm rot="21433298">
            <a:off x="3493896" y="5157713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Mallorca</a:t>
            </a:r>
            <a:endParaRPr lang="cs-CZ" sz="2400" b="1" dirty="0"/>
          </a:p>
        </p:txBody>
      </p:sp>
      <p:sp>
        <p:nvSpPr>
          <p:cNvPr id="96" name="Zaoblený obdélník 95"/>
          <p:cNvSpPr/>
          <p:nvPr/>
        </p:nvSpPr>
        <p:spPr>
          <a:xfrm rot="21433298">
            <a:off x="4032008" y="4964216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Menorca</a:t>
            </a:r>
            <a:endParaRPr lang="cs-CZ" sz="2400" b="1" dirty="0"/>
          </a:p>
        </p:txBody>
      </p:sp>
      <p:sp>
        <p:nvSpPr>
          <p:cNvPr id="80" name="Zaoblený obdélník 79"/>
          <p:cNvSpPr/>
          <p:nvPr/>
        </p:nvSpPr>
        <p:spPr>
          <a:xfrm rot="21433298">
            <a:off x="3016622" y="5410434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Ibiza</a:t>
            </a:r>
            <a:endParaRPr lang="cs-CZ" sz="2400" b="1" dirty="0"/>
          </a:p>
        </p:txBody>
      </p:sp>
      <p:sp>
        <p:nvSpPr>
          <p:cNvPr id="95" name="Zaoblený obdélník 94"/>
          <p:cNvSpPr/>
          <p:nvPr/>
        </p:nvSpPr>
        <p:spPr>
          <a:xfrm rot="21433298">
            <a:off x="4136966" y="5688299"/>
            <a:ext cx="1825187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Formentera</a:t>
            </a:r>
            <a:endParaRPr lang="cs-CZ" sz="2400" b="1" dirty="0" smtClean="0"/>
          </a:p>
        </p:txBody>
      </p:sp>
      <p:sp>
        <p:nvSpPr>
          <p:cNvPr id="81" name="Zaoblený obdélník 80"/>
          <p:cNvSpPr/>
          <p:nvPr/>
        </p:nvSpPr>
        <p:spPr>
          <a:xfrm rot="21433298">
            <a:off x="5674659" y="4070386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Korsika</a:t>
            </a:r>
          </a:p>
        </p:txBody>
      </p:sp>
      <p:sp>
        <p:nvSpPr>
          <p:cNvPr id="49" name="Zaoblený obdélník 48"/>
          <p:cNvSpPr/>
          <p:nvPr/>
        </p:nvSpPr>
        <p:spPr>
          <a:xfrm>
            <a:off x="3371898" y="176692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Francie</a:t>
            </a:r>
            <a:endParaRPr lang="cs-CZ" sz="2400" b="1" dirty="0"/>
          </a:p>
        </p:txBody>
      </p:sp>
      <p:sp>
        <p:nvSpPr>
          <p:cNvPr id="38" name="Zaoblený obdélník 37"/>
          <p:cNvSpPr/>
          <p:nvPr/>
        </p:nvSpPr>
        <p:spPr>
          <a:xfrm rot="20536309">
            <a:off x="5098727" y="214352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Švýcarsko</a:t>
            </a:r>
            <a:endParaRPr lang="cs-CZ" sz="2400" b="1" dirty="0"/>
          </a:p>
        </p:txBody>
      </p:sp>
      <p:sp>
        <p:nvSpPr>
          <p:cNvPr id="126" name="Zaoblený obdélník 125"/>
          <p:cNvSpPr/>
          <p:nvPr/>
        </p:nvSpPr>
        <p:spPr>
          <a:xfrm rot="591355">
            <a:off x="7389865" y="220341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Slovinsko</a:t>
            </a:r>
            <a:endParaRPr lang="cs-CZ" sz="2400" b="1" dirty="0"/>
          </a:p>
        </p:txBody>
      </p:sp>
      <p:sp>
        <p:nvSpPr>
          <p:cNvPr id="97" name="Ovál 96"/>
          <p:cNvSpPr/>
          <p:nvPr/>
        </p:nvSpPr>
        <p:spPr>
          <a:xfrm>
            <a:off x="8914804" y="258813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Zaoblený obdélník 124"/>
          <p:cNvSpPr/>
          <p:nvPr/>
        </p:nvSpPr>
        <p:spPr>
          <a:xfrm rot="21383780">
            <a:off x="7433196" y="2519360"/>
            <a:ext cx="182021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Chorvatsko</a:t>
            </a:r>
            <a:endParaRPr lang="cs-CZ" sz="2400" b="1" dirty="0"/>
          </a:p>
        </p:txBody>
      </p:sp>
      <p:sp>
        <p:nvSpPr>
          <p:cNvPr id="2" name="Vývojový diagram: dokument 1"/>
          <p:cNvSpPr/>
          <p:nvPr/>
        </p:nvSpPr>
        <p:spPr>
          <a:xfrm>
            <a:off x="2981352" y="2659240"/>
            <a:ext cx="356019" cy="383312"/>
          </a:xfrm>
          <a:prstGeom prst="flowChartDocumen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 rot="4046220">
            <a:off x="1788139" y="2319037"/>
            <a:ext cx="2632193" cy="432048"/>
          </a:xfrm>
          <a:prstGeom prst="roundRect">
            <a:avLst/>
          </a:prstGeom>
          <a:solidFill>
            <a:srgbClr val="00B0F0"/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Biskajský záliv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Dvojitá vlna 2"/>
          <p:cNvSpPr/>
          <p:nvPr/>
        </p:nvSpPr>
        <p:spPr>
          <a:xfrm>
            <a:off x="715810" y="1763085"/>
            <a:ext cx="623871" cy="467090"/>
          </a:xfrm>
          <a:prstGeom prst="doubleWave">
            <a:avLst>
              <a:gd name="adj1" fmla="val 12500"/>
              <a:gd name="adj2" fmla="val 2221"/>
            </a:avLst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Dvojitá vlna 74"/>
          <p:cNvSpPr/>
          <p:nvPr/>
        </p:nvSpPr>
        <p:spPr>
          <a:xfrm>
            <a:off x="7526115" y="5103796"/>
            <a:ext cx="623871" cy="467090"/>
          </a:xfrm>
          <a:prstGeom prst="doubleWave">
            <a:avLst>
              <a:gd name="adj1" fmla="val 12500"/>
              <a:gd name="adj2" fmla="val 2221"/>
            </a:avLst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Zaoblený obdélník 75"/>
          <p:cNvSpPr/>
          <p:nvPr/>
        </p:nvSpPr>
        <p:spPr>
          <a:xfrm>
            <a:off x="3534735" y="5301815"/>
            <a:ext cx="4633396" cy="432048"/>
          </a:xfrm>
          <a:prstGeom prst="roundRect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Středozemní moře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7" name="Vývojový diagram: dokument 76"/>
          <p:cNvSpPr/>
          <p:nvPr/>
        </p:nvSpPr>
        <p:spPr>
          <a:xfrm>
            <a:off x="3193889" y="587945"/>
            <a:ext cx="178009" cy="244847"/>
          </a:xfrm>
          <a:prstGeom prst="flowChartDocumen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Zaoblený obdélník 77"/>
          <p:cNvSpPr/>
          <p:nvPr/>
        </p:nvSpPr>
        <p:spPr>
          <a:xfrm>
            <a:off x="1529034" y="557994"/>
            <a:ext cx="2632193" cy="432048"/>
          </a:xfrm>
          <a:prstGeom prst="roundRect">
            <a:avLst/>
          </a:prstGeom>
          <a:solidFill>
            <a:srgbClr val="00B0F0"/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Lamanšský průliv </a:t>
            </a:r>
          </a:p>
        </p:txBody>
      </p:sp>
      <p:sp>
        <p:nvSpPr>
          <p:cNvPr id="71" name="Zaoblený obdélník 70"/>
          <p:cNvSpPr/>
          <p:nvPr/>
        </p:nvSpPr>
        <p:spPr>
          <a:xfrm rot="18920842">
            <a:off x="-151052" y="1938959"/>
            <a:ext cx="2632193" cy="432048"/>
          </a:xfrm>
          <a:prstGeom prst="roundRect">
            <a:avLst/>
          </a:prstGeom>
          <a:solidFill>
            <a:srgbClr val="00B0F0"/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Atlantský oceán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3" name="Tlačítko akce: Konec 82">
            <a:hlinkClick r:id="" action="ppaction://hlinkshowjump?jump=nextslide" highlightClick="1"/>
          </p:cNvPr>
          <p:cNvSpPr/>
          <p:nvPr/>
        </p:nvSpPr>
        <p:spPr>
          <a:xfrm>
            <a:off x="237528" y="330628"/>
            <a:ext cx="792088" cy="573836"/>
          </a:xfrm>
          <a:prstGeom prst="actionButtonEnd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5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4000"/>
                            </p:stCondLst>
                            <p:childTnLst>
                              <p:par>
                                <p:cTn id="9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000"/>
                            </p:stCondLst>
                            <p:childTnLst>
                              <p:par>
                                <p:cTn id="9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8000"/>
                            </p:stCondLst>
                            <p:childTnLst>
                              <p:par>
                                <p:cTn id="9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0"/>
                            </p:stCondLst>
                            <p:childTnLst>
                              <p:par>
                                <p:cTn id="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8" dur="2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4000"/>
                            </p:stCondLst>
                            <p:childTnLst>
                              <p:par>
                                <p:cTn id="1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000"/>
                            </p:stCondLst>
                            <p:childTnLst>
                              <p:par>
                                <p:cTn id="13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6" dur="2000" fill="hold"/>
                                        <p:tgtEl>
                                          <p:spTgt spid="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4000"/>
                            </p:stCondLst>
                            <p:childTnLst>
                              <p:par>
                                <p:cTn id="13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2000"/>
                            </p:stCondLst>
                            <p:childTnLst>
                              <p:par>
                                <p:cTn id="15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4" dur="2000" fill="hold"/>
                                        <p:tgtEl>
                                          <p:spTgt spid="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4000"/>
                            </p:stCondLst>
                            <p:childTnLst>
                              <p:par>
                                <p:cTn id="15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2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8" dur="2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4000"/>
                            </p:stCondLst>
                            <p:childTnLst>
                              <p:par>
                                <p:cTn id="18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5000"/>
                            </p:stCondLst>
                            <p:childTnLst>
                              <p:par>
                                <p:cTn id="18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5000"/>
                            </p:stCondLst>
                            <p:childTnLst>
                              <p:par>
                                <p:cTn id="19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2000"/>
                            </p:stCondLst>
                            <p:childTnLst>
                              <p:par>
                                <p:cTn id="2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2" dur="2000" fill="hold"/>
                                        <p:tgtEl>
                                          <p:spTgt spid="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4000"/>
                            </p:stCondLst>
                            <p:childTnLst>
                              <p:par>
                                <p:cTn id="2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5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0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3" dur="2000" fill="hold"/>
                                        <p:tgtEl>
                                          <p:spTgt spid="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25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9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3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6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2000"/>
                            </p:stCondLst>
                            <p:childTnLst>
                              <p:par>
                                <p:cTn id="268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9" dur="2000" fill="hold"/>
                                        <p:tgtEl>
                                          <p:spTgt spid="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4000"/>
                            </p:stCondLst>
                            <p:childTnLst>
                              <p:par>
                                <p:cTn id="271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5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4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9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0" fill="hold">
                            <p:stCondLst>
                              <p:cond delay="2000"/>
                            </p:stCondLst>
                            <p:childTnLst>
                              <p:par>
                                <p:cTn id="2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2" dur="2000" fill="hold"/>
                                        <p:tgtEl>
                                          <p:spTgt spid="7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4000"/>
                            </p:stCondLst>
                            <p:childTnLst>
                              <p:par>
                                <p:cTn id="2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5" dur="1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8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2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3" fill="hold">
                            <p:stCondLst>
                              <p:cond delay="2000"/>
                            </p:stCondLst>
                            <p:childTnLst>
                              <p:par>
                                <p:cTn id="314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5" dur="2000" fill="hold"/>
                                        <p:tgtEl>
                                          <p:spTgt spid="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4000"/>
                            </p:stCondLst>
                            <p:childTnLst>
                              <p:par>
                                <p:cTn id="317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1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1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6" fill="hold">
                      <p:stCondLst>
                        <p:cond delay="0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5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8" dur="2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9" fill="hold">
                            <p:stCondLst>
                              <p:cond delay="4000"/>
                            </p:stCondLst>
                            <p:childTnLst>
                              <p:par>
                                <p:cTn id="3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1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0"/>
                            </p:stCondLst>
                            <p:childTnLst>
                              <p:par>
                                <p:cTn id="34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0" fill="hold">
                      <p:stCondLst>
                        <p:cond delay="0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7" fill="hold">
                            <p:stCondLst>
                              <p:cond delay="2000"/>
                            </p:stCondLst>
                            <p:childTnLst>
                              <p:par>
                                <p:cTn id="358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9" dur="2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4000"/>
                            </p:stCondLst>
                            <p:childTnLst>
                              <p:par>
                                <p:cTn id="361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>
                      <p:stCondLst>
                        <p:cond delay="0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5" fill="hold">
                            <p:stCondLst>
                              <p:cond delay="2000"/>
                            </p:stCondLst>
                            <p:childTnLst>
                              <p:par>
                                <p:cTn id="376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7" dur="2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8" fill="hold">
                            <p:stCondLst>
                              <p:cond delay="4000"/>
                            </p:stCondLst>
                            <p:childTnLst>
                              <p:par>
                                <p:cTn id="379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0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>
                      <p:stCondLst>
                        <p:cond delay="0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3" fill="hold">
                            <p:stCondLst>
                              <p:cond delay="2000"/>
                            </p:stCondLst>
                            <p:childTnLst>
                              <p:par>
                                <p:cTn id="394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5" dur="2000" fill="hold"/>
                                        <p:tgtEl>
                                          <p:spTgt spid="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6" fill="hold">
                            <p:stCondLst>
                              <p:cond delay="4000"/>
                            </p:stCondLst>
                            <p:childTnLst>
                              <p:par>
                                <p:cTn id="397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8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0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4" fill="hold">
                      <p:stCondLst>
                        <p:cond delay="0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1" fill="hold">
                            <p:stCondLst>
                              <p:cond delay="2000"/>
                            </p:stCondLst>
                            <p:childTnLst>
                              <p:par>
                                <p:cTn id="41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3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4" fill="hold">
                            <p:stCondLst>
                              <p:cond delay="4000"/>
                            </p:stCondLst>
                            <p:childTnLst>
                              <p:par>
                                <p:cTn id="415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2" fill="hold">
                      <p:stCondLst>
                        <p:cond delay="0"/>
                      </p:stCondLst>
                      <p:childTnLst>
                        <p:par>
                          <p:cTn id="423" fill="hold">
                            <p:stCondLst>
                              <p:cond delay="0"/>
                            </p:stCondLst>
                            <p:childTnLst>
                              <p:par>
                                <p:cTn id="4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9" fill="hold">
                            <p:stCondLst>
                              <p:cond delay="2000"/>
                            </p:stCondLst>
                            <p:childTnLst>
                              <p:par>
                                <p:cTn id="43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1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3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4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0" fill="hold">
                      <p:stCondLst>
                        <p:cond delay="0"/>
                      </p:stCondLst>
                      <p:childTnLst>
                        <p:par>
                          <p:cTn id="441" fill="hold">
                            <p:stCondLst>
                              <p:cond delay="0"/>
                            </p:stCondLst>
                            <p:childTnLst>
                              <p:par>
                                <p:cTn id="4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48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9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0" fill="hold">
                            <p:stCondLst>
                              <p:cond delay="4000"/>
                            </p:stCondLst>
                            <p:childTnLst>
                              <p:par>
                                <p:cTn id="451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7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8" fill="hold">
                      <p:stCondLst>
                        <p:cond delay="0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6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7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8" fill="hold">
                            <p:stCondLst>
                              <p:cond delay="4000"/>
                            </p:stCondLst>
                            <p:childTnLst>
                              <p:par>
                                <p:cTn id="469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47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6" fill="hold">
                      <p:stCondLst>
                        <p:cond delay="0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3" fill="hold">
                            <p:stCondLst>
                              <p:cond delay="2000"/>
                            </p:stCondLst>
                            <p:childTnLst>
                              <p:par>
                                <p:cTn id="484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5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6" fill="hold">
                            <p:stCondLst>
                              <p:cond delay="4000"/>
                            </p:stCondLst>
                            <p:childTnLst>
                              <p:par>
                                <p:cTn id="487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9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4" fill="hold">
                      <p:stCondLst>
                        <p:cond delay="0"/>
                      </p:stCondLst>
                      <p:childTnLst>
                        <p:par>
                          <p:cTn id="495" fill="hold">
                            <p:stCondLst>
                              <p:cond delay="0"/>
                            </p:stCondLst>
                            <p:childTnLst>
                              <p:par>
                                <p:cTn id="4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1" fill="hold">
                            <p:stCondLst>
                              <p:cond delay="2000"/>
                            </p:stCondLst>
                            <p:childTnLst>
                              <p:par>
                                <p:cTn id="50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3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4" fill="hold">
                            <p:stCondLst>
                              <p:cond delay="4000"/>
                            </p:stCondLst>
                            <p:childTnLst>
                              <p:par>
                                <p:cTn id="505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2" fill="hold">
                      <p:stCondLst>
                        <p:cond delay="0"/>
                      </p:stCondLst>
                      <p:childTnLst>
                        <p:par>
                          <p:cTn id="513" fill="hold">
                            <p:stCondLst>
                              <p:cond delay="0"/>
                            </p:stCondLst>
                            <p:childTnLst>
                              <p:par>
                                <p:cTn id="5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6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8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9" fill="hold">
                            <p:stCondLst>
                              <p:cond delay="2000"/>
                            </p:stCondLst>
                            <p:childTnLst>
                              <p:par>
                                <p:cTn id="52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1" dur="2000" fill="hold"/>
                                        <p:tgtEl>
                                          <p:spTgt spid="1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2" fill="hold">
                            <p:stCondLst>
                              <p:cond delay="4000"/>
                            </p:stCondLst>
                            <p:childTnLst>
                              <p:par>
                                <p:cTn id="523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4" dur="10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10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10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7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9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0" fill="hold">
                      <p:stCondLst>
                        <p:cond delay="0"/>
                      </p:stCondLst>
                      <p:childTnLst>
                        <p:par>
                          <p:cTn id="531" fill="hold">
                            <p:stCondLst>
                              <p:cond delay="0"/>
                            </p:stCondLst>
                            <p:childTnLst>
                              <p:par>
                                <p:cTn id="5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4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5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6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7" fill="hold">
                            <p:stCondLst>
                              <p:cond delay="2000"/>
                            </p:stCondLst>
                            <p:childTnLst>
                              <p:par>
                                <p:cTn id="538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9" dur="2000" fill="hold"/>
                                        <p:tgtEl>
                                          <p:spTgt spid="1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0" fill="hold">
                            <p:stCondLst>
                              <p:cond delay="4000"/>
                            </p:stCondLst>
                            <p:childTnLst>
                              <p:par>
                                <p:cTn id="541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2" dur="10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10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10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5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5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8" fill="hold">
                      <p:stCondLst>
                        <p:cond delay="0"/>
                      </p:stCondLst>
                      <p:childTnLst>
                        <p:par>
                          <p:cTn id="549" fill="hold">
                            <p:stCondLst>
                              <p:cond delay="0"/>
                            </p:stCondLst>
                            <p:childTnLst>
                              <p:par>
                                <p:cTn id="5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4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56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7" dur="2000" fill="hold"/>
                                        <p:tgtEl>
                                          <p:spTgt spid="7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59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0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3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65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6" fill="hold">
                      <p:stCondLst>
                        <p:cond delay="0"/>
                      </p:stCondLst>
                      <p:childTnLst>
                        <p:par>
                          <p:cTn id="567" fill="hold">
                            <p:stCondLst>
                              <p:cond delay="0"/>
                            </p:stCondLst>
                            <p:childTnLst>
                              <p:par>
                                <p:cTn id="5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3" fill="hold">
                            <p:stCondLst>
                              <p:cond delay="2000"/>
                            </p:stCondLst>
                            <p:childTnLst>
                              <p:par>
                                <p:cTn id="574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5" dur="2000" fill="hold"/>
                                        <p:tgtEl>
                                          <p:spTgt spid="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7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8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1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83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4" fill="hold">
                      <p:stCondLst>
                        <p:cond delay="0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8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0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1" fill="hold">
                            <p:stCondLst>
                              <p:cond delay="2000"/>
                            </p:stCondLst>
                            <p:childTnLst>
                              <p:par>
                                <p:cTn id="59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93" dur="2000" fill="hold"/>
                                        <p:tgtEl>
                                          <p:spTgt spid="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4" fill="hold">
                            <p:stCondLst>
                              <p:cond delay="4000"/>
                            </p:stCondLst>
                            <p:childTnLst>
                              <p:par>
                                <p:cTn id="595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6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9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60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2" fill="hold">
                      <p:stCondLst>
                        <p:cond delay="0"/>
                      </p:stCondLst>
                      <p:childTnLst>
                        <p:par>
                          <p:cTn id="603" fill="hold">
                            <p:stCondLst>
                              <p:cond delay="0"/>
                            </p:stCondLst>
                            <p:childTnLst>
                              <p:par>
                                <p:cTn id="6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7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8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9" fill="hold">
                            <p:stCondLst>
                              <p:cond delay="2000"/>
                            </p:stCondLst>
                            <p:childTnLst>
                              <p:par>
                                <p:cTn id="61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1" dur="2000" fill="hold"/>
                                        <p:tgtEl>
                                          <p:spTgt spid="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4000"/>
                            </p:stCondLst>
                            <p:childTnLst>
                              <p:par>
                                <p:cTn id="613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4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5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5" grpId="2" animBg="1"/>
      <p:bldP spid="40" grpId="0" animBg="1"/>
      <p:bldP spid="40" grpId="1" animBg="1"/>
      <p:bldP spid="40" grpId="2" animBg="1"/>
      <p:bldP spid="42" grpId="0" animBg="1"/>
      <p:bldP spid="42" grpId="1" animBg="1"/>
      <p:bldP spid="42" grpId="2" animBg="1"/>
      <p:bldP spid="43" grpId="0" animBg="1"/>
      <p:bldP spid="43" grpId="1" animBg="1"/>
      <p:bldP spid="43" grpId="2" animBg="1"/>
      <p:bldP spid="44" grpId="0" animBg="1"/>
      <p:bldP spid="44" grpId="1" animBg="1"/>
      <p:bldP spid="44" grpId="2" animBg="1"/>
      <p:bldP spid="46" grpId="0" animBg="1"/>
      <p:bldP spid="46" grpId="1" animBg="1"/>
      <p:bldP spid="46" grpId="2" animBg="1"/>
      <p:bldP spid="47" grpId="0" animBg="1"/>
      <p:bldP spid="47" grpId="1" animBg="1"/>
      <p:bldP spid="47" grpId="2" animBg="1"/>
      <p:bldP spid="48" grpId="0" animBg="1"/>
      <p:bldP spid="48" grpId="1" animBg="1"/>
      <p:bldP spid="48" grpId="2" animBg="1"/>
      <p:bldP spid="52" grpId="0" animBg="1"/>
      <p:bldP spid="52" grpId="1" animBg="1"/>
      <p:bldP spid="52" grpId="2" animBg="1"/>
      <p:bldP spid="53" grpId="0" animBg="1"/>
      <p:bldP spid="53" grpId="1" animBg="1"/>
      <p:bldP spid="53" grpId="2" animBg="1"/>
      <p:bldP spid="54" grpId="0" animBg="1"/>
      <p:bldP spid="54" grpId="1" animBg="1"/>
      <p:bldP spid="54" grpId="2" animBg="1"/>
      <p:bldP spid="51" grpId="0" animBg="1"/>
      <p:bldP spid="51" grpId="1" animBg="1"/>
      <p:bldP spid="51" grpId="2" animBg="1"/>
      <p:bldP spid="56" grpId="0" animBg="1"/>
      <p:bldP spid="56" grpId="1" animBg="1"/>
      <p:bldP spid="56" grpId="2" animBg="1"/>
      <p:bldP spid="57" grpId="0" animBg="1"/>
      <p:bldP spid="57" grpId="1" animBg="1"/>
      <p:bldP spid="57" grpId="2" animBg="1"/>
      <p:bldP spid="50" grpId="0" animBg="1"/>
      <p:bldP spid="50" grpId="1" animBg="1"/>
      <p:bldP spid="50" grpId="2" animBg="1"/>
      <p:bldP spid="55" grpId="0" animBg="1"/>
      <p:bldP spid="55" grpId="1" animBg="1"/>
      <p:bldP spid="55" grpId="2" animBg="1"/>
      <p:bldP spid="39" grpId="0" animBg="1"/>
      <p:bldP spid="39" grpId="1" animBg="1"/>
      <p:bldP spid="39" grpId="2" animBg="1"/>
      <p:bldP spid="79" grpId="0" animBg="1"/>
      <p:bldP spid="79" grpId="1" animBg="1"/>
      <p:bldP spid="79" grpId="2" animBg="1"/>
      <p:bldP spid="96" grpId="0" animBg="1"/>
      <p:bldP spid="96" grpId="1" animBg="1"/>
      <p:bldP spid="96" grpId="2" animBg="1"/>
      <p:bldP spid="80" grpId="0" animBg="1"/>
      <p:bldP spid="80" grpId="1" animBg="1"/>
      <p:bldP spid="80" grpId="2" animBg="1"/>
      <p:bldP spid="95" grpId="0" animBg="1"/>
      <p:bldP spid="95" grpId="1" animBg="1"/>
      <p:bldP spid="95" grpId="2" animBg="1"/>
      <p:bldP spid="81" grpId="0" animBg="1"/>
      <p:bldP spid="81" grpId="1" animBg="1"/>
      <p:bldP spid="81" grpId="2" animBg="1"/>
      <p:bldP spid="49" grpId="0" animBg="1"/>
      <p:bldP spid="49" grpId="1" animBg="1"/>
      <p:bldP spid="49" grpId="2" animBg="1"/>
      <p:bldP spid="38" grpId="0" animBg="1"/>
      <p:bldP spid="38" grpId="1" animBg="1"/>
      <p:bldP spid="38" grpId="2" animBg="1"/>
      <p:bldP spid="126" grpId="0" animBg="1"/>
      <p:bldP spid="126" grpId="1" animBg="1"/>
      <p:bldP spid="126" grpId="2" animBg="1"/>
      <p:bldP spid="125" grpId="0" animBg="1"/>
      <p:bldP spid="125" grpId="1" animBg="1"/>
      <p:bldP spid="125" grpId="2" animBg="1"/>
      <p:bldP spid="73" grpId="0" animBg="1"/>
      <p:bldP spid="73" grpId="1" animBg="1"/>
      <p:bldP spid="73" grpId="2" animBg="1"/>
      <p:bldP spid="76" grpId="0" animBg="1"/>
      <p:bldP spid="76" grpId="1" animBg="1"/>
      <p:bldP spid="76" grpId="2" animBg="1"/>
      <p:bldP spid="78" grpId="0" animBg="1"/>
      <p:bldP spid="78" grpId="1" animBg="1"/>
      <p:bldP spid="78" grpId="2" animBg="1"/>
      <p:bldP spid="71" grpId="0" animBg="1"/>
      <p:bldP spid="71" grpId="1" animBg="1"/>
      <p:bldP spid="71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2320307"/>
            <a:ext cx="6105256" cy="4373779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395537" y="260648"/>
            <a:ext cx="612874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Kanárské ostrovy</a:t>
            </a:r>
            <a:endParaRPr lang="cs-CZ" sz="3600" dirty="0">
              <a:solidFill>
                <a:schemeClr val="tx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9023" y="1052735"/>
            <a:ext cx="6128742" cy="84173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Pokuste se uhodnout, podle čeho dostaly ostrovy název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Pětiúhelník 3"/>
          <p:cNvSpPr/>
          <p:nvPr/>
        </p:nvSpPr>
        <p:spPr>
          <a:xfrm flipH="1">
            <a:off x="6524279" y="2449544"/>
            <a:ext cx="2440208" cy="1656184"/>
          </a:xfrm>
          <a:prstGeom prst="homePlate">
            <a:avLst>
              <a:gd name="adj" fmla="val 24904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Podle ptáčků – kanárků, kteří tam žijí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6524278" y="4228774"/>
            <a:ext cx="2440209" cy="1656184"/>
          </a:xfrm>
          <a:prstGeom prst="homePlate">
            <a:avLst>
              <a:gd name="adj" fmla="val 24904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Podle velkých psů, kteří ostrovy hlídali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Svislý svitek 4"/>
          <p:cNvSpPr/>
          <p:nvPr/>
        </p:nvSpPr>
        <p:spPr>
          <a:xfrm>
            <a:off x="251520" y="2041884"/>
            <a:ext cx="4752528" cy="4373779"/>
          </a:xfrm>
          <a:prstGeom prst="verticalScroll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Canis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= latinsky PES</a:t>
            </a:r>
          </a:p>
          <a:p>
            <a:pPr algn="ctr"/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Podle legend skutečně hlídali  tyto ostrovy velcí psi</a:t>
            </a:r>
          </a:p>
          <a:p>
            <a:pPr algn="ctr"/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24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c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anis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– </a:t>
            </a: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can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aria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                   </a:t>
            </a: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is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lands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32" name="Picture 8" descr="C:\Users\svetlana\AppData\Local\Microsoft\Windows\Temporary Internet Files\Content.IE5\5IXC3KFZ\MC90044142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737" y="1307499"/>
            <a:ext cx="1173946" cy="117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svetlana\AppData\Local\Microsoft\Windows\Temporary Internet Files\Content.IE5\5IXC3KFZ\MC900441428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36087"/>
            <a:ext cx="1098126" cy="109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pisek se šipkou dolů 5"/>
          <p:cNvSpPr/>
          <p:nvPr/>
        </p:nvSpPr>
        <p:spPr>
          <a:xfrm>
            <a:off x="6968618" y="260648"/>
            <a:ext cx="1656184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Klikni a uvidíš</a:t>
            </a:r>
            <a:endParaRPr lang="cs-CZ" sz="20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6968618" y="2419873"/>
            <a:ext cx="1674186" cy="1730555"/>
            <a:chOff x="5778134" y="2204864"/>
            <a:chExt cx="2376264" cy="2448272"/>
          </a:xfrm>
        </p:grpSpPr>
        <p:sp>
          <p:nvSpPr>
            <p:cNvPr id="22" name="Ovál 21"/>
            <p:cNvSpPr/>
            <p:nvPr/>
          </p:nvSpPr>
          <p:spPr>
            <a:xfrm>
              <a:off x="5778134" y="2204864"/>
              <a:ext cx="2376264" cy="2448272"/>
            </a:xfrm>
            <a:prstGeom prst="ellipse">
              <a:avLst/>
            </a:prstGeom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 prst="riblet"/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0" r="100000">
                          <a14:foregroundMark x1="32447" y1="30303" x2="32447" y2="30303"/>
                          <a14:foregroundMark x1="62234" y1="30808" x2="62234" y2="30808"/>
                          <a14:foregroundMark x1="59574" y1="47980" x2="59574" y2="47980"/>
                          <a14:foregroundMark x1="26064" y1="47475" x2="26064" y2="47475"/>
                          <a14:foregroundMark x1="33511" y1="46970" x2="33511" y2="46970"/>
                          <a14:foregroundMark x1="42553" y1="65657" x2="42553" y2="65657"/>
                          <a14:foregroundMark x1="35638" y1="65657" x2="35638" y2="6565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66166" y="2473919"/>
              <a:ext cx="1800200" cy="1895955"/>
            </a:xfrm>
            <a:prstGeom prst="rect">
              <a:avLst/>
            </a:prstGeom>
          </p:spPr>
        </p:pic>
      </p:grpSp>
      <p:pic>
        <p:nvPicPr>
          <p:cNvPr id="1034" name="Picture 10" descr="C:\Users\svetlana\AppData\Local\Microsoft\Windows\Temporary Internet Files\Content.IE5\5IXC3KFZ\MC900441428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86592"/>
            <a:ext cx="1108492" cy="110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lačítko akce: Konec 14">
            <a:hlinkClick r:id="" action="ppaction://hlinkshowjump?jump=nextslide" highlightClick="1"/>
          </p:cNvPr>
          <p:cNvSpPr/>
          <p:nvPr/>
        </p:nvSpPr>
        <p:spPr>
          <a:xfrm>
            <a:off x="8172399" y="6095307"/>
            <a:ext cx="792088" cy="573836"/>
          </a:xfrm>
          <a:prstGeom prst="actionButtonEnd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92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54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4" grpId="0" animBg="1"/>
      <p:bldP spid="13" grpId="0" animBg="1"/>
      <p:bldP spid="5" grpId="0" animBg="1"/>
      <p:bldP spid="5" grpId="1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88469">
            <a:off x="601968" y="1324099"/>
            <a:ext cx="2008741" cy="162701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395537" y="260648"/>
            <a:ext cx="612874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Když se řekne Španělsko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5" name="Pětiúhelník 4"/>
          <p:cNvSpPr/>
          <p:nvPr/>
        </p:nvSpPr>
        <p:spPr>
          <a:xfrm rot="19890968" flipH="1">
            <a:off x="1835991" y="2482381"/>
            <a:ext cx="4032448" cy="576064"/>
          </a:xfrm>
          <a:prstGeom prst="homePlat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Corrida</a:t>
            </a:r>
            <a:r>
              <a:rPr lang="cs-CZ" sz="2400" b="1" dirty="0" smtClean="0">
                <a:latin typeface="Comic Sans MS" pitchFamily="66" charset="0"/>
              </a:rPr>
              <a:t>  –  býčí zápasy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 rot="18213905" flipH="1">
            <a:off x="6995734" y="4967375"/>
            <a:ext cx="2881546" cy="576064"/>
          </a:xfrm>
          <a:prstGeom prst="homePlat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Dovolená, pláže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 rot="19996491" flipH="1">
            <a:off x="6463121" y="2474389"/>
            <a:ext cx="3456384" cy="576064"/>
          </a:xfrm>
          <a:prstGeom prst="homePlat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Flamengo - tanec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Pětiúhelník 10"/>
          <p:cNvSpPr/>
          <p:nvPr/>
        </p:nvSpPr>
        <p:spPr>
          <a:xfrm flipH="1">
            <a:off x="3027451" y="1185826"/>
            <a:ext cx="4464496" cy="576064"/>
          </a:xfrm>
          <a:prstGeom prst="homePlat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Paela</a:t>
            </a:r>
            <a:r>
              <a:rPr lang="cs-CZ" sz="2400" b="1" dirty="0" smtClean="0">
                <a:latin typeface="Comic Sans MS" pitchFamily="66" charset="0"/>
              </a:rPr>
              <a:t> – mořské plody, rýže,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936484" y="5953731"/>
            <a:ext cx="2304256" cy="576064"/>
          </a:xfrm>
          <a:prstGeom prst="homePlat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oreador 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055" name="Picture 7" descr="C:\Users\svetlana\AppData\Local\Microsoft\Windows\Temporary Internet Files\Content.IE5\JCWQXA46\MC9002404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98739" y="4797152"/>
            <a:ext cx="1960960" cy="185847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vetlana\AppData\Local\Microsoft\Windows\Temporary Internet Files\Content.IE5\5IXC3KFZ\MC9001981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8" y="3955934"/>
            <a:ext cx="2758289" cy="168243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vetlana\AppData\Local\Microsoft\Windows\Temporary Internet Files\Content.IE5\PZDAZ1CL\MC9001606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517" y="2998665"/>
            <a:ext cx="1858247" cy="1994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ětiúhelník 13"/>
          <p:cNvSpPr/>
          <p:nvPr/>
        </p:nvSpPr>
        <p:spPr>
          <a:xfrm rot="20294002" flipH="1">
            <a:off x="5858302" y="1849575"/>
            <a:ext cx="3007090" cy="576064"/>
          </a:xfrm>
          <a:prstGeom prst="homePlat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Olivy, citrusy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AutoShape 2" descr="jídlo,olivy,ovoce,plody,p&amp;rcaron;íroda,rostliny,stolování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56335"/>
            <a:ext cx="828027" cy="82802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AutoShape 5" descr="citrusové ovoce,plody,pomeran&amp;ccaron;e,potraviny,stolování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586" y="2975291"/>
            <a:ext cx="1187478" cy="118747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12" b="11866"/>
          <a:stretch/>
        </p:blipFill>
        <p:spPr bwMode="auto">
          <a:xfrm>
            <a:off x="5518517" y="5218184"/>
            <a:ext cx="1840594" cy="132749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8" name="Tlačítko akce: Konec 17">
            <a:hlinkClick r:id="" action="ppaction://hlinkshowjump?jump=nextslide" highlightClick="1"/>
          </p:cNvPr>
          <p:cNvSpPr/>
          <p:nvPr/>
        </p:nvSpPr>
        <p:spPr>
          <a:xfrm>
            <a:off x="8040463" y="254011"/>
            <a:ext cx="792088" cy="573836"/>
          </a:xfrm>
          <a:prstGeom prst="actionButtonEnd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48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500"/>
                            </p:stCondLst>
                            <p:childTnLst>
                              <p:par>
                                <p:cTn id="2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500"/>
                            </p:stCondLst>
                            <p:childTnLst>
                              <p:par>
                                <p:cTn id="5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500"/>
                            </p:stCondLst>
                            <p:childTnLst>
                              <p:par>
                                <p:cTn id="5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000"/>
                            </p:stCondLst>
                            <p:childTnLst>
                              <p:par>
                                <p:cTn id="6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0"/>
                            </p:stCondLst>
                            <p:childTnLst>
                              <p:par>
                                <p:cTn id="7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500"/>
                            </p:stCondLst>
                            <p:childTnLst>
                              <p:par>
                                <p:cTn id="7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1500"/>
                            </p:stCondLst>
                            <p:childTnLst>
                              <p:par>
                                <p:cTn id="8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309" y="585339"/>
            <a:ext cx="7560840" cy="574200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lačítko akce: Konec 2">
            <a:hlinkClick r:id="" action="ppaction://hlinkshowjump?jump=nextslide" highlightClick="1"/>
          </p:cNvPr>
          <p:cNvSpPr/>
          <p:nvPr/>
        </p:nvSpPr>
        <p:spPr>
          <a:xfrm>
            <a:off x="7380311" y="5538092"/>
            <a:ext cx="792088" cy="573836"/>
          </a:xfrm>
          <a:prstGeom prst="actionButtonEnd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72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3/3c/Spain_top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525" y="221325"/>
            <a:ext cx="5949746" cy="532133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401273" y="5785509"/>
            <a:ext cx="8496944" cy="903324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Najdi ve své mapě, pak klikni na příslušné informační tlačítko a prohlédni si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653" y="869836"/>
            <a:ext cx="2337798" cy="860795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Madrid  – hlavní město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2691" y="1877949"/>
            <a:ext cx="2320760" cy="43204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Barcelona   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9445" y="3098019"/>
            <a:ext cx="2324006" cy="43204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err="1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Valencia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 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22691" y="2449947"/>
            <a:ext cx="2320760" cy="43204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Sevilla  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96550" y="3777980"/>
            <a:ext cx="2346901" cy="43204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err="1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Málaga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   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2691" y="4411386"/>
            <a:ext cx="2320760" cy="43204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Malorka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 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96550" y="5046301"/>
            <a:ext cx="2346901" cy="43204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 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Tlačítko akce: Informace 10">
            <a:hlinkClick r:id="rId3" action="ppaction://hlinksldjump" highlightClick="1"/>
          </p:cNvPr>
          <p:cNvSpPr/>
          <p:nvPr/>
        </p:nvSpPr>
        <p:spPr>
          <a:xfrm>
            <a:off x="7596336" y="1772816"/>
            <a:ext cx="396044" cy="36463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Informace 11">
            <a:hlinkClick r:id="rId4" action="ppaction://hlinksldjump" highlightClick="1"/>
          </p:cNvPr>
          <p:cNvSpPr/>
          <p:nvPr/>
        </p:nvSpPr>
        <p:spPr>
          <a:xfrm>
            <a:off x="8028384" y="2865475"/>
            <a:ext cx="155693" cy="141068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Informace 12">
            <a:hlinkClick r:id="rId5" action="ppaction://hlinksldjump" highlightClick="1"/>
          </p:cNvPr>
          <p:cNvSpPr/>
          <p:nvPr/>
        </p:nvSpPr>
        <p:spPr>
          <a:xfrm>
            <a:off x="6660232" y="2782266"/>
            <a:ext cx="396044" cy="36463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Informace 13">
            <a:hlinkClick r:id="rId6" action="ppaction://hlinksldjump" highlightClick="1"/>
          </p:cNvPr>
          <p:cNvSpPr/>
          <p:nvPr/>
        </p:nvSpPr>
        <p:spPr>
          <a:xfrm>
            <a:off x="5148064" y="4176319"/>
            <a:ext cx="396044" cy="36463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Informace 14">
            <a:hlinkClick r:id="rId7" action="ppaction://hlinksldjump" highlightClick="1"/>
          </p:cNvPr>
          <p:cNvSpPr/>
          <p:nvPr/>
        </p:nvSpPr>
        <p:spPr>
          <a:xfrm>
            <a:off x="4572000" y="3811689"/>
            <a:ext cx="396044" cy="36463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Informace 15">
            <a:hlinkClick r:id="rId8" action="ppaction://hlinksldjump" highlightClick="1"/>
          </p:cNvPr>
          <p:cNvSpPr/>
          <p:nvPr/>
        </p:nvSpPr>
        <p:spPr>
          <a:xfrm>
            <a:off x="5436096" y="2338943"/>
            <a:ext cx="396044" cy="36463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Konec 16">
            <a:hlinkClick r:id="rId9" action="ppaction://hlinksldjump" highlightClick="1"/>
          </p:cNvPr>
          <p:cNvSpPr/>
          <p:nvPr/>
        </p:nvSpPr>
        <p:spPr>
          <a:xfrm>
            <a:off x="850724" y="221325"/>
            <a:ext cx="1064693" cy="451406"/>
          </a:xfrm>
          <a:prstGeom prst="actionButtonEnd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75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332656"/>
            <a:ext cx="269979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atin typeface="Comic Sans MS" pitchFamily="66" charset="0"/>
              </a:rPr>
              <a:t>Málaga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345348" y="4077072"/>
            <a:ext cx="8352928" cy="3058208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Málaga</a:t>
            </a:r>
            <a:r>
              <a:rPr lang="cs-CZ" sz="2400" dirty="0"/>
              <a:t> je přístavním městem na jihu Španělska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/>
              <a:t>Ve městě se nachází největší španělské letiště, přístav a univerzita. Díky příjemnému podnebí je Malaga jedním z nejoblíbenějších turistických destinací </a:t>
            </a:r>
            <a:r>
              <a:rPr lang="cs-CZ" sz="2400" dirty="0" err="1"/>
              <a:t>Iberijského</a:t>
            </a:r>
            <a:r>
              <a:rPr lang="cs-CZ" sz="2400" dirty="0"/>
              <a:t> poloostrova</a:t>
            </a:r>
            <a:r>
              <a:rPr lang="cs-CZ" sz="2400" dirty="0" smtClean="0"/>
              <a:t>.</a:t>
            </a:r>
            <a:endParaRPr lang="cs-CZ" sz="2400" dirty="0"/>
          </a:p>
          <a:p>
            <a:pPr algn="ctr"/>
            <a:r>
              <a:rPr lang="cs-CZ" sz="2400" b="1" dirty="0" smtClean="0"/>
              <a:t>Narodil </a:t>
            </a:r>
            <a:r>
              <a:rPr lang="cs-CZ" sz="2400" b="1" dirty="0"/>
              <a:t>se zde malíř Pablo </a:t>
            </a:r>
            <a:r>
              <a:rPr lang="cs-CZ" sz="2400" b="1" dirty="0" smtClean="0"/>
              <a:t>Picasso</a:t>
            </a:r>
            <a:r>
              <a:rPr lang="cs-CZ" sz="2400" b="1" dirty="0"/>
              <a:t>.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5" name="Picture 2" descr="C:\Users\svetlana\AppData\Local\Microsoft\Windows\Temporary Internet Files\Content.IE5\5IXC3KFZ\MC900440422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452" y="2060848"/>
            <a:ext cx="2038007" cy="162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7561"/>
            <a:ext cx="5417390" cy="39479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lačítko akce: Domů 5">
            <a:hlinkClick r:id="rId5" action="ppaction://hlinksldjump" highlightClick="1"/>
          </p:cNvPr>
          <p:cNvSpPr/>
          <p:nvPr/>
        </p:nvSpPr>
        <p:spPr>
          <a:xfrm>
            <a:off x="546408" y="3614451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28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8972" y="2387671"/>
            <a:ext cx="3324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Roku </a:t>
            </a:r>
            <a:r>
              <a:rPr lang="cs-CZ" sz="2400" dirty="0" smtClean="0"/>
              <a:t>1992se </a:t>
            </a:r>
            <a:r>
              <a:rPr lang="cs-CZ" sz="2400" dirty="0"/>
              <a:t>v Barceloně </a:t>
            </a:r>
            <a:endParaRPr lang="cs-CZ" sz="2400" dirty="0" smtClean="0"/>
          </a:p>
          <a:p>
            <a:pPr algn="ctr"/>
            <a:r>
              <a:rPr lang="cs-CZ" sz="2400" dirty="0" smtClean="0"/>
              <a:t>konaly </a:t>
            </a:r>
            <a:r>
              <a:rPr lang="cs-CZ" sz="2400" dirty="0"/>
              <a:t>olympijské </a:t>
            </a:r>
            <a:r>
              <a:rPr lang="cs-CZ" sz="2400" dirty="0" smtClean="0"/>
              <a:t>hry.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332656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Barcelona</a:t>
            </a:r>
            <a:endParaRPr lang="cs-CZ" sz="3600" b="1" i="1" dirty="0">
              <a:solidFill>
                <a:schemeClr val="accent5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5909529" y="368660"/>
            <a:ext cx="1440160" cy="792088"/>
          </a:xfrm>
          <a:prstGeom prst="downArrowCallout">
            <a:avLst>
              <a:gd name="adj1" fmla="val 50000"/>
              <a:gd name="adj2" fmla="val 25962"/>
              <a:gd name="adj3" fmla="val 25000"/>
              <a:gd name="adj4" fmla="val 761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Barcelona </a:t>
            </a:r>
          </a:p>
          <a:p>
            <a:pPr algn="ctr"/>
            <a:r>
              <a:rPr lang="cs-CZ" dirty="0" err="1" smtClean="0"/>
              <a:t>aquarium</a:t>
            </a:r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6" name="Obrázek 5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20950">
            <a:off x="6036157" y="1068172"/>
            <a:ext cx="823255" cy="1026060"/>
          </a:xfrm>
          <a:prstGeom prst="rect">
            <a:avLst/>
          </a:prstGeom>
        </p:spPr>
      </p:pic>
      <p:pic>
        <p:nvPicPr>
          <p:cNvPr id="1026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4" y="620688"/>
            <a:ext cx="150170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541" y="1313439"/>
            <a:ext cx="2019519" cy="1062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AutoShape 6" descr="Soubor:Barcelona collage.JPG"/>
          <p:cNvSpPr>
            <a:spLocks noChangeAspect="1" noChangeArrowheads="1"/>
          </p:cNvSpPr>
          <p:nvPr/>
        </p:nvSpPr>
        <p:spPr bwMode="auto">
          <a:xfrm>
            <a:off x="155575" y="-2743200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931" y="2204865"/>
            <a:ext cx="4195803" cy="43786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2" name="Vodorovný svitek 11"/>
          <p:cNvSpPr/>
          <p:nvPr/>
        </p:nvSpPr>
        <p:spPr>
          <a:xfrm>
            <a:off x="467543" y="3218668"/>
            <a:ext cx="4001825" cy="2874628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Po </a:t>
            </a:r>
            <a:r>
              <a:rPr lang="cs-CZ" dirty="0"/>
              <a:t>Madridu je druhým největším španělským </a:t>
            </a:r>
            <a:r>
              <a:rPr lang="cs-CZ" dirty="0" smtClean="0"/>
              <a:t>městem.</a:t>
            </a:r>
          </a:p>
          <a:p>
            <a:pPr algn="ctr"/>
            <a:r>
              <a:rPr lang="cs-CZ" dirty="0" smtClean="0"/>
              <a:t>Působil zde architekt </a:t>
            </a:r>
            <a:r>
              <a:rPr lang="cs-CZ" dirty="0" err="1" smtClean="0"/>
              <a:t>Gaudí</a:t>
            </a:r>
            <a:r>
              <a:rPr lang="cs-CZ" dirty="0" smtClean="0"/>
              <a:t>.</a:t>
            </a:r>
          </a:p>
          <a:p>
            <a:pPr algn="ctr"/>
            <a:r>
              <a:rPr lang="cs-CZ" dirty="0"/>
              <a:t>K nejznámějším dílům </a:t>
            </a:r>
            <a:r>
              <a:rPr lang="cs-CZ" dirty="0" err="1"/>
              <a:t>Gaudího</a:t>
            </a:r>
            <a:r>
              <a:rPr lang="cs-CZ" dirty="0"/>
              <a:t> patří </a:t>
            </a:r>
            <a:r>
              <a:rPr lang="cs-CZ" i="1" dirty="0"/>
              <a:t>chrám </a:t>
            </a:r>
            <a:r>
              <a:rPr lang="cs-CZ" i="1" dirty="0" err="1"/>
              <a:t>Sagrada</a:t>
            </a:r>
            <a:r>
              <a:rPr lang="cs-CZ" i="1" dirty="0"/>
              <a:t> </a:t>
            </a:r>
            <a:r>
              <a:rPr lang="cs-CZ" i="1" dirty="0" err="1"/>
              <a:t>Familia</a:t>
            </a:r>
            <a:r>
              <a:rPr lang="cs-CZ" dirty="0"/>
              <a:t>, symbol města a mistrovské dílo, které dodnes není dokončeno</a:t>
            </a:r>
            <a:endParaRPr lang="cs-CZ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937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810000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Zaoblený obdélník 2"/>
          <p:cNvSpPr/>
          <p:nvPr/>
        </p:nvSpPr>
        <p:spPr>
          <a:xfrm>
            <a:off x="4572000" y="404664"/>
            <a:ext cx="2059213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Park </a:t>
            </a:r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Guell</a:t>
            </a:r>
            <a:endParaRPr lang="cs-CZ" sz="2400" b="1" i="1" dirty="0">
              <a:solidFill>
                <a:schemeClr val="accent5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4" name="Picture 2" descr="C:\Users\svetlana\AppData\Local\Microsoft\Windows\Temporary Internet Files\Content.IE5\5IXC3KFZ\MC900440422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491" y="153219"/>
            <a:ext cx="1101903" cy="1078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397224" y="3450698"/>
            <a:ext cx="2952328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Sagrada</a:t>
            </a: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Família</a:t>
            </a:r>
            <a:endParaRPr lang="cs-CZ" sz="2400" b="1" i="1" dirty="0">
              <a:solidFill>
                <a:schemeClr val="accent5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9" name="Picture 3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280" y="4382788"/>
            <a:ext cx="1500187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>
            <a:hlinkClick r:id="rId8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458" y="4327225"/>
            <a:ext cx="1500187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4659030"/>
            <a:ext cx="1220189" cy="9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svetlana\Desktop\100OLYMP\P3090009 (2)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94" t="2234" r="7802" b="18639"/>
          <a:stretch/>
        </p:blipFill>
        <p:spPr bwMode="auto">
          <a:xfrm>
            <a:off x="4528100" y="1232173"/>
            <a:ext cx="4428782" cy="54265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2" name="Tlačítko akce: Domů 11">
            <a:hlinkClick r:id="rId13" action="ppaction://hlinksldjump" highlightClick="1"/>
          </p:cNvPr>
          <p:cNvSpPr/>
          <p:nvPr/>
        </p:nvSpPr>
        <p:spPr>
          <a:xfrm>
            <a:off x="465569" y="5954901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9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66800" y="332656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Sevilla - přístav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" name="AutoShape 2" descr="http://upload.wikimedia.org/wikipedia/commons/0/07/Collagesevilla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4787"/>
            <a:ext cx="3470750" cy="62692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Vodorovný svitek 4"/>
          <p:cNvSpPr/>
          <p:nvPr/>
        </p:nvSpPr>
        <p:spPr>
          <a:xfrm>
            <a:off x="307975" y="3218668"/>
            <a:ext cx="4840089" cy="3365356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/>
              <a:t>Sevilla</a:t>
            </a:r>
            <a:r>
              <a:rPr lang="cs-CZ" dirty="0"/>
              <a:t> je kulturní centrum jihu Španělska, leží na řece Guadalquivir a je hlavní </a:t>
            </a:r>
            <a:r>
              <a:rPr lang="cs-CZ" dirty="0" smtClean="0"/>
              <a:t>město stejnojmenné provincie</a:t>
            </a:r>
            <a:r>
              <a:rPr lang="cs-CZ" dirty="0"/>
              <a:t> </a:t>
            </a:r>
            <a:r>
              <a:rPr lang="cs-CZ" dirty="0" smtClean="0"/>
              <a:t>a celé Andalusie.  </a:t>
            </a:r>
          </a:p>
          <a:p>
            <a:pPr algn="ctr"/>
            <a:r>
              <a:rPr lang="cs-CZ" dirty="0"/>
              <a:t>Po objevení </a:t>
            </a:r>
            <a:r>
              <a:rPr lang="cs-CZ" dirty="0" smtClean="0"/>
              <a:t>Ameriky roku </a:t>
            </a:r>
            <a:r>
              <a:rPr lang="cs-CZ" dirty="0"/>
              <a:t>1492 </a:t>
            </a:r>
            <a:r>
              <a:rPr lang="cs-CZ" dirty="0" smtClean="0"/>
              <a:t>Kolumbem </a:t>
            </a:r>
            <a:r>
              <a:rPr lang="cs-CZ" dirty="0"/>
              <a:t>se Sevilla stává jediným přístavem ve Španělsku, odkud můžou vyplouvat lodě do Nového světa a jediným přístavem, kam můžou být dováženy suroviny z Ameriky.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34855"/>
            <a:ext cx="3810000" cy="21145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lačítko akce: Domů 6">
            <a:hlinkClick r:id="rId5" action="ppaction://hlinksldjump" highlightClick="1"/>
          </p:cNvPr>
          <p:cNvSpPr/>
          <p:nvPr/>
        </p:nvSpPr>
        <p:spPr>
          <a:xfrm>
            <a:off x="7787448" y="492955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64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332656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atin typeface="Comic Sans MS" pitchFamily="66" charset="0"/>
              </a:rPr>
              <a:t>Valencia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68760"/>
            <a:ext cx="6258272" cy="46937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2" descr="C:\Users\svetlana\AppData\Local\Microsoft\Windows\Temporary Internet Files\Content.IE5\5IXC3KFZ\MC900440422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171147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Domů 4">
            <a:hlinkClick r:id="rId6" action="ppaction://hlinksldjump" highlightClick="1"/>
          </p:cNvPr>
          <p:cNvSpPr/>
          <p:nvPr/>
        </p:nvSpPr>
        <p:spPr>
          <a:xfrm>
            <a:off x="827584" y="4509120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67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332656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Madrid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5334"/>
            <a:ext cx="4264855" cy="64036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" name="Picture 2" descr="C:\Users\svetlana\AppData\Local\Microsoft\Windows\Temporary Internet Files\Content.IE5\5IXC3KFZ\MC900440422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69919"/>
            <a:ext cx="2376264" cy="189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611560" y="5757378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Comic Sans MS" pitchFamily="66" charset="0"/>
              </a:rPr>
              <a:t>h</a:t>
            </a:r>
            <a:r>
              <a:rPr lang="cs-CZ" sz="3600" b="1" dirty="0" smtClean="0">
                <a:latin typeface="Comic Sans MS" pitchFamily="66" charset="0"/>
              </a:rPr>
              <a:t>lavní město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2015716" y="4149080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45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88640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atin typeface="Comic Sans MS" pitchFamily="66" charset="0"/>
              </a:rPr>
              <a:t>Malorca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776" y="1844823"/>
            <a:ext cx="5957433" cy="44680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Zaoblený obdélník 2"/>
          <p:cNvSpPr/>
          <p:nvPr/>
        </p:nvSpPr>
        <p:spPr>
          <a:xfrm>
            <a:off x="5004048" y="188640"/>
            <a:ext cx="374441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Největší ostrov Španělska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452320" y="1844823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238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759" y="2131958"/>
            <a:ext cx="913723" cy="91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C:\Users\svetlana\AppData\Local\Microsoft\Windows\Temporary Internet Files\Content.IE5\SOJ1T5T9\MC900290199[1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563" y="1844824"/>
            <a:ext cx="9561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pisek se šipkou dolů 4"/>
          <p:cNvSpPr/>
          <p:nvPr/>
        </p:nvSpPr>
        <p:spPr>
          <a:xfrm>
            <a:off x="755576" y="548680"/>
            <a:ext cx="1512168" cy="151216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Podívej se do býčí arény</a:t>
            </a:r>
          </a:p>
          <a:p>
            <a:pPr algn="ctr"/>
            <a:endParaRPr lang="cs-CZ" dirty="0"/>
          </a:p>
        </p:txBody>
      </p:sp>
      <p:sp>
        <p:nvSpPr>
          <p:cNvPr id="13" name="Popisek se šipkou dolů 12"/>
          <p:cNvSpPr/>
          <p:nvPr/>
        </p:nvSpPr>
        <p:spPr>
          <a:xfrm>
            <a:off x="4968399" y="532998"/>
            <a:ext cx="1512168" cy="151216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flamengo</a:t>
            </a:r>
          </a:p>
          <a:p>
            <a:pPr algn="ctr"/>
            <a:endParaRPr lang="cs-CZ" dirty="0"/>
          </a:p>
        </p:txBody>
      </p:sp>
      <p:sp>
        <p:nvSpPr>
          <p:cNvPr id="14" name="Popisek se šipkou dolů 13"/>
          <p:cNvSpPr/>
          <p:nvPr/>
        </p:nvSpPr>
        <p:spPr>
          <a:xfrm>
            <a:off x="2910771" y="533363"/>
            <a:ext cx="1512168" cy="151216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Antonio </a:t>
            </a:r>
            <a:r>
              <a:rPr lang="cs-CZ" dirty="0" err="1" smtClean="0"/>
              <a:t>Gaudí</a:t>
            </a:r>
            <a:r>
              <a:rPr lang="cs-CZ" dirty="0" smtClean="0"/>
              <a:t> a jeho architektura</a:t>
            </a:r>
          </a:p>
          <a:p>
            <a:pPr algn="ctr"/>
            <a:endParaRPr lang="cs-CZ" dirty="0"/>
          </a:p>
        </p:txBody>
      </p:sp>
      <p:pic>
        <p:nvPicPr>
          <p:cNvPr id="15" name="Picture 3" descr="C:\Users\svetlana\AppData\Local\Microsoft\Windows\Temporary Internet Files\Content.IE5\SOJ1T5T9\MC900290199[1].wmf">
            <a:hlinkClick r:id="rId7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521" y="1849585"/>
            <a:ext cx="9561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vetlana\AppData\Local\Microsoft\Windows\Temporary Internet Files\Content.IE5\SOJ1T5T9\MC900290199[1].wmf">
            <a:hlinkClick r:id="rId8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231" y="3243430"/>
            <a:ext cx="9561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opisek se šipkou dolů 17"/>
          <p:cNvSpPr/>
          <p:nvPr/>
        </p:nvSpPr>
        <p:spPr>
          <a:xfrm>
            <a:off x="755576" y="3403894"/>
            <a:ext cx="1512168" cy="151216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corrida</a:t>
            </a:r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20" name="Picture 3" descr="C:\Users\svetlana\AppData\Local\Microsoft\Windows\Temporary Internet Files\Content.IE5\SOJ1T5T9\MC900290199[1].wmf">
            <a:hlinkClick r:id="rId9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563" y="4534340"/>
            <a:ext cx="9561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Popisek se šipkou dolů 20"/>
          <p:cNvSpPr/>
          <p:nvPr/>
        </p:nvSpPr>
        <p:spPr>
          <a:xfrm>
            <a:off x="7170684" y="529333"/>
            <a:ext cx="1512168" cy="151216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Kytara </a:t>
            </a:r>
            <a:r>
              <a:rPr lang="cs-CZ" dirty="0" err="1" smtClean="0"/>
              <a:t>španělka</a:t>
            </a:r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22" name="Picture 3" descr="C:\Users\svetlana\AppData\Local\Microsoft\Windows\Temporary Internet Files\Content.IE5\SOJ1T5T9\MC900290199[1].wmf">
            <a:hlinkClick r:id="rId10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671" y="1868739"/>
            <a:ext cx="95619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3161360" y="5254420"/>
            <a:ext cx="5495093" cy="11269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Podívej se ještě na tyto zajímavosti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Klikej na obrázky 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7776355" y="3873060"/>
            <a:ext cx="792088" cy="573836"/>
          </a:xfrm>
          <a:prstGeom prst="actionButtonEnd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99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-124224" y="2112577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ostrov patřící ke Španělsku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3422006" y="2199758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kern="1200" dirty="0" smtClean="0">
              <a:latin typeface="Comic Sans MS" pitchFamily="66" charset="0"/>
            </a:endParaRP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Sicílie </a:t>
            </a: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223512" y="2199758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Krym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923757" y="2199757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Malorca</a:t>
            </a:r>
            <a:r>
              <a:rPr lang="cs-CZ" sz="2000" kern="1200" dirty="0" smtClean="0">
                <a:latin typeface="Comic Sans MS" pitchFamily="66" charset="0"/>
              </a:rPr>
              <a:t> 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-141170" y="604727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dirty="0" smtClean="0">
                <a:latin typeface="Comic Sans MS" pitchFamily="66" charset="0"/>
              </a:rPr>
              <a:t>Ve kterém španělském městě byly olympijské hry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3405060" y="6134452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Vatikán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5206566" y="6134452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Benátky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6906811" y="6134451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Barcelona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-160317" y="3046879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Slavný malíř – kubistické obrazy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3385913" y="3134061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dirty="0" smtClean="0">
                <a:latin typeface="Comic Sans MS" pitchFamily="66" charset="0"/>
              </a:rPr>
              <a:t>Pablo </a:t>
            </a:r>
            <a:r>
              <a:rPr lang="cs-CZ" sz="2000" dirty="0" err="1">
                <a:latin typeface="Comic Sans MS" pitchFamily="66" charset="0"/>
              </a:rPr>
              <a:t>P</a:t>
            </a:r>
            <a:r>
              <a:rPr lang="cs-CZ" sz="2000" dirty="0" err="1" smtClean="0">
                <a:latin typeface="Comic Sans MS" pitchFamily="66" charset="0"/>
              </a:rPr>
              <a:t>icaso</a:t>
            </a:r>
            <a:r>
              <a:rPr lang="cs-CZ" sz="2000" dirty="0" smtClean="0">
                <a:latin typeface="Comic Sans MS" pitchFamily="66" charset="0"/>
              </a:rPr>
              <a:t>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6" name="Volný tvar 15"/>
          <p:cNvSpPr/>
          <p:nvPr/>
        </p:nvSpPr>
        <p:spPr>
          <a:xfrm>
            <a:off x="5187419" y="3134061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Tizian</a:t>
            </a:r>
            <a:r>
              <a:rPr lang="cs-CZ" sz="2000" kern="1200" dirty="0" smtClean="0">
                <a:latin typeface="Comic Sans MS" pitchFamily="66" charset="0"/>
              </a:rPr>
              <a:t>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6887664" y="3134060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Leonardo da Vinci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-167097" y="1213833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Hlavní město </a:t>
            </a:r>
            <a:r>
              <a:rPr lang="cs-CZ" sz="2000" dirty="0">
                <a:latin typeface="Comic Sans MS" pitchFamily="66" charset="0"/>
              </a:rPr>
              <a:t>Š</a:t>
            </a:r>
            <a:r>
              <a:rPr lang="cs-CZ" sz="2000" kern="1200" dirty="0" smtClean="0">
                <a:latin typeface="Comic Sans MS" pitchFamily="66" charset="0"/>
              </a:rPr>
              <a:t>panělska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3379133" y="1301014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Madrid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5180639" y="1301014"/>
            <a:ext cx="219967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Barcelona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6880884" y="1301013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Sevilla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-167097" y="416902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dirty="0" smtClean="0">
                <a:latin typeface="Comic Sans MS" pitchFamily="66" charset="0"/>
              </a:rPr>
              <a:t>Španělský a</a:t>
            </a:r>
            <a:r>
              <a:rPr lang="cs-CZ" sz="2000" kern="1200" dirty="0" smtClean="0">
                <a:latin typeface="Comic Sans MS" pitchFamily="66" charset="0"/>
              </a:rPr>
              <a:t>rchitekt – </a:t>
            </a:r>
            <a:r>
              <a:rPr lang="cs-CZ" sz="2000" kern="1200" dirty="0" err="1" smtClean="0">
                <a:latin typeface="Comic Sans MS" pitchFamily="66" charset="0"/>
              </a:rPr>
              <a:t>Sagrada</a:t>
            </a:r>
            <a:r>
              <a:rPr lang="cs-CZ" sz="2000" kern="1200" dirty="0" smtClean="0">
                <a:latin typeface="Comic Sans MS" pitchFamily="66" charset="0"/>
              </a:rPr>
              <a:t> </a:t>
            </a:r>
            <a:r>
              <a:rPr lang="cs-CZ" sz="2000" kern="1200" dirty="0" err="1" smtClean="0">
                <a:latin typeface="Comic Sans MS" pitchFamily="66" charset="0"/>
              </a:rPr>
              <a:t>Família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6" name="Volný tvar 25"/>
          <p:cNvSpPr/>
          <p:nvPr/>
        </p:nvSpPr>
        <p:spPr>
          <a:xfrm>
            <a:off x="3379133" y="4229692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Mozart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5180639" y="4229692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Gaudí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8" name="Volný tvar 27"/>
          <p:cNvSpPr/>
          <p:nvPr/>
        </p:nvSpPr>
        <p:spPr>
          <a:xfrm>
            <a:off x="6880884" y="4229691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Straus</a:t>
            </a:r>
            <a:r>
              <a:rPr lang="cs-CZ" sz="2000" kern="1200" dirty="0" smtClean="0">
                <a:latin typeface="Comic Sans MS" pitchFamily="66" charset="0"/>
              </a:rPr>
              <a:t>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9" name="Volný tvar 28"/>
          <p:cNvSpPr/>
          <p:nvPr/>
        </p:nvSpPr>
        <p:spPr>
          <a:xfrm>
            <a:off x="-104699" y="5122577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dirty="0" smtClean="0">
                <a:latin typeface="Comic Sans MS" pitchFamily="66" charset="0"/>
              </a:rPr>
              <a:t>Co je to flamengo?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30" name="Volný tvar 29"/>
          <p:cNvSpPr/>
          <p:nvPr/>
        </p:nvSpPr>
        <p:spPr>
          <a:xfrm>
            <a:off x="3440084" y="5181303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Široká sukně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1" name="Volný tvar 30"/>
          <p:cNvSpPr/>
          <p:nvPr/>
        </p:nvSpPr>
        <p:spPr>
          <a:xfrm>
            <a:off x="5241590" y="5181303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Flanelová látka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2" name="Volný tvar 31"/>
          <p:cNvSpPr/>
          <p:nvPr/>
        </p:nvSpPr>
        <p:spPr>
          <a:xfrm>
            <a:off x="6941835" y="5181302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tanec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955807" y="188640"/>
            <a:ext cx="7128792" cy="86173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latin typeface="Comic Sans MS" pitchFamily="66" charset="0"/>
              </a:rPr>
              <a:t>Vyzkoušej své vědomosti – klikni na správnou odpověď</a:t>
            </a:r>
            <a:endParaRPr lang="cs-CZ" sz="2400" b="1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745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0"/>
                            </p:stCondLst>
                            <p:childTnLst>
                              <p:par>
                                <p:cTn id="9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2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2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3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3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4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4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5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9" grpId="1" animBg="1"/>
      <p:bldP spid="10" grpId="0" animBg="1"/>
      <p:bldP spid="11" grpId="0" animBg="1"/>
      <p:bldP spid="11" grpId="1" animBg="1"/>
      <p:bldP spid="11" grpId="2" animBg="1"/>
      <p:bldP spid="12" grpId="0" animBg="1"/>
      <p:bldP spid="12" grpId="1" animBg="1"/>
      <p:bldP spid="12" grpId="2" animBg="1"/>
      <p:bldP spid="13" grpId="0" animBg="1"/>
      <p:bldP spid="13" grpId="1" animBg="1"/>
      <p:bldP spid="14" grpId="0" animBg="1"/>
      <p:bldP spid="15" grpId="0" animBg="1"/>
      <p:bldP spid="15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3" grpId="2" animBg="1"/>
      <p:bldP spid="24" grpId="0" animBg="1"/>
      <p:bldP spid="24" grpId="1" animBg="1"/>
      <p:bldP spid="24" grpId="2" animBg="1"/>
      <p:bldP spid="25" grpId="0" animBg="1"/>
      <p:bldP spid="26" grpId="0" animBg="1"/>
      <p:bldP spid="26" grpId="1" animBg="1"/>
      <p:bldP spid="26" grpId="2" animBg="1"/>
      <p:bldP spid="27" grpId="0" animBg="1"/>
      <p:bldP spid="27" grpId="1" animBg="1"/>
      <p:bldP spid="28" grpId="0" animBg="1"/>
      <p:bldP spid="28" grpId="1" animBg="1"/>
      <p:bldP spid="28" grpId="2" animBg="1"/>
      <p:bldP spid="29" grpId="0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2" grpId="0" animBg="1"/>
      <p:bldP spid="32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124744"/>
            <a:ext cx="4161420" cy="274545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Obdélník 2"/>
          <p:cNvSpPr/>
          <p:nvPr/>
        </p:nvSpPr>
        <p:spPr>
          <a:xfrm>
            <a:off x="1579043" y="2967335"/>
            <a:ext cx="5985933" cy="161379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/>
            </a:prstTxWarp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Při dalším cestování </a:t>
            </a:r>
            <a:r>
              <a:rPr lang="cs-CZ" sz="2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nashledanou</a:t>
            </a:r>
            <a:endParaRPr lang="cs-CZ" sz="2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2179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5900"/>
            <a:ext cx="8229600" cy="574948"/>
          </a:xfrm>
        </p:spPr>
        <p:txBody>
          <a:bodyPr>
            <a:normAutofit/>
          </a:bodyPr>
          <a:lstStyle/>
          <a:p>
            <a:r>
              <a:rPr lang="cs-CZ" sz="1200" b="1" u="sng" dirty="0" smtClean="0"/>
              <a:t>Použité zdroje:</a:t>
            </a:r>
            <a:endParaRPr lang="cs-CZ" sz="1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b="1" u="sng" dirty="0" smtClean="0"/>
              <a:t>Str. 1 </a:t>
            </a:r>
            <a:r>
              <a:rPr lang="cs-CZ" sz="1000" dirty="0" smtClean="0"/>
              <a:t>- </a:t>
            </a:r>
            <a:r>
              <a:rPr lang="it-IT" sz="1000" dirty="0"/>
              <a:t>LIUZZO, David.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21.4.2013]. Dostupný na WWW: http://upload.wikimedia.org/wikipedia/commons/8/83/EU_location_ESP.png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Vlajka - </a:t>
            </a:r>
            <a:r>
              <a:rPr lang="pt-BR" sz="1000" dirty="0"/>
              <a:t>FAJARDO, Pedro A. Gracia.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25.4.2013]. Dostupný na WWW: http://</a:t>
            </a:r>
            <a:r>
              <a:rPr lang="pt-BR" sz="1000" dirty="0" smtClean="0"/>
              <a:t>upload.wikimedia.org/wikipedia/commons/9/9a/Flag_of_Spain.svg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Kanárské ostrovy - satelitní snímek  </a:t>
            </a:r>
            <a:r>
              <a:rPr lang="cs-CZ" sz="1000" dirty="0" smtClean="0"/>
              <a:t>- </a:t>
            </a:r>
            <a:r>
              <a:rPr lang="cs-CZ" sz="1000" dirty="0"/>
              <a:t>DESCLOITRES, Jacques; MODIS RAPID RESPONSE TEAM; NASA/GSFC.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25.4.2013]. Dostupný na WWW: http://upload.wikimedia.org/wikipedia/commons/d/dc/Canarias_NASA2.jpg?uselang=cs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Paela</a:t>
            </a:r>
            <a:r>
              <a:rPr lang="cs-CZ" sz="1000" b="1" u="sng" dirty="0" smtClean="0"/>
              <a:t>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25.4.2013]. Dostupný na WWW: http://upload.wikimedia.org/wikipedia/commons/0/04/ValencianPaella.jpg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Geologická mapa Španělska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25.4.2013]. Dostupný na WWW: http://</a:t>
            </a:r>
            <a:r>
              <a:rPr lang="pt-BR" sz="1000" dirty="0" smtClean="0"/>
              <a:t>upload.wikimedia.org/wikipedia/commons/5/58/Spain.png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Geografická mapa Španělska - </a:t>
            </a:r>
            <a:r>
              <a:rPr lang="cs-CZ" sz="1000" dirty="0"/>
              <a:t>CAPTAIN BLOOD.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11.5.2013]. Dostupný na WWW: http://</a:t>
            </a:r>
            <a:r>
              <a:rPr lang="cs-CZ" sz="1000" dirty="0" smtClean="0"/>
              <a:t>upload.wikimedia.org/wikipedia/commons/3/3c/Spain_topo.jpg</a:t>
            </a:r>
          </a:p>
          <a:p>
            <a:pPr marL="0" indent="0">
              <a:buNone/>
            </a:pPr>
            <a:r>
              <a:rPr lang="cs-CZ" sz="1000" b="1" u="sng" dirty="0"/>
              <a:t>Barcelona koláž </a:t>
            </a:r>
            <a:r>
              <a:rPr lang="cs-CZ" sz="1000" dirty="0"/>
              <a:t>- MÜLLER, Frank.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12.5.2013]. Dostupný na WWW: http://</a:t>
            </a:r>
            <a:r>
              <a:rPr lang="cs-CZ" sz="1000" dirty="0" smtClean="0"/>
              <a:t>upload.wikimedia.org/wikipedia/commons/8/8d/Barcelona_collage.JPG</a:t>
            </a:r>
          </a:p>
          <a:p>
            <a:pPr marL="0" indent="0">
              <a:buNone/>
            </a:pPr>
            <a:r>
              <a:rPr lang="cs-CZ" sz="1000" b="1" u="sng" dirty="0" err="1" smtClean="0"/>
              <a:t>Prk</a:t>
            </a:r>
            <a:r>
              <a:rPr lang="cs-CZ" sz="1000" b="1" u="sng" dirty="0" smtClean="0"/>
              <a:t> </a:t>
            </a:r>
            <a:r>
              <a:rPr lang="cs-CZ" sz="1000" b="1" u="sng" dirty="0" err="1" smtClean="0"/>
              <a:t>Guell</a:t>
            </a:r>
            <a:r>
              <a:rPr lang="cs-CZ" sz="1000" b="1" u="sng" dirty="0" smtClean="0"/>
              <a:t> </a:t>
            </a:r>
            <a:r>
              <a:rPr lang="cs-CZ" sz="1000" dirty="0" smtClean="0"/>
              <a:t>- </a:t>
            </a:r>
            <a:r>
              <a:rPr lang="pl-PL" sz="1000" dirty="0"/>
              <a:t>RAPOMON.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12.5.2013]. Dostupný na WWW: http://upload.wikimedia.org/wikipedia/commons/7/7f/Parc_Guell_01.jpg </a:t>
            </a:r>
            <a:endParaRPr lang="pl-PL" sz="1000" dirty="0" smtClean="0"/>
          </a:p>
          <a:p>
            <a:pPr marL="0" indent="0">
              <a:buNone/>
            </a:pPr>
            <a:r>
              <a:rPr lang="pl-PL" sz="1000" b="1" u="sng" dirty="0" smtClean="0"/>
              <a:t>Sevilla</a:t>
            </a:r>
            <a:r>
              <a:rPr lang="pl-PL" sz="1000" dirty="0" smtClean="0"/>
              <a:t> - </a:t>
            </a:r>
            <a:r>
              <a:rPr lang="cs-CZ" sz="1000" dirty="0"/>
              <a:t>DILIFF; EMDEE; ANUAL a kol.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12.5.2013]. Dostupný na WWW: http://upload.wikimedia.org/wikipedia/commons/0/07/Collagesevilla.jpg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Málaga</a:t>
            </a:r>
            <a:r>
              <a:rPr lang="cs-CZ" sz="1000" dirty="0" smtClean="0"/>
              <a:t> </a:t>
            </a:r>
            <a:r>
              <a:rPr lang="cs-CZ" sz="1000" dirty="0"/>
              <a:t>-  WERNER, Manfred; EMDEE; ANUAL a kol.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12.5.2013]. Dostupný na WWW: http://</a:t>
            </a:r>
            <a:r>
              <a:rPr lang="cs-CZ" sz="1000" dirty="0" smtClean="0"/>
              <a:t>upload.wikimedia.org/wikipedia/commons/e/ee/Malaga_Arena2004.jpg</a:t>
            </a:r>
          </a:p>
          <a:p>
            <a:pPr marL="0" indent="0">
              <a:buNone/>
            </a:pPr>
            <a:r>
              <a:rPr lang="cs-CZ" sz="1000" b="1" u="sng" dirty="0"/>
              <a:t>Madrid</a:t>
            </a:r>
            <a:r>
              <a:rPr lang="cs-CZ" sz="1000" dirty="0"/>
              <a:t> - NOTSUREIFSRS a kol.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12.5.2013]. Dostupný na WWW: http://upload.wikimedia.org/wikipedia/commons/2/2b/MontajeMadrid.png 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   </a:t>
            </a:r>
            <a:endParaRPr lang="cs-CZ" sz="1000" b="1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309076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2">
      <a:dk1>
        <a:srgbClr val="800000"/>
      </a:dk1>
      <a:lt1>
        <a:srgbClr val="CC6600"/>
      </a:lt1>
      <a:dk2>
        <a:srgbClr val="800000"/>
      </a:dk2>
      <a:lt2>
        <a:srgbClr val="FFFF66"/>
      </a:lt2>
      <a:accent1>
        <a:srgbClr val="FFC000"/>
      </a:accent1>
      <a:accent2>
        <a:srgbClr val="974806"/>
      </a:accent2>
      <a:accent3>
        <a:srgbClr val="993300"/>
      </a:accent3>
      <a:accent4>
        <a:srgbClr val="FF6600"/>
      </a:accent4>
      <a:accent5>
        <a:srgbClr val="533515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1092</TotalTime>
  <Words>1116</Words>
  <Application>Microsoft Office PowerPoint</Application>
  <PresentationFormat>Předvádění na obrazovce (4:3)</PresentationFormat>
  <Paragraphs>186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56</cp:revision>
  <dcterms:created xsi:type="dcterms:W3CDTF">2012-11-26T19:09:11Z</dcterms:created>
  <dcterms:modified xsi:type="dcterms:W3CDTF">2013-05-12T15:09:59Z</dcterms:modified>
</cp:coreProperties>
</file>