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  <p:sldId id="26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E1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674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7173566-1419-4360-A76B-E3AB40A72343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90822E2-7C28-4ADD-844D-0FBC5020C80C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17"/>
          <p:cNvGraphicFramePr>
            <a:graphicFrameLocks noChangeAspect="1"/>
          </p:cNvGraphicFramePr>
          <p:nvPr/>
        </p:nvGraphicFramePr>
        <p:xfrm>
          <a:off x="642938" y="1071563"/>
          <a:ext cx="85725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icture" r:id="rId3" imgW="1476756" imgH="1077468" progId="Word.Picture.8">
                  <p:embed/>
                </p:oleObj>
              </mc:Choice>
              <mc:Fallback>
                <p:oleObj name="Picture" r:id="rId3" imgW="1476756" imgH="1077468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1071563"/>
                        <a:ext cx="85725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214563"/>
            <a:ext cx="6424613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Georgia" pitchFamily="18" charset="0"/>
            </a:endParaRPr>
          </a:p>
        </p:txBody>
      </p:sp>
      <p:sp>
        <p:nvSpPr>
          <p:cNvPr id="6149" name="Rectangle 19"/>
          <p:cNvSpPr>
            <a:spLocks noChangeArrowheads="1"/>
          </p:cNvSpPr>
          <p:nvPr/>
        </p:nvSpPr>
        <p:spPr bwMode="auto">
          <a:xfrm>
            <a:off x="428625" y="1000125"/>
            <a:ext cx="77454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indent="449263" eaLnBrk="0" hangingPunct="0"/>
            <a:r>
              <a:rPr lang="cs-CZ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	</a:t>
            </a:r>
            <a:r>
              <a:rPr lang="cs-CZ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Základní škola a Mateřská škola Dobrá Voda u Českých Budějovic,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</a:t>
            </a: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Na Vyhlídce 6, 373 16 Dobrá Voda u Českých Budějovic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150" name="Rectangle 20"/>
          <p:cNvSpPr>
            <a:spLocks noChangeArrowheads="1"/>
          </p:cNvSpPr>
          <p:nvPr/>
        </p:nvSpPr>
        <p:spPr bwMode="auto">
          <a:xfrm>
            <a:off x="642938" y="4429125"/>
            <a:ext cx="796131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EU  PENÍZE  ŠKOLÁM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Zlepšení podmínek pro vzdělávání na základních školách Operačního programu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Vzdělávání pro konkurenceschopnost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933675"/>
              </p:ext>
            </p:extLst>
          </p:nvPr>
        </p:nvGraphicFramePr>
        <p:xfrm>
          <a:off x="1692275" y="765175"/>
          <a:ext cx="5476875" cy="53513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6308"/>
                <a:gridCol w="2760567"/>
              </a:tblGrid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Autor: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Mgr. Růžena Koubová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275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Vzdělávací oblast/Obor: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Matematika  a její aplikace/Matematika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4888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Třída: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dirty="0" smtClean="0">
                          <a:effectLst/>
                          <a:latin typeface="Calibri"/>
                          <a:cs typeface="Times New Roman"/>
                        </a:rPr>
                        <a:t> IX.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50405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Datum tvorby:</a:t>
                      </a:r>
                      <a:endParaRPr lang="cs-CZ" sz="1300" dirty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1.4.2013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Datum zařazení do výuky a zapsání do třídní knihy: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smtClean="0">
                          <a:effectLst/>
                          <a:latin typeface="Calibri"/>
                          <a:cs typeface="Times New Roman"/>
                        </a:rPr>
                        <a:t>3.4.2013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4688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Jazyk: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čeština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50405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Název DUM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VY_32_INOVACE_M.9.26</a:t>
                      </a:r>
                      <a:endParaRPr lang="cs-CZ" sz="1600" dirty="0">
                        <a:effectLst/>
                        <a:latin typeface="Calibri" pitchFamily="34" charset="0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11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Téma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Matematika pro 6.-9. ročník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Geometrie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  <a:tr h="6275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Klíčová slova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22" marB="3332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Trojúhelník, odvěsna,</a:t>
                      </a:r>
                      <a:r>
                        <a:rPr lang="cs-CZ" sz="1600" baseline="0" dirty="0" smtClean="0">
                          <a:effectLst/>
                          <a:latin typeface="Calibri"/>
                          <a:cs typeface="Times New Roman"/>
                        </a:rPr>
                        <a:t> přepona, sinus, kosinus, tangens, kotangens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22" marB="3332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088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ANOTACE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662407"/>
              </p:ext>
            </p:extLst>
          </p:nvPr>
        </p:nvGraphicFramePr>
        <p:xfrm>
          <a:off x="827584" y="1556792"/>
          <a:ext cx="7488237" cy="48685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48078"/>
                <a:gridCol w="5040159"/>
              </a:tblGrid>
              <a:tr h="4319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Druh materiálu: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5" marB="3329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Prezentace 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5" marB="33295"/>
                </a:tc>
              </a:tr>
              <a:tr h="4319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Ročník: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5" marB="3329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9.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5" marB="33295"/>
                </a:tc>
              </a:tr>
              <a:tr h="4319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Pomůcky: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5" marB="3329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-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5" marB="33295"/>
                </a:tc>
              </a:tr>
              <a:tr h="5591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Inovace: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5" marB="3329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Prezentace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 slouží k výuce pojmu goniometrické funkce v pravoúhlém trojúhelníku s užitím interaktivní tabule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5" marB="33295"/>
                </a:tc>
              </a:tr>
              <a:tr h="80917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Metodické pokyny: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5" marB="3329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5 – žáci si zopakují pojmy v pravoúhlém trojúhelníku – kliknutím se zobrazí kontrola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6 – výuka pojmu odvěsna přilehlá a protilehlá k danému úhlu – zápis do sešitu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7-8 – procvičování – žáci pracují do sešitu – kliknutím na mráček kontrola správnosti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9 – žáci aktivně pracují s učitelem na odvození pojmu goniometrická funkce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10 – zápis do sešitu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Str.11 – druhy goniometrických funkcí – název a zápis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5" marB="33295"/>
                </a:tc>
              </a:tr>
              <a:tr h="493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>
                          <a:effectLst/>
                        </a:rPr>
                        <a:t>Očekávaný  výstup: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5" marB="33295"/>
                </a:tc>
                <a:tc>
                  <a:txBody>
                    <a:bodyPr/>
                    <a:lstStyle/>
                    <a:p>
                      <a:r>
                        <a:rPr kumimoji="0"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Žák zná pojem odvěsna přilehlá a protilehlá k danému úhlu</a:t>
                      </a:r>
                      <a:r>
                        <a:rPr kumimoji="0"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a umí vysvětlit pojem goniometrická funkce</a:t>
                      </a:r>
                      <a:r>
                        <a:rPr kumimoji="0"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  </a:t>
                      </a:r>
                      <a:endParaRPr kumimoji="0" lang="cs-CZ" sz="1400" kern="1200" dirty="0">
                        <a:solidFill>
                          <a:schemeClr val="dk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6646" marR="66646" marT="33295" marB="3329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78397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Funkce v pravoúhlém trojúhelníku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Goniometrické funkce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344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Připomeň si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1312979" y="2279923"/>
            <a:ext cx="0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312979" y="4872211"/>
            <a:ext cx="396044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312979" y="2279923"/>
            <a:ext cx="3960440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808923" y="1847875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292080" y="4872211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22580" y="4872211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6" name="Oblouk 15"/>
          <p:cNvSpPr/>
          <p:nvPr/>
        </p:nvSpPr>
        <p:spPr>
          <a:xfrm>
            <a:off x="855779" y="4423370"/>
            <a:ext cx="914400" cy="914400"/>
          </a:xfrm>
          <a:prstGeom prst="arc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384987" y="4473116"/>
            <a:ext cx="216024" cy="324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855779" y="328498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969163" y="4905722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864599" y="2852936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4716016" y="1847874"/>
                <a:ext cx="3816424" cy="2373214"/>
              </a:xfrm>
              <a:prstGeom prst="rect">
                <a:avLst/>
              </a:prstGeom>
              <a:solidFill>
                <a:srgbClr val="BAE18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sz="2800" dirty="0" smtClean="0">
                    <a:solidFill>
                      <a:schemeClr val="tx1"/>
                    </a:solidFill>
                  </a:rPr>
                  <a:t>Doplň názvy stran v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sz="28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 :</m:t>
                    </m:r>
                  </m:oMath>
                </a14:m>
                <a:endParaRPr lang="cs-CZ" sz="2800" b="0" dirty="0" smtClean="0">
                  <a:solidFill>
                    <a:schemeClr val="tx1"/>
                  </a:solidFill>
                  <a:ea typeface="Cambria Math"/>
                </a:endParaRPr>
              </a:p>
              <a:p>
                <a:endParaRPr lang="cs-CZ" sz="1000" dirty="0" smtClean="0">
                  <a:solidFill>
                    <a:schemeClr val="tx1"/>
                  </a:solidFill>
                </a:endParaRPr>
              </a:p>
              <a:p>
                <a:r>
                  <a:rPr lang="cs-CZ" sz="2800" dirty="0" smtClean="0">
                    <a:solidFill>
                      <a:schemeClr val="tx1"/>
                    </a:solidFill>
                  </a:rPr>
                  <a:t>c ………………….</a:t>
                </a:r>
              </a:p>
              <a:p>
                <a:endParaRPr lang="cs-CZ" sz="1000" dirty="0" smtClean="0">
                  <a:solidFill>
                    <a:schemeClr val="tx1"/>
                  </a:solidFill>
                </a:endParaRPr>
              </a:p>
              <a:p>
                <a:r>
                  <a:rPr lang="cs-CZ" sz="2800" dirty="0" smtClean="0">
                    <a:solidFill>
                      <a:schemeClr val="tx1"/>
                    </a:solidFill>
                  </a:rPr>
                  <a:t>a ………………….</a:t>
                </a:r>
              </a:p>
              <a:p>
                <a:endParaRPr lang="cs-CZ" sz="1000" dirty="0" smtClean="0">
                  <a:solidFill>
                    <a:schemeClr val="tx1"/>
                  </a:solidFill>
                </a:endParaRPr>
              </a:p>
              <a:p>
                <a:r>
                  <a:rPr lang="cs-CZ" sz="2800" dirty="0">
                    <a:solidFill>
                      <a:schemeClr val="tx1"/>
                    </a:solidFill>
                  </a:rPr>
                  <a:t>b</a:t>
                </a:r>
                <a:r>
                  <a:rPr lang="cs-CZ" sz="2800" dirty="0" smtClean="0">
                    <a:solidFill>
                      <a:schemeClr val="tx1"/>
                    </a:solidFill>
                  </a:rPr>
                  <a:t> ………………….  </a:t>
                </a:r>
                <a:endParaRPr lang="cs-CZ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1847874"/>
                <a:ext cx="3816424" cy="2373214"/>
              </a:xfrm>
              <a:prstGeom prst="rect">
                <a:avLst/>
              </a:prstGeom>
              <a:blipFill rotWithShape="1">
                <a:blip r:embed="rId2"/>
                <a:stretch>
                  <a:fillRect l="-3185" b="-4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bdélník 2"/>
          <p:cNvSpPr/>
          <p:nvPr/>
        </p:nvSpPr>
        <p:spPr>
          <a:xfrm>
            <a:off x="5148064" y="2348880"/>
            <a:ext cx="1962877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přepona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155626" y="2852936"/>
            <a:ext cx="1955316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odvěsna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155625" y="3501008"/>
            <a:ext cx="1962877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odvěsna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21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 animBg="1"/>
      <p:bldP spid="3" grpId="0"/>
      <p:bldP spid="17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znovu pravoúhlý trojúhelník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911762" y="1762226"/>
            <a:ext cx="0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911762" y="4354514"/>
            <a:ext cx="309634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911762" y="1762226"/>
            <a:ext cx="3096344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220072" y="1772816"/>
            <a:ext cx="0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220072" y="4365104"/>
            <a:ext cx="309634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220072" y="1772816"/>
            <a:ext cx="3096344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8172400" y="4290889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872880" y="4293096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860032" y="4290889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38774" y="4272981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38774" y="1487936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860032" y="148478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louk 21"/>
          <p:cNvSpPr/>
          <p:nvPr/>
        </p:nvSpPr>
        <p:spPr>
          <a:xfrm>
            <a:off x="454562" y="3882752"/>
            <a:ext cx="914400" cy="914400"/>
          </a:xfrm>
          <a:prstGeom prst="arc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983770" y="3947060"/>
            <a:ext cx="216024" cy="324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Oblouk 23"/>
          <p:cNvSpPr/>
          <p:nvPr/>
        </p:nvSpPr>
        <p:spPr>
          <a:xfrm>
            <a:off x="4762872" y="3907904"/>
            <a:ext cx="914400" cy="914400"/>
          </a:xfrm>
          <a:prstGeom prst="arc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292080" y="3957650"/>
            <a:ext cx="216024" cy="324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6" name="Oblouk 25"/>
          <p:cNvSpPr/>
          <p:nvPr/>
        </p:nvSpPr>
        <p:spPr>
          <a:xfrm rot="15279718">
            <a:off x="3156711" y="3939489"/>
            <a:ext cx="781477" cy="629876"/>
          </a:xfrm>
          <a:prstGeom prst="arc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7" name="Oblouk 26"/>
          <p:cNvSpPr/>
          <p:nvPr/>
        </p:nvSpPr>
        <p:spPr>
          <a:xfrm rot="6616070">
            <a:off x="4970841" y="1615056"/>
            <a:ext cx="773595" cy="914846"/>
          </a:xfrm>
          <a:prstGeom prst="arc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331425" y="3951835"/>
            <a:ext cx="432048" cy="40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b="1" dirty="0" smtClean="0">
                <a:solidFill>
                  <a:srgbClr val="FF0000"/>
                </a:solidFill>
              </a:rPr>
              <a:t>α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220072" y="1988840"/>
            <a:ext cx="432048" cy="40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b="1" dirty="0" smtClean="0">
                <a:solidFill>
                  <a:srgbClr val="00B050"/>
                </a:solidFill>
              </a:rPr>
              <a:t>β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226162" y="2560898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123728" y="435451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94613" y="2842346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794548" y="287264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6441579" y="436510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6660232" y="256490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717901" y="4941168"/>
            <a:ext cx="4169940" cy="1224136"/>
          </a:xfrm>
          <a:prstGeom prst="rect">
            <a:avLst/>
          </a:prstGeom>
          <a:noFill/>
          <a:ln w="38100" cmpd="sng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200" dirty="0" smtClean="0">
                <a:solidFill>
                  <a:schemeClr val="tx1"/>
                </a:solidFill>
              </a:rPr>
              <a:t>c …. přepona</a:t>
            </a:r>
          </a:p>
          <a:p>
            <a:r>
              <a:rPr lang="cs-CZ" sz="2200" dirty="0" smtClean="0">
                <a:solidFill>
                  <a:schemeClr val="tx1"/>
                </a:solidFill>
              </a:rPr>
              <a:t>a …. odvěsna přilehlá k úhlu </a:t>
            </a:r>
            <a:r>
              <a:rPr lang="el-GR" sz="2200" dirty="0" smtClean="0">
                <a:solidFill>
                  <a:schemeClr val="tx1"/>
                </a:solidFill>
              </a:rPr>
              <a:t>β</a:t>
            </a:r>
            <a:endParaRPr lang="cs-CZ" sz="2200" dirty="0" smtClean="0">
              <a:solidFill>
                <a:schemeClr val="tx1"/>
              </a:solidFill>
            </a:endParaRPr>
          </a:p>
          <a:p>
            <a:r>
              <a:rPr lang="cs-CZ" sz="2200" dirty="0">
                <a:solidFill>
                  <a:schemeClr val="tx1"/>
                </a:solidFill>
              </a:rPr>
              <a:t>b</a:t>
            </a:r>
            <a:r>
              <a:rPr lang="cs-CZ" sz="2200" dirty="0" smtClean="0">
                <a:solidFill>
                  <a:schemeClr val="tx1"/>
                </a:solidFill>
              </a:rPr>
              <a:t> …. odvěsna protilehlá k úhlu </a:t>
            </a:r>
            <a:r>
              <a:rPr lang="el-GR" sz="2200" dirty="0" smtClean="0">
                <a:solidFill>
                  <a:schemeClr val="tx1"/>
                </a:solidFill>
              </a:rPr>
              <a:t>β</a:t>
            </a:r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281946" y="4941168"/>
            <a:ext cx="4115612" cy="1224136"/>
          </a:xfrm>
          <a:prstGeom prst="rect">
            <a:avLst/>
          </a:prstGeom>
          <a:noFill/>
          <a:ln w="38100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200" dirty="0" smtClean="0">
                <a:solidFill>
                  <a:schemeClr val="tx1"/>
                </a:solidFill>
              </a:rPr>
              <a:t>c …. přepona</a:t>
            </a:r>
          </a:p>
          <a:p>
            <a:r>
              <a:rPr lang="cs-CZ" sz="2200" dirty="0" smtClean="0">
                <a:solidFill>
                  <a:schemeClr val="tx1"/>
                </a:solidFill>
              </a:rPr>
              <a:t>a …. odvěsna protilehlá k úhlu </a:t>
            </a:r>
            <a:r>
              <a:rPr lang="el-GR" sz="2200" dirty="0" smtClean="0">
                <a:solidFill>
                  <a:schemeClr val="tx1"/>
                </a:solidFill>
              </a:rPr>
              <a:t>α</a:t>
            </a:r>
            <a:r>
              <a:rPr lang="cs-CZ" sz="2200" dirty="0" smtClean="0">
                <a:solidFill>
                  <a:schemeClr val="tx1"/>
                </a:solidFill>
              </a:rPr>
              <a:t> </a:t>
            </a:r>
          </a:p>
          <a:p>
            <a:r>
              <a:rPr lang="cs-CZ" sz="2200" dirty="0">
                <a:solidFill>
                  <a:schemeClr val="tx1"/>
                </a:solidFill>
              </a:rPr>
              <a:t>b</a:t>
            </a:r>
            <a:r>
              <a:rPr lang="cs-CZ" sz="2200" dirty="0" smtClean="0">
                <a:solidFill>
                  <a:schemeClr val="tx1"/>
                </a:solidFill>
              </a:rPr>
              <a:t> …. odvěsna přilehlá k úhlu </a:t>
            </a:r>
            <a:r>
              <a:rPr lang="el-GR" sz="2200" dirty="0" smtClean="0">
                <a:solidFill>
                  <a:schemeClr val="tx1"/>
                </a:solidFill>
              </a:rPr>
              <a:t>α</a:t>
            </a:r>
            <a:endParaRPr lang="cs-CZ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972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5880163" y="4318132"/>
            <a:ext cx="1404156" cy="160248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chemeClr val="tx1"/>
                </a:solidFill>
              </a:rPr>
              <a:t>OQ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chemeClr val="tx1"/>
                </a:solidFill>
              </a:rPr>
              <a:t>PQ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chemeClr val="tx1"/>
                </a:solidFill>
              </a:rPr>
              <a:t>OQ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chemeClr val="tx1"/>
                </a:solidFill>
              </a:rPr>
              <a:t>OP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053487" y="1556490"/>
            <a:ext cx="4896544" cy="2952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 daném trojúhelníku OPQ zapiš strany podle zadání:</a:t>
            </a:r>
          </a:p>
          <a:p>
            <a:pPr marL="0" indent="0">
              <a:buNone/>
            </a:pPr>
            <a:r>
              <a:rPr lang="cs-CZ" sz="2400" dirty="0" smtClean="0"/>
              <a:t>a) protilehlá odvěsna k úhlu OPQ</a:t>
            </a:r>
          </a:p>
          <a:p>
            <a:pPr marL="0" indent="0">
              <a:buNone/>
            </a:pPr>
            <a:r>
              <a:rPr lang="cs-CZ" sz="2400" dirty="0" smtClean="0"/>
              <a:t>b) přilehlá odvěsna k úhlu OPQ</a:t>
            </a:r>
          </a:p>
          <a:p>
            <a:pPr marL="0" indent="0">
              <a:buNone/>
            </a:pPr>
            <a:r>
              <a:rPr lang="cs-CZ" sz="2400" dirty="0" smtClean="0"/>
              <a:t>c) přilehlá odvěsna k úhlu QOP</a:t>
            </a:r>
          </a:p>
          <a:p>
            <a:pPr marL="0" indent="0">
              <a:buNone/>
            </a:pPr>
            <a:r>
              <a:rPr lang="cs-CZ" sz="2400" dirty="0" smtClean="0"/>
              <a:t>d) přepona  </a:t>
            </a:r>
            <a:endParaRPr lang="cs-CZ" sz="24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651058" y="2132856"/>
            <a:ext cx="0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651058" y="4725144"/>
            <a:ext cx="309634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651058" y="2132856"/>
            <a:ext cx="3096344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343568" y="4702893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Q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1662" y="1700808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89766" y="468732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louk 9"/>
          <p:cNvSpPr/>
          <p:nvPr/>
        </p:nvSpPr>
        <p:spPr>
          <a:xfrm>
            <a:off x="184822" y="4282492"/>
            <a:ext cx="914400" cy="914400"/>
          </a:xfrm>
          <a:prstGeom prst="arc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14030" y="4346800"/>
            <a:ext cx="216024" cy="324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Obláček 11"/>
          <p:cNvSpPr/>
          <p:nvPr/>
        </p:nvSpPr>
        <p:spPr>
          <a:xfrm>
            <a:off x="4458005" y="4152776"/>
            <a:ext cx="4248472" cy="2088232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ŘEŠENÍ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58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 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053487" y="1556490"/>
            <a:ext cx="4896544" cy="295232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400" dirty="0" smtClean="0"/>
              <a:t>V daném trojúhelníku EFG zapiš strany podle zadání:</a:t>
            </a:r>
          </a:p>
          <a:p>
            <a:pPr marL="0" indent="0">
              <a:buFont typeface="Wingdings 2"/>
              <a:buNone/>
            </a:pPr>
            <a:r>
              <a:rPr lang="cs-CZ" sz="2400" dirty="0" smtClean="0"/>
              <a:t>a) přepona</a:t>
            </a:r>
          </a:p>
          <a:p>
            <a:pPr marL="0" indent="0">
              <a:buFont typeface="Wingdings 2"/>
              <a:buNone/>
            </a:pPr>
            <a:r>
              <a:rPr lang="cs-CZ" sz="2400" dirty="0" smtClean="0"/>
              <a:t>b) protilehlá odvěsna k úhlu EFG</a:t>
            </a:r>
          </a:p>
          <a:p>
            <a:pPr marL="0" indent="0">
              <a:buFont typeface="Wingdings 2"/>
              <a:buNone/>
            </a:pPr>
            <a:r>
              <a:rPr lang="cs-CZ" sz="2400" dirty="0" smtClean="0"/>
              <a:t>c) přilehlá odvěsna k úhlu FGE</a:t>
            </a:r>
          </a:p>
          <a:p>
            <a:pPr marL="0" indent="0">
              <a:buFont typeface="Wingdings 2"/>
              <a:buNone/>
            </a:pPr>
            <a:r>
              <a:rPr lang="cs-CZ" sz="2400" dirty="0" smtClean="0"/>
              <a:t>d) protilehlá odvěsna k úhlu FGE </a:t>
            </a:r>
            <a:endParaRPr lang="cs-CZ" sz="2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651058" y="2132856"/>
            <a:ext cx="0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651058" y="4725144"/>
            <a:ext cx="3096344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51058" y="2132856"/>
            <a:ext cx="3096344" cy="259228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louk 7"/>
          <p:cNvSpPr/>
          <p:nvPr/>
        </p:nvSpPr>
        <p:spPr>
          <a:xfrm>
            <a:off x="184822" y="4282492"/>
            <a:ext cx="914400" cy="914400"/>
          </a:xfrm>
          <a:prstGeom prst="arc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14030" y="4346800"/>
            <a:ext cx="216024" cy="324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1982" y="184482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G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657819" y="4659618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81982" y="463850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06126" y="4395652"/>
            <a:ext cx="1404156" cy="160248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chemeClr val="tx1"/>
                </a:solidFill>
              </a:rPr>
              <a:t>FG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chemeClr val="tx1"/>
                </a:solidFill>
              </a:rPr>
              <a:t>EG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chemeClr val="tx1"/>
                </a:solidFill>
              </a:rPr>
              <a:t>EG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chemeClr val="tx1"/>
                </a:solidFill>
              </a:rPr>
              <a:t>EF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Obláček 13"/>
          <p:cNvSpPr/>
          <p:nvPr/>
        </p:nvSpPr>
        <p:spPr>
          <a:xfrm>
            <a:off x="4283968" y="4184617"/>
            <a:ext cx="4248472" cy="2088232"/>
          </a:xfrm>
          <a:prstGeom prst="cloud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ŘEŠENÍ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83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jsou to goniometrické funkce?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70107" y="1455041"/>
            <a:ext cx="8518720" cy="82183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400" dirty="0" smtClean="0"/>
              <a:t>V daných podobných pravoúhlých trojúhelnících urči koeficient podobnosti a vypočítej dané poměry délek stran. </a:t>
            </a:r>
            <a:endParaRPr lang="cs-CZ" sz="2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683568" y="4026891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2339752" y="2730747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683568" y="2730747"/>
            <a:ext cx="1656184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059832" y="4026891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4932040" y="2492897"/>
            <a:ext cx="0" cy="15339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3059832" y="2492897"/>
            <a:ext cx="1872208" cy="15339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2120" y="4026891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7740352" y="2218307"/>
            <a:ext cx="0" cy="1808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5652120" y="2218307"/>
            <a:ext cx="2088232" cy="1808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395536" y="3910406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B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2208968" y="3957373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C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2291782" y="2487826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A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2843808" y="3957373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L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4843660" y="2218307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K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742791" y="3963267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7696344" y="2060849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O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7524328" y="3965824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Q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5364088" y="3963267"/>
            <a:ext cx="43204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</a:t>
            </a:r>
            <a:endParaRPr lang="cs-CZ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Obdélník 51"/>
              <p:cNvSpPr/>
              <p:nvPr/>
            </p:nvSpPr>
            <p:spPr>
              <a:xfrm>
                <a:off x="408259" y="4509120"/>
                <a:ext cx="2808312" cy="111936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KLM =    .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ABC</a:t>
                </a:r>
              </a:p>
              <a:p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OPQ =    . 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ABC</a:t>
                </a:r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2" name="Obdélník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59" y="4509120"/>
                <a:ext cx="2808312" cy="1119360"/>
              </a:xfrm>
              <a:prstGeom prst="rect">
                <a:avLst/>
              </a:prstGeom>
              <a:blipFill rotWithShape="1">
                <a:blip r:embed="rId2"/>
                <a:stretch>
                  <a:fillRect l="-65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Obdélník 52"/>
          <p:cNvSpPr/>
          <p:nvPr/>
        </p:nvSpPr>
        <p:spPr>
          <a:xfrm>
            <a:off x="852182" y="2951986"/>
            <a:ext cx="759017" cy="442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3cm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5940152" y="2730747"/>
            <a:ext cx="972864" cy="442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15cm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3419872" y="2820552"/>
            <a:ext cx="759017" cy="442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9cm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7696344" y="2993349"/>
            <a:ext cx="759017" cy="442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5cm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4833766" y="3107099"/>
            <a:ext cx="759017" cy="442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3cm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2208968" y="3173225"/>
            <a:ext cx="759017" cy="442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1cm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1687860" y="4581128"/>
            <a:ext cx="311313" cy="4748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1687860" y="4941168"/>
            <a:ext cx="311313" cy="4748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5</a:t>
            </a:r>
            <a:endParaRPr lang="cs-CZ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Obdélník 60"/>
              <p:cNvSpPr/>
              <p:nvPr/>
            </p:nvSpPr>
            <p:spPr>
              <a:xfrm>
                <a:off x="3770683" y="4493330"/>
                <a:ext cx="2808312" cy="2016224"/>
              </a:xfrm>
              <a:prstGeom prst="rect">
                <a:avLst/>
              </a:prstGeom>
              <a:noFill/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sz="28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𝐴𝐶</m:t>
                            </m:r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sz="28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𝐴𝐵</m:t>
                            </m:r>
                          </m:e>
                        </m:d>
                      </m:den>
                    </m:f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</a:rPr>
                  <a:t> =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sz="28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𝐾𝑀</m:t>
                            </m:r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sz="28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𝐾𝐿</m:t>
                            </m:r>
                          </m:e>
                        </m:d>
                      </m:den>
                    </m:f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</a:rPr>
                  <a:t> =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sz="28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𝑂𝑄</m:t>
                            </m:r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sz="28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𝑂𝑃</m:t>
                            </m:r>
                          </m:e>
                        </m:d>
                      </m:den>
                    </m:f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</a:rPr>
                  <a:t> =</a:t>
                </a:r>
                <a:endParaRPr lang="cs-CZ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1" name="Obdélník 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0683" y="4493330"/>
                <a:ext cx="2808312" cy="2016224"/>
              </a:xfrm>
              <a:prstGeom prst="rect">
                <a:avLst/>
              </a:prstGeom>
              <a:blipFill rotWithShape="1">
                <a:blip r:embed="rId3"/>
                <a:stretch>
                  <a:fillRect b="-4230"/>
                </a:stretch>
              </a:blipFill>
              <a:ln w="38100">
                <a:noFill/>
                <a:prstDash val="soli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Obdélník 61"/>
              <p:cNvSpPr/>
              <p:nvPr/>
            </p:nvSpPr>
            <p:spPr>
              <a:xfrm>
                <a:off x="4833766" y="4490787"/>
                <a:ext cx="1254704" cy="655519"/>
              </a:xfrm>
              <a:prstGeom prst="rect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𝑐𝑚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𝑐𝑚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3 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 </a:t>
                </a:r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2" name="Obdélník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766" y="4490787"/>
                <a:ext cx="1254704" cy="655519"/>
              </a:xfrm>
              <a:prstGeom prst="rect">
                <a:avLst/>
              </a:prstGeom>
              <a:blipFill rotWithShape="1">
                <a:blip r:embed="rId4"/>
                <a:stretch>
                  <a:fillRect b="-45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Obdélník 62"/>
              <p:cNvSpPr/>
              <p:nvPr/>
            </p:nvSpPr>
            <p:spPr>
              <a:xfrm>
                <a:off x="4833766" y="5188103"/>
                <a:ext cx="1862470" cy="626677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𝑐𝑚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𝑐𝑚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9 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  </a:t>
                </a:r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3" name="Obdélník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766" y="5188103"/>
                <a:ext cx="1862470" cy="626677"/>
              </a:xfrm>
              <a:prstGeom prst="rect">
                <a:avLst/>
              </a:prstGeom>
              <a:blipFill rotWithShape="1">
                <a:blip r:embed="rId5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Obdélník 63"/>
              <p:cNvSpPr/>
              <p:nvPr/>
            </p:nvSpPr>
            <p:spPr>
              <a:xfrm>
                <a:off x="4833766" y="5870772"/>
                <a:ext cx="2002238" cy="638782"/>
              </a:xfrm>
              <a:prstGeom prst="rect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𝑐𝑚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15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𝑐𝑚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15 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  </a:t>
                </a:r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4" name="Obdélník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766" y="5870772"/>
                <a:ext cx="2002238" cy="638782"/>
              </a:xfrm>
              <a:prstGeom prst="rect">
                <a:avLst/>
              </a:prstGeom>
              <a:blipFill rotWithShape="1">
                <a:blip r:embed="rId6"/>
                <a:stretch>
                  <a:fillRect b="-65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Koubová\AppData\Local\Microsoft\Windows\Temporary Internet Files\Content.IE5\GHNA628F\MC90043440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330" y="4581128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773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2" grpId="0" animBg="1"/>
      <p:bldP spid="63" grpId="0" animBg="1"/>
      <p:bldP spid="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6448" y="1556792"/>
            <a:ext cx="8518720" cy="1397896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Ve všech podobných pravoúhlých trojúhelnících jsou hodnoty poměrů jednotlivých délek stran </a:t>
            </a:r>
            <a:r>
              <a:rPr lang="cs-CZ" b="1" dirty="0" smtClean="0">
                <a:solidFill>
                  <a:srgbClr val="FF0000"/>
                </a:solidFill>
              </a:rPr>
              <a:t>KONSTANTNÍ</a:t>
            </a:r>
            <a:r>
              <a:rPr lang="cs-CZ" dirty="0" smtClean="0">
                <a:solidFill>
                  <a:srgbClr val="FF0000"/>
                </a:solidFill>
              </a:rPr>
              <a:t> (= stejné). 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jsou to goniometrické funkce?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98264" y="3140968"/>
            <a:ext cx="8136904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700" dirty="0" smtClean="0">
                <a:solidFill>
                  <a:srgbClr val="002060"/>
                </a:solidFill>
              </a:rPr>
              <a:t>Hodnota těchto poměrů závisí pouze na velikosti ostrých úhlů v pravoúhlém trojúhelníku.</a:t>
            </a:r>
            <a:endParaRPr lang="cs-CZ" sz="2700" dirty="0">
              <a:solidFill>
                <a:srgbClr val="00206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98264" y="4437112"/>
            <a:ext cx="8136904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700" dirty="0" smtClean="0">
                <a:solidFill>
                  <a:srgbClr val="00B050"/>
                </a:solidFill>
              </a:rPr>
              <a:t>Tyto poměry nazýváme GONIOMETRICKÉ FUNKCE ostrého úhlu.</a:t>
            </a:r>
            <a:endParaRPr lang="cs-CZ" sz="27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299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Goniometrické funkce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11560" y="1628800"/>
            <a:ext cx="4032448" cy="100811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600" dirty="0" smtClean="0">
                <a:solidFill>
                  <a:schemeClr val="tx1"/>
                </a:solidFill>
              </a:rPr>
              <a:t>sinus úhlu </a:t>
            </a:r>
            <a:r>
              <a:rPr lang="el-GR" sz="2600" dirty="0" smtClean="0">
                <a:solidFill>
                  <a:schemeClr val="tx1"/>
                </a:solidFill>
              </a:rPr>
              <a:t>α</a:t>
            </a:r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11560" y="2789312"/>
            <a:ext cx="4032448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600" dirty="0" smtClean="0">
                <a:solidFill>
                  <a:schemeClr val="tx1"/>
                </a:solidFill>
              </a:rPr>
              <a:t>kosinus úhlu </a:t>
            </a:r>
            <a:r>
              <a:rPr lang="el-GR" sz="2600" dirty="0" smtClean="0">
                <a:solidFill>
                  <a:schemeClr val="tx1"/>
                </a:solidFill>
              </a:rPr>
              <a:t>α</a:t>
            </a:r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11560" y="3933056"/>
            <a:ext cx="4032448" cy="10081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600" dirty="0" smtClean="0">
                <a:solidFill>
                  <a:schemeClr val="tx1"/>
                </a:solidFill>
              </a:rPr>
              <a:t>tangens úhlu </a:t>
            </a:r>
            <a:r>
              <a:rPr lang="el-GR" sz="2600" dirty="0" smtClean="0">
                <a:solidFill>
                  <a:schemeClr val="tx1"/>
                </a:solidFill>
              </a:rPr>
              <a:t>α</a:t>
            </a:r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611560" y="5157192"/>
            <a:ext cx="403244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600" dirty="0" smtClean="0">
                <a:solidFill>
                  <a:schemeClr val="tx1"/>
                </a:solidFill>
              </a:rPr>
              <a:t>kotangens úhlu </a:t>
            </a:r>
            <a:r>
              <a:rPr lang="el-GR" sz="2600" dirty="0" smtClean="0">
                <a:solidFill>
                  <a:schemeClr val="tx1"/>
                </a:solidFill>
              </a:rPr>
              <a:t>α</a:t>
            </a:r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52120" y="1844824"/>
            <a:ext cx="2520280" cy="57606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sin </a:t>
            </a:r>
            <a:r>
              <a:rPr lang="el-GR" sz="3200" b="1" dirty="0" smtClean="0">
                <a:solidFill>
                  <a:schemeClr val="tx1"/>
                </a:solidFill>
              </a:rPr>
              <a:t>α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52120" y="3005336"/>
            <a:ext cx="2520280" cy="57606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cos </a:t>
            </a:r>
            <a:r>
              <a:rPr lang="el-GR" sz="3200" b="1" dirty="0" smtClean="0">
                <a:solidFill>
                  <a:schemeClr val="tx1"/>
                </a:solidFill>
              </a:rPr>
              <a:t>α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52120" y="4149080"/>
            <a:ext cx="252028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tg </a:t>
            </a:r>
            <a:r>
              <a:rPr lang="el-GR" sz="3200" b="1" dirty="0" smtClean="0">
                <a:solidFill>
                  <a:schemeClr val="tx1"/>
                </a:solidFill>
              </a:rPr>
              <a:t>α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652120" y="5373216"/>
            <a:ext cx="252028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cotg </a:t>
            </a:r>
            <a:r>
              <a:rPr lang="el-GR" sz="3200" b="1" dirty="0" smtClean="0">
                <a:solidFill>
                  <a:schemeClr val="tx1"/>
                </a:solidFill>
              </a:rPr>
              <a:t>α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69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136904" cy="72008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Citace a zdroje</a:t>
            </a:r>
            <a:endParaRPr lang="cs-CZ" dirty="0"/>
          </a:p>
        </p:txBody>
      </p:sp>
      <p:sp>
        <p:nvSpPr>
          <p:cNvPr id="2457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>
              <a:defRPr/>
            </a:pPr>
            <a:endParaRPr lang="cs-CZ" sz="1600" dirty="0" smtClean="0"/>
          </a:p>
          <a:p>
            <a:pPr eaLnBrk="1" hangingPunct="1">
              <a:defRPr/>
            </a:pPr>
            <a:r>
              <a:rPr lang="cs-CZ" sz="1600" dirty="0"/>
              <a:t>Obrázky: </a:t>
            </a:r>
            <a:r>
              <a:rPr lang="cs-CZ" sz="1600" dirty="0">
                <a:hlinkClick r:id="rId2"/>
              </a:rPr>
              <a:t>http://office.microsoft.com</a:t>
            </a:r>
            <a:r>
              <a:rPr lang="cs-CZ" sz="1600" dirty="0"/>
              <a:t> – galerie PowerPointu (školní licence)</a:t>
            </a:r>
          </a:p>
          <a:p>
            <a:pPr eaLnBrk="1" hangingPunct="1">
              <a:defRPr/>
            </a:pPr>
            <a:endParaRPr lang="cs-CZ" sz="1600" dirty="0"/>
          </a:p>
          <a:p>
            <a:pPr eaLnBrk="1" hangingPunct="1">
              <a:defRPr/>
            </a:pPr>
            <a:endParaRPr lang="cs-CZ" sz="1600" dirty="0"/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600" dirty="0"/>
              <a:t>Autorem materiálu a všech jeho částí, není-li uvedeno jinak, je Mgr. Růžena Koubová.</a:t>
            </a:r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600" dirty="0"/>
              <a:t> Materiál vznikl v OP Vzdělávání pro konkurenceschopnost – projekt EU peníze školám.</a:t>
            </a:r>
          </a:p>
          <a:p>
            <a:pPr algn="ctr" eaLnBrk="1" hangingPunct="1">
              <a:defRPr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00452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138</TotalTime>
  <Words>604</Words>
  <Application>Microsoft Office PowerPoint</Application>
  <PresentationFormat>Předvádění na obrazovce (4:3)</PresentationFormat>
  <Paragraphs>163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Administrativní</vt:lpstr>
      <vt:lpstr>Picture</vt:lpstr>
      <vt:lpstr>Prezentace aplikace PowerPoint</vt:lpstr>
      <vt:lpstr>Prezentace aplikace PowerPoint</vt:lpstr>
      <vt:lpstr>ANOTACE</vt:lpstr>
      <vt:lpstr>Goniometrické funkce</vt:lpstr>
      <vt:lpstr>Připomeň si</vt:lpstr>
      <vt:lpstr>A znovu pravoúhlý trojúhelník</vt:lpstr>
      <vt:lpstr>Procvičování </vt:lpstr>
      <vt:lpstr>Procvičování </vt:lpstr>
      <vt:lpstr>Co jsou to goniometrické funkce?</vt:lpstr>
      <vt:lpstr>Co jsou to goniometrické funkce?</vt:lpstr>
      <vt:lpstr>Goniometrické funkce</vt:lpstr>
      <vt:lpstr> 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Goniometrické funkce</dc:title>
  <dc:creator>Koubová</dc:creator>
  <cp:lastModifiedBy>Koubová</cp:lastModifiedBy>
  <cp:revision>47</cp:revision>
  <dcterms:created xsi:type="dcterms:W3CDTF">2013-04-01T16:57:31Z</dcterms:created>
  <dcterms:modified xsi:type="dcterms:W3CDTF">2013-04-01T14:05:43Z</dcterms:modified>
</cp:coreProperties>
</file>