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6" r:id="rId4"/>
    <p:sldId id="256" r:id="rId5"/>
    <p:sldId id="258" r:id="rId6"/>
    <p:sldId id="261" r:id="rId7"/>
    <p:sldId id="262" r:id="rId8"/>
    <p:sldId id="269" r:id="rId9"/>
    <p:sldId id="268" r:id="rId10"/>
    <p:sldId id="270" r:id="rId11"/>
    <p:sldId id="271" r:id="rId12"/>
    <p:sldId id="272" r:id="rId13"/>
    <p:sldId id="273" r:id="rId14"/>
    <p:sldId id="274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F3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3566-1419-4360-A76B-E3AB40A72343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822E2-7C28-4ADD-844D-0FBC5020C80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1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173229"/>
              </p:ext>
            </p:extLst>
          </p:nvPr>
        </p:nvGraphicFramePr>
        <p:xfrm>
          <a:off x="1692275" y="765175"/>
          <a:ext cx="5476875" cy="50709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888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2.4.2013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468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504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VY_32_INOVACE_M.9.27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Geometrie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Trojúhelník, odvěsna,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přepona, sinus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8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2376479"/>
              </p:ext>
            </p:extLst>
          </p:nvPr>
        </p:nvGraphicFramePr>
        <p:xfrm>
          <a:off x="815709" y="1449914"/>
          <a:ext cx="7488237" cy="4787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881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2786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Vědecká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kalkulačka, matematicko-fyzikální tabulky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5591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a k procvičování pojmu funkce sinus v pravoúhlém trojúhelníku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8091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 – žáci si zopakují pojmy přilehlá  a protilehlá odvěsna v pravoúhlém trojúhelníku – kliknutím se zobrazí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6-7 – vyvození pojmu sinus úhlu v pravoúhlém trojúhelníku (žáci pracují do sešitu), definice funkce sinus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 – procvičování – žáci pracují na tabuli – kliknutím kontrola správnosti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9-11 – určování hodnoty funkce sinus -  žáci pracují s tabulkami  a s kalkulačkou (při procvičování – po kliknutí se objeví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12-14 – zjišťování velikosti úhlu pomocí hodnoty funkce sinus – žáci umí najít velikost úhlu v tabulkách i na kalkulačce (při procvičování se po kliknutí postupně objeví kontrola správnosti)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95" marB="33295"/>
                </a:tc>
              </a:tr>
              <a:tr h="4933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95" marB="33295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zná </a:t>
                      </a:r>
                      <a:r>
                        <a:rPr kumimoji="0" lang="cs-CZ" sz="1400" kern="120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definici funkce</a:t>
                      </a:r>
                      <a:r>
                        <a:rPr kumimoji="0" lang="cs-CZ" sz="1400" kern="1200" baseline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sinus, umí najít její hodnotu v tabulkách a na kalkulačce a pomocí její hodnoty umí zjistit velikost úhlu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95" marB="3329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8397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sinus v pravoúhlém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44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911762" y="176222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11762" y="435451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11762" y="176222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177281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36510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177281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172400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2880" y="429309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774" y="4272981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8774" y="148793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148478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454562" y="3882752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83770" y="394706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4762872" y="3907904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92080" y="395765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3156711" y="3939489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970841" y="161505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31425" y="3951835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0072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26162" y="256089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23728" y="435451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4613" y="284234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94548" y="287264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441579" y="43651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60232" y="25649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4822304"/>
            <a:ext cx="4464496" cy="14870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a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b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35996" y="4822304"/>
            <a:ext cx="4464496" cy="14870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a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β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Strana b = odvěsna k úhlu </a:t>
            </a:r>
            <a:r>
              <a:rPr lang="el-GR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β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……………….. 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68962" y="508518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protilehlá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814797" y="580526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protilehlá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706785" y="5085184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přilehlá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458313" y="5815726"/>
            <a:ext cx="1906894" cy="4086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přilehlá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</a:t>
            </a:r>
            <a:r>
              <a:rPr lang="cs-CZ"/>
              <a:t>f</a:t>
            </a:r>
            <a:r>
              <a:rPr lang="cs-CZ" smtClean="0"/>
              <a:t>unkce sinus?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0107" y="1455041"/>
            <a:ext cx="8518720" cy="8218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V daných podobných pravoúhlých trojúhelnících urči poměry daných délek stran.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4026891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39752" y="2730747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83568" y="2730747"/>
            <a:ext cx="165618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4026891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932040" y="2492897"/>
            <a:ext cx="0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059832" y="2492897"/>
            <a:ext cx="1872208" cy="153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4026891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2218307"/>
            <a:ext cx="0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652120" y="2218307"/>
            <a:ext cx="2088232" cy="180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395536" y="391040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20896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91782" y="248782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843808" y="3957373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843660" y="221830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742791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696344" y="206084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524328" y="396582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Q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364088" y="3963267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08259" y="4509120"/>
            <a:ext cx="2808312" cy="1119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27584" y="362748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940152" y="2730747"/>
            <a:ext cx="972864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275856" y="2820552"/>
            <a:ext cx="903033" cy="4393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8cm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696344" y="299334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5cm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833766" y="310709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4</a:t>
            </a:r>
            <a:r>
              <a:rPr lang="cs-CZ" sz="2000" dirty="0" smtClean="0">
                <a:solidFill>
                  <a:schemeClr val="tx1"/>
                </a:solidFill>
              </a:rPr>
              <a:t>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2300815" y="317322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3</a:t>
            </a:r>
            <a:r>
              <a:rPr lang="cs-CZ" sz="2000" dirty="0" smtClean="0">
                <a:solidFill>
                  <a:schemeClr val="tx1"/>
                </a:solidFill>
              </a:rPr>
              <a:t>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687860" y="458112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687860" y="4941168"/>
            <a:ext cx="311313" cy="4748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Obdélník 60"/>
              <p:cNvSpPr/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noFill/>
              <a:ln w="38100">
                <a:noFill/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𝐴𝐶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𝐴𝐵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𝐾𝑀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𝐾𝐿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𝑂𝑄</m:t>
                            </m:r>
                          </m:e>
                        </m:d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𝑂𝑃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</a:t>
                </a:r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1" name="Obdélník 6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93" y="4432929"/>
                <a:ext cx="2808312" cy="2016224"/>
              </a:xfrm>
              <a:prstGeom prst="rect">
                <a:avLst/>
              </a:prstGeom>
              <a:blipFill rotWithShape="1">
                <a:blip r:embed="rId2"/>
                <a:stretch>
                  <a:fillRect b="-4230"/>
                </a:stretch>
              </a:blipFill>
              <a:ln w="38100">
                <a:noFill/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Obdélník 61"/>
              <p:cNvSpPr/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2 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2" name="Obdélník 6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4430386"/>
                <a:ext cx="1254704" cy="655519"/>
              </a:xfrm>
              <a:prstGeom prst="rect">
                <a:avLst/>
              </a:prstGeom>
              <a:blipFill rotWithShape="1">
                <a:blip r:embed="rId3"/>
                <a:stretch>
                  <a:fillRect b="-4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Obdélník 62"/>
              <p:cNvSpPr/>
              <p:nvPr/>
            </p:nvSpPr>
            <p:spPr>
              <a:xfrm>
                <a:off x="1579476" y="5127702"/>
                <a:ext cx="1264332" cy="682669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2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3" name="Obdélník 6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127702"/>
                <a:ext cx="1264332" cy="682669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Obdélník 63"/>
              <p:cNvSpPr/>
              <p:nvPr/>
            </p:nvSpPr>
            <p:spPr>
              <a:xfrm>
                <a:off x="1579476" y="5853858"/>
                <a:ext cx="1254704" cy="638782"/>
              </a:xfrm>
              <a:prstGeom prst="rect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4" name="Obdélník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76" y="5853858"/>
                <a:ext cx="1254704" cy="638782"/>
              </a:xfrm>
              <a:prstGeom prst="rect">
                <a:avLst/>
              </a:prstGeom>
              <a:blipFill rotWithShape="1">
                <a:blip r:embed="rId5"/>
                <a:stretch>
                  <a:fillRect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Koubová\AppData\Local\Microsoft\Windows\Temporary Internet Files\Content.IE5\GHNA628F\MC900434403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14" y="446191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ouk 3"/>
          <p:cNvSpPr/>
          <p:nvPr/>
        </p:nvSpPr>
        <p:spPr>
          <a:xfrm>
            <a:off x="1004582" y="3610009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928843" y="2993349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6cm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755818" y="363718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Oblouk 38"/>
          <p:cNvSpPr/>
          <p:nvPr/>
        </p:nvSpPr>
        <p:spPr>
          <a:xfrm>
            <a:off x="5940152" y="3607163"/>
            <a:ext cx="485244" cy="809433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79211" y="3621795"/>
            <a:ext cx="759017" cy="4424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blouk 40"/>
          <p:cNvSpPr/>
          <p:nvPr/>
        </p:nvSpPr>
        <p:spPr>
          <a:xfrm>
            <a:off x="3358900" y="3637185"/>
            <a:ext cx="485244" cy="779411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216571" y="4439141"/>
                <a:ext cx="4091733" cy="73944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𝑜𝑑𝑣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𝑠𝑛𝑎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ú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h𝑙𝑢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30°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𝑒𝑝𝑜𝑛𝑎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571" y="4439141"/>
                <a:ext cx="4091733" cy="7394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6759726" y="4454232"/>
                <a:ext cx="471604" cy="6110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 2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9726" y="4454232"/>
                <a:ext cx="471604" cy="6110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229841" y="5315541"/>
            <a:ext cx="4091733" cy="1076634"/>
          </a:xfrm>
          <a:prstGeom prst="rect">
            <a:avLst/>
          </a:prstGeom>
          <a:solidFill>
            <a:srgbClr val="FF3F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Tento podíl nazýváme funkce sinus daného úhlu.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Značíme: „sin“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77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2" grpId="0" animBg="1"/>
      <p:bldP spid="63" grpId="0" animBg="1"/>
      <p:bldP spid="64" grpId="0" animBg="1"/>
      <p:bldP spid="6" grpId="0" animBg="1"/>
      <p:bldP spid="8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sin úhlu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odv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ě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sna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protilehl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k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ú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hlu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p</m:t>
                        </m:r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ř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epona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249141" y="1689578"/>
                <a:ext cx="8518720" cy="139789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Definice funkce sinus v pravoúhlém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27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700" dirty="0" smtClean="0">
                    <a:solidFill>
                      <a:srgbClr val="002060"/>
                    </a:solidFill>
                  </a:rPr>
                  <a:t>V pravoúhlém trojúhelníku je každému úhlu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 0°</a:t>
                </a:r>
                <a14:m>
                  <m:oMath xmlns:m="http://schemas.openxmlformats.org/officeDocument/2006/math">
                    <m:r>
                      <a:rPr lang="cs-CZ" sz="270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700" b="0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700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700" dirty="0" smtClean="0">
                    <a:solidFill>
                      <a:srgbClr val="002060"/>
                    </a:solidFill>
                  </a:rPr>
                  <a:t> 90°přiřazena jediná hodnota sin </a:t>
                </a:r>
                <a:r>
                  <a:rPr lang="el-GR" sz="2700" dirty="0" smtClean="0">
                    <a:solidFill>
                      <a:srgbClr val="002060"/>
                    </a:solidFill>
                  </a:rPr>
                  <a:t>α</a:t>
                </a:r>
                <a:r>
                  <a:rPr lang="cs-CZ" sz="2700" dirty="0" smtClean="0">
                    <a:solidFill>
                      <a:srgbClr val="002060"/>
                    </a:solidFill>
                  </a:rPr>
                  <a:t>.</a:t>
                </a:r>
                <a:endParaRPr lang="cs-CZ" sz="27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86" y="2385872"/>
                <a:ext cx="8136904" cy="1224136"/>
              </a:xfrm>
              <a:prstGeom prst="rect">
                <a:avLst/>
              </a:prstGeom>
              <a:blipFill rotWithShape="1">
                <a:blip r:embed="rId4"/>
                <a:stretch>
                  <a:fillRect b="-49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710637" y="3429000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10637" y="6021288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10637" y="3429000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671755" y="595987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7649" y="5939755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7649" y="315471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louk 27"/>
          <p:cNvSpPr/>
          <p:nvPr/>
        </p:nvSpPr>
        <p:spPr>
          <a:xfrm>
            <a:off x="253437" y="5549526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2645" y="5613834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15279718">
            <a:off x="2955586" y="5606263"/>
            <a:ext cx="781476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30300" y="561860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025037" y="4227672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2603" y="602128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3488" y="4509120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louk 36"/>
          <p:cNvSpPr/>
          <p:nvPr/>
        </p:nvSpPr>
        <p:spPr>
          <a:xfrm rot="6616070">
            <a:off x="486558" y="3355545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35789" y="3729329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779" y="3729329"/>
                <a:ext cx="334851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43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83" y="4733495"/>
                <a:ext cx="3348517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86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629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911762" y="176222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11762" y="435451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11762" y="176222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1772816"/>
            <a:ext cx="0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365104"/>
            <a:ext cx="309634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1772816"/>
            <a:ext cx="3096344" cy="25922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8172400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2880" y="429309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60032" y="4290889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8774" y="4272981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8774" y="148793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148478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>
            <a:off x="454562" y="3882752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83770" y="394706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4762872" y="3907904"/>
            <a:ext cx="914400" cy="914400"/>
          </a:xfrm>
          <a:prstGeom prst="arc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92080" y="3957650"/>
            <a:ext cx="216024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 rot="15279718">
            <a:off x="3156711" y="3939489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 rot="6616070">
            <a:off x="4970841" y="161505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4632" y="3915941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>
                <a:solidFill>
                  <a:srgbClr val="FF0000"/>
                </a:solidFill>
              </a:rPr>
              <a:t>γ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0072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26162" y="2560898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123728" y="435451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94613" y="2842346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94548" y="287264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41579" y="43651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60232" y="2564904"/>
            <a:ext cx="43204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Nadpis 1"/>
              <p:cNvSpPr txBox="1">
                <a:spLocks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</p:spPr>
            <p:txBody>
              <a:bodyPr vert="horz" anchor="b">
                <a:normAutofit fontScale="77500" lnSpcReduction="20000"/>
              </a:bodyPr>
              <a:lstStyle>
                <a:lvl1pPr algn="ctr" rtl="0" eaLnBrk="1" latinLnBrk="0" hangingPunct="1">
                  <a:spcBef>
                    <a:spcPct val="0"/>
                  </a:spcBef>
                  <a:buNone/>
                  <a:defRPr kumimoji="0" sz="3300" kern="1200">
                    <a:solidFill>
                      <a:schemeClr val="accent3">
                        <a:shade val="75000"/>
                      </a:schemeClr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dirty="0" smtClean="0"/>
                  <a:t>Nejprve doplň názvy stran a potom pomocí definice funkce sinus doplň poměr stran v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08" y="260648"/>
                <a:ext cx="8534400" cy="758952"/>
              </a:xfrm>
              <a:prstGeom prst="rect">
                <a:avLst/>
              </a:prstGeom>
              <a:blipFill rotWithShape="1">
                <a:blip r:embed="rId2"/>
                <a:stretch>
                  <a:fillRect t="-13710" b="-201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louk 36"/>
          <p:cNvSpPr/>
          <p:nvPr/>
        </p:nvSpPr>
        <p:spPr>
          <a:xfrm rot="6616070">
            <a:off x="670906" y="1623476"/>
            <a:ext cx="773595" cy="914846"/>
          </a:xfrm>
          <a:prstGeom prst="arc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956" y="198884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3" name="Oblouk 42"/>
          <p:cNvSpPr/>
          <p:nvPr/>
        </p:nvSpPr>
        <p:spPr>
          <a:xfrm rot="15279718">
            <a:off x="7470095" y="3958042"/>
            <a:ext cx="781477" cy="629876"/>
          </a:xfrm>
          <a:prstGeom prst="arc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613679" y="3957650"/>
            <a:ext cx="432048" cy="4074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59589" y="470026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89" y="4700269"/>
                <a:ext cx="3348517" cy="846752"/>
              </a:xfrm>
              <a:prstGeom prst="rect">
                <a:avLst/>
              </a:prstGeom>
              <a:blipFill rotWithShape="1">
                <a:blip r:embed="rId3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5093985" y="4705029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FF000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β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3985" y="4705029"/>
                <a:ext cx="3348517" cy="846752"/>
              </a:xfrm>
              <a:prstGeom prst="rect">
                <a:avLst/>
              </a:prstGeom>
              <a:blipFill rotWithShape="1">
                <a:blip r:embed="rId4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Obdélník 46"/>
              <p:cNvSpPr/>
              <p:nvPr/>
            </p:nvSpPr>
            <p:spPr>
              <a:xfrm>
                <a:off x="665493" y="5547021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α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7" name="Obdélník 4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493" y="5547021"/>
                <a:ext cx="3348517" cy="846752"/>
              </a:xfrm>
              <a:prstGeom prst="rect">
                <a:avLst/>
              </a:prstGeom>
              <a:blipFill rotWithShape="1">
                <a:blip r:embed="rId5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Obdélník 47"/>
              <p:cNvSpPr/>
              <p:nvPr/>
            </p:nvSpPr>
            <p:spPr>
              <a:xfrm>
                <a:off x="5110926" y="5536390"/>
                <a:ext cx="3348517" cy="84675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rgbClr val="00B050"/>
                    </a:solidFill>
                  </a:rPr>
                  <a:t>sin </a:t>
                </a:r>
                <a:r>
                  <a:rPr lang="el-GR" sz="3200" dirty="0" smtClean="0">
                    <a:solidFill>
                      <a:srgbClr val="00B050"/>
                    </a:solidFill>
                  </a:rPr>
                  <a:t>γ</a:t>
                </a:r>
                <a:r>
                  <a:rPr lang="cs-CZ" sz="32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926" y="5536390"/>
                <a:ext cx="3348517" cy="846752"/>
              </a:xfrm>
              <a:prstGeom prst="rect">
                <a:avLst/>
              </a:prstGeom>
              <a:blipFill rotWithShape="1">
                <a:blip r:embed="rId6"/>
                <a:stretch>
                  <a:fillRect b="-100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Obdélník 48"/>
              <p:cNvSpPr/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3751" y="4687535"/>
                <a:ext cx="921668" cy="88173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6659" y="4709785"/>
                <a:ext cx="921668" cy="8817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b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1499" y="5551781"/>
                <a:ext cx="921668" cy="88173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a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9165" y="5529527"/>
                <a:ext cx="921668" cy="88173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518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Určení hodnot funkce sinus pomocí tabulek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83094" y="1556792"/>
            <a:ext cx="8021354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sin 15°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najdeme řádek, ve kterém je uvedeno 15°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tomto řádku najdeme číslo ve sloupci 0´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zapíšeme : sin 15° = 0,2588  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sin 75°30´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najdeme řádek, ve kterém je uvedeno 75°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 tomto řádku najdeme číslo ve sloupci 30´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sin 75°30´= 0,9681 </a:t>
            </a:r>
            <a:endParaRPr lang="cs-CZ" sz="27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90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Určení hodnot funkce sinus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628800"/>
            <a:ext cx="864096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sin 15°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zadáme 15 a stiskneme tlačítko sin (některé kalkulačky pracují opačně)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výsledek zaokrouhlíme a zapíšeme: sin 15°= 0,2588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sin 75°30´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převedeme 30´ na stupně - 30:60 = 0,5 (některé kalkulačky mají tlačítko převodu)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zadáme 75,5 a stiskneme tlačítko sin (nebo opačně)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výsledek zaokrouhlíme, zapíšeme: sin 75°30´= 0,9681</a:t>
            </a:r>
            <a:endParaRPr lang="cs-CZ" sz="27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7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zjisti hodnotu funkce sinus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723158"/>
              </p:ext>
            </p:extLst>
          </p:nvPr>
        </p:nvGraphicFramePr>
        <p:xfrm>
          <a:off x="539552" y="1556792"/>
          <a:ext cx="8064897" cy="47683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ÚHEL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TABULKY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KALKULAČKA</a:t>
                      </a:r>
                      <a:endParaRPr lang="cs-CZ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29°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5°30´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66°50´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13°10´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25,5°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35°19´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70°42´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5171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0,4848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5171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0,0958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5171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0,9194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5171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0,2278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5171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0,4305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5171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0,5783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5171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0,9436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5171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0,9877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6176" y="213285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0,48481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6176" y="266777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0,09585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6176" y="373760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0,91936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176" y="427252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0,22778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6176" y="4807441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0,43051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56176" y="5342358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0,5781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56176" y="5877272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0,9438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6176" y="320269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0,98769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97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804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sin pomocí tabulek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POSTUP:</a:t>
            </a:r>
          </a:p>
          <a:p>
            <a:pPr marL="514350" indent="-514350">
              <a:buAutoNum type="alphaLcParenR"/>
            </a:pPr>
            <a:r>
              <a:rPr lang="cs-CZ" sz="2700" dirty="0" smtClean="0">
                <a:solidFill>
                  <a:srgbClr val="00B050"/>
                </a:solidFill>
              </a:rPr>
              <a:t>sin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0,9964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tabulkách vyhledáme číslo nejbližší číslu 0,9964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v řádku a sloupci najdeme velikost úhlu ve °a ´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</a:t>
            </a:r>
            <a:r>
              <a:rPr lang="cs-CZ" sz="2700" dirty="0">
                <a:solidFill>
                  <a:srgbClr val="00B050"/>
                </a:solidFill>
              </a:rPr>
              <a:t>z</a:t>
            </a:r>
            <a:r>
              <a:rPr lang="cs-CZ" sz="2700" dirty="0" smtClean="0">
                <a:solidFill>
                  <a:srgbClr val="00B050"/>
                </a:solidFill>
              </a:rPr>
              <a:t>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85°10´</a:t>
            </a:r>
          </a:p>
          <a:p>
            <a:endParaRPr lang="cs-CZ" sz="2700" dirty="0" smtClean="0">
              <a:solidFill>
                <a:srgbClr val="002060"/>
              </a:solidFill>
            </a:endParaRPr>
          </a:p>
          <a:p>
            <a:r>
              <a:rPr lang="cs-CZ" sz="2700" dirty="0" smtClean="0">
                <a:solidFill>
                  <a:srgbClr val="002060"/>
                </a:solidFill>
              </a:rPr>
              <a:t>b)  sin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0,43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postupujeme stejným způsobem, hledaná hodnota je mezi 20´a 30´, je ale blíž k hodnotě 30´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zapíšeme: </a:t>
            </a:r>
            <a:r>
              <a:rPr lang="el-GR" sz="2700" dirty="0" smtClean="0">
                <a:solidFill>
                  <a:srgbClr val="002060"/>
                </a:solidFill>
              </a:rPr>
              <a:t>β</a:t>
            </a:r>
            <a:r>
              <a:rPr lang="cs-CZ" sz="2700" dirty="0" smtClean="0">
                <a:solidFill>
                  <a:srgbClr val="002060"/>
                </a:solidFill>
              </a:rPr>
              <a:t> = 25°30´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1780" y="5346110"/>
            <a:ext cx="324036" cy="2690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782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Zjišťování velikosti úhlu z hodnoty funkce sin pomocí kalkulačky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628800"/>
            <a:ext cx="8280920" cy="43924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rgbClr val="FF0000"/>
                </a:solidFill>
              </a:rPr>
              <a:t>POSTUP: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sin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0,43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 na kalkulačce zadáme hodnotu 0,43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pak stiskneme tlačítko SHIFT a tlačítko sin</a:t>
            </a:r>
            <a:r>
              <a:rPr lang="cs-CZ" sz="2700" baseline="30000" dirty="0" smtClean="0">
                <a:solidFill>
                  <a:srgbClr val="00B050"/>
                </a:solidFill>
              </a:rPr>
              <a:t>-1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na displeji se objeví hodnota úhlu pouze ve ° (desetinné číslo): 25,46756014</a:t>
            </a:r>
          </a:p>
          <a:p>
            <a:r>
              <a:rPr lang="cs-CZ" sz="2700" dirty="0" smtClean="0">
                <a:solidFill>
                  <a:srgbClr val="00B050"/>
                </a:solidFill>
              </a:rPr>
              <a:t>- pomocí tlačítka ° ´ ´´převedeme velikost na stupně a minuty, zapíšeme : </a:t>
            </a:r>
            <a:r>
              <a:rPr lang="el-GR" sz="2700" dirty="0" smtClean="0">
                <a:solidFill>
                  <a:srgbClr val="00B050"/>
                </a:solidFill>
              </a:rPr>
              <a:t>α</a:t>
            </a:r>
            <a:r>
              <a:rPr lang="cs-CZ" sz="2700" dirty="0" smtClean="0">
                <a:solidFill>
                  <a:srgbClr val="00B050"/>
                </a:solidFill>
              </a:rPr>
              <a:t> = 25°28´</a:t>
            </a:r>
          </a:p>
          <a:p>
            <a:r>
              <a:rPr lang="cs-CZ" sz="2700" dirty="0" smtClean="0">
                <a:solidFill>
                  <a:srgbClr val="002060"/>
                </a:solidFill>
              </a:rPr>
              <a:t>- některé kalkulačky pracují obráceně – nejdříve SHIFT a tlačítko funkce sin</a:t>
            </a:r>
            <a:r>
              <a:rPr lang="cs-CZ" sz="2700" baseline="30000" dirty="0" smtClean="0">
                <a:solidFill>
                  <a:srgbClr val="002060"/>
                </a:solidFill>
              </a:rPr>
              <a:t>-1</a:t>
            </a:r>
            <a:r>
              <a:rPr lang="cs-CZ" sz="2700" dirty="0" smtClean="0">
                <a:solidFill>
                  <a:srgbClr val="002060"/>
                </a:solidFill>
              </a:rPr>
              <a:t> a pak teprve hodnotu 0,43</a:t>
            </a:r>
          </a:p>
        </p:txBody>
      </p:sp>
    </p:spTree>
    <p:extLst>
      <p:ext uri="{BB962C8B-B14F-4D97-AF65-F5344CB8AC3E}">
        <p14:creationId xmlns:p14="http://schemas.microsoft.com/office/powerpoint/2010/main" val="425012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zjisti velikost úhlu </a:t>
            </a:r>
            <a:r>
              <a:rPr lang="el-GR" dirty="0" smtClean="0"/>
              <a:t>α</a:t>
            </a:r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7233169"/>
              </p:ext>
            </p:extLst>
          </p:nvPr>
        </p:nvGraphicFramePr>
        <p:xfrm>
          <a:off x="542842" y="1883265"/>
          <a:ext cx="8064897" cy="3708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sin </a:t>
                      </a:r>
                      <a:r>
                        <a:rPr lang="el-GR" sz="2400" dirty="0" smtClean="0"/>
                        <a:t>α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TABULKY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KALKULAČKA</a:t>
                      </a:r>
                      <a:endParaRPr lang="cs-CZ" sz="2400" dirty="0"/>
                    </a:p>
                  </a:txBody>
                  <a:tcPr anchor="ctr"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0,648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0,003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0,9969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3,717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0,47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8461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40°20´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8461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0°10´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8461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90°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8461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neexistuje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8461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28°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8461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85°30´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9466" y="2459329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40°23´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9466" y="2994246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0°10´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59466" y="4064080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90°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9466" y="4598997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neexistuje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59466" y="5133914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28°2´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59466" y="3529163"/>
            <a:ext cx="21602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85°29´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48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20" grpId="0"/>
      <p:bldP spid="21" grpId="0"/>
      <p:bldP spid="22" grpId="0"/>
      <p:bldP spid="23" grpId="0"/>
      <p:bldP spid="24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72008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0452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312</TotalTime>
  <Words>1007</Words>
  <Application>Microsoft Office PowerPoint</Application>
  <PresentationFormat>Předvádění na obrazovce (4:3)</PresentationFormat>
  <Paragraphs>237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Administrativní</vt:lpstr>
      <vt:lpstr>Picture</vt:lpstr>
      <vt:lpstr>Prezentace aplikace PowerPoint</vt:lpstr>
      <vt:lpstr>Prezentace aplikace PowerPoint</vt:lpstr>
      <vt:lpstr>ANOTACE</vt:lpstr>
      <vt:lpstr>Funkce sinus v pravoúhlém trojúhelníku</vt:lpstr>
      <vt:lpstr>Zopakuj si</vt:lpstr>
      <vt:lpstr>Co je to funkce sinus?</vt:lpstr>
      <vt:lpstr>Definice funkce sinus v pravoúhlém ∆</vt:lpstr>
      <vt:lpstr>Prezentace aplikace PowerPoint</vt:lpstr>
      <vt:lpstr>Určení hodnot funkce sinus pomocí tabulek</vt:lpstr>
      <vt:lpstr>Určení hodnot funkce sinus pomocí kalkulačky </vt:lpstr>
      <vt:lpstr>Procvičování – zjisti hodnotu funkce sinus  </vt:lpstr>
      <vt:lpstr>Zjišťování velikosti úhlu z hodnoty funkce sin pomocí tabulek </vt:lpstr>
      <vt:lpstr>Zjišťování velikosti úhlu z hodnoty funkce sin pomocí kalkulačky </vt:lpstr>
      <vt:lpstr>Procvičování – zjisti velikost úhlu α  </vt:lpstr>
      <vt:lpstr> 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Koubová</dc:creator>
  <cp:lastModifiedBy>Koubová</cp:lastModifiedBy>
  <cp:revision>102</cp:revision>
  <dcterms:created xsi:type="dcterms:W3CDTF">2013-04-01T16:57:31Z</dcterms:created>
  <dcterms:modified xsi:type="dcterms:W3CDTF">2013-04-01T14:09:06Z</dcterms:modified>
</cp:coreProperties>
</file>