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66" r:id="rId4"/>
    <p:sldId id="256" r:id="rId5"/>
    <p:sldId id="258" r:id="rId6"/>
    <p:sldId id="261" r:id="rId7"/>
    <p:sldId id="262" r:id="rId8"/>
    <p:sldId id="269" r:id="rId9"/>
    <p:sldId id="268" r:id="rId10"/>
    <p:sldId id="270" r:id="rId11"/>
    <p:sldId id="271" r:id="rId12"/>
    <p:sldId id="272" r:id="rId13"/>
    <p:sldId id="273" r:id="rId14"/>
    <p:sldId id="274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F3F"/>
    <a:srgbClr val="BAE18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674" y="-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7173566-1419-4360-A76B-E3AB40A723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7173566-1419-4360-A76B-E3AB40A723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7173566-1419-4360-A76B-E3AB40A723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214563"/>
            <a:ext cx="6424613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6149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6150" name="Rectangle 20"/>
          <p:cNvSpPr>
            <a:spLocks noChangeArrowheads="1"/>
          </p:cNvSpPr>
          <p:nvPr/>
        </p:nvSpPr>
        <p:spPr bwMode="auto">
          <a:xfrm>
            <a:off x="642938" y="4429125"/>
            <a:ext cx="7961312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112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5365251"/>
              </p:ext>
            </p:extLst>
          </p:nvPr>
        </p:nvGraphicFramePr>
        <p:xfrm>
          <a:off x="1692275" y="765175"/>
          <a:ext cx="5476875" cy="507098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6308"/>
                <a:gridCol w="2760567"/>
              </a:tblGrid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Mgr. Růžena Koubová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275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Matematika  a její aplikace/Matematika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4888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  <a:latin typeface="Calibri"/>
                          <a:cs typeface="Times New Roman"/>
                        </a:rPr>
                        <a:t> IX.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5040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Datum tvorby:</a:t>
                      </a:r>
                      <a:endParaRPr lang="cs-CZ" sz="13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10.4.2013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smtClean="0">
                          <a:effectLst/>
                          <a:latin typeface="Calibri"/>
                          <a:cs typeface="Times New Roman"/>
                        </a:rPr>
                        <a:t>11.4.2013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4688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5040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VY_32_INOVACE_M.9.28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Matematika pro 6.-9.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Geometrie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275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Trojúhelník, odvěsna,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 přepona, kosinus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088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944764"/>
              </p:ext>
            </p:extLst>
          </p:nvPr>
        </p:nvGraphicFramePr>
        <p:xfrm>
          <a:off x="815709" y="1449914"/>
          <a:ext cx="7488237" cy="501857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078"/>
                <a:gridCol w="5040159"/>
              </a:tblGrid>
              <a:tr h="360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2881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9.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2786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Vědecká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kalkulačka, matematicko-fyzikální tabulky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5591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slouží k výuce a k procvičování pojmu funkce kosinus v pravoúhlém trojúhelníku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8091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5 – žáci si zopakují pojmy přilehlá  a protilehlá odvěsna v pravoúhlém trojúhelníku – kliknutím se zobrazí kontrola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6-7 – vyvození pojmu kosinus úhlu v pravoúhlém trojúhelníku (žáci pracují do sešitu), definice funkce kosinus – zápis do sešitu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8 – procvičování – žáci pracují na tabuli – kliknutím kontrola správnosti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9-11 – určování hodnoty funkce kosinus -  žáci pracují s tabulkami  a s kalkulačkou (při procvičování – po kliknutí se objeví kontrola)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12-14 – zjišťování velikosti úhlu pomocí hodnoty funkce kosinus – žáci umí najít velikost úhlu v tabulkách i na kalkulačce (při procvičování se po kliknutí postupně objeví kontrola správnosti)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49335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Žák zná definici funkce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kosinus, umí najít její hodnotu v tabulkách a na kalkulačce a pomocí její hodnoty umí zjistit velikost úhlu</a:t>
                      </a: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 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295" marB="3329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783978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Goniometrické funkce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Funkce kosinus v pravoúhlém trojúhelníku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44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911762" y="1762226"/>
            <a:ext cx="0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911762" y="4354514"/>
            <a:ext cx="3096344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911762" y="1762226"/>
            <a:ext cx="3096344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220072" y="1772816"/>
            <a:ext cx="0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220072" y="4365104"/>
            <a:ext cx="3096344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220072" y="1772816"/>
            <a:ext cx="3096344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8172400" y="4290889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872880" y="429309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860032" y="4290889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38774" y="4272981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38774" y="148793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60032" y="148478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louk 21"/>
          <p:cNvSpPr/>
          <p:nvPr/>
        </p:nvSpPr>
        <p:spPr>
          <a:xfrm>
            <a:off x="454562" y="3882752"/>
            <a:ext cx="914400" cy="914400"/>
          </a:xfrm>
          <a:prstGeom prst="arc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83770" y="3947060"/>
            <a:ext cx="216024" cy="324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Oblouk 23"/>
          <p:cNvSpPr/>
          <p:nvPr/>
        </p:nvSpPr>
        <p:spPr>
          <a:xfrm>
            <a:off x="4762872" y="3907904"/>
            <a:ext cx="914400" cy="914400"/>
          </a:xfrm>
          <a:prstGeom prst="arc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292080" y="3957650"/>
            <a:ext cx="216024" cy="324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Oblouk 25"/>
          <p:cNvSpPr/>
          <p:nvPr/>
        </p:nvSpPr>
        <p:spPr>
          <a:xfrm rot="15279718">
            <a:off x="3156711" y="3939489"/>
            <a:ext cx="781477" cy="629876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7" name="Oblouk 26"/>
          <p:cNvSpPr/>
          <p:nvPr/>
        </p:nvSpPr>
        <p:spPr>
          <a:xfrm rot="6616070">
            <a:off x="4970841" y="1615056"/>
            <a:ext cx="773595" cy="914846"/>
          </a:xfrm>
          <a:prstGeom prst="arc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331425" y="3951835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α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220072" y="1988840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00B050"/>
                </a:solidFill>
              </a:rPr>
              <a:t>β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226162" y="2560898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123728" y="435451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94613" y="284234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794548" y="287264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6441579" y="436510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6660232" y="256490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4822304"/>
            <a:ext cx="4464496" cy="14870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Strana a = odvěsna k úhlu </a:t>
            </a:r>
            <a:r>
              <a:rPr lang="el-GR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……………….. .</a:t>
            </a:r>
          </a:p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Strana b = odvěsna k úhlu </a:t>
            </a:r>
            <a:r>
              <a:rPr lang="el-GR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……………….. 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535996" y="4822304"/>
            <a:ext cx="4464496" cy="14870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Strana a = odvěsna k úhlu </a:t>
            </a:r>
            <a:r>
              <a:rPr lang="el-GR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β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……………….. .</a:t>
            </a:r>
          </a:p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Strana b = odvěsna k úhlu </a:t>
            </a:r>
            <a:r>
              <a:rPr lang="el-GR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β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……………….. 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68962" y="5085184"/>
            <a:ext cx="1906894" cy="4086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protilehlá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814797" y="5805264"/>
            <a:ext cx="1906894" cy="4086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protilehlá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706785" y="5085184"/>
            <a:ext cx="1906894" cy="4086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přilehlá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458313" y="5815726"/>
            <a:ext cx="1906894" cy="4086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přilehlá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97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9" grpId="0"/>
      <p:bldP spid="40" grpId="0"/>
      <p:bldP spid="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</a:t>
            </a:r>
            <a:r>
              <a:rPr lang="cs-CZ" dirty="0"/>
              <a:t>f</a:t>
            </a:r>
            <a:r>
              <a:rPr lang="cs-CZ" dirty="0" smtClean="0"/>
              <a:t>unkce kosinus?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70107" y="1455041"/>
            <a:ext cx="8518720" cy="82183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400" dirty="0" smtClean="0"/>
              <a:t>V daných podobných pravoúhlých trojúhelnících urči poměry daných délek stran. 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83568" y="4026891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339752" y="2730747"/>
            <a:ext cx="0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683568" y="2730747"/>
            <a:ext cx="1656184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059832" y="4026891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4932040" y="2492897"/>
            <a:ext cx="0" cy="15339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3059832" y="2492897"/>
            <a:ext cx="1872208" cy="15339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652120" y="4026891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7740352" y="2218307"/>
            <a:ext cx="0" cy="18085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5652120" y="2218307"/>
            <a:ext cx="2088232" cy="18085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bdélník 42"/>
          <p:cNvSpPr/>
          <p:nvPr/>
        </p:nvSpPr>
        <p:spPr>
          <a:xfrm>
            <a:off x="395536" y="391040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2208968" y="3957373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C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291782" y="248782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843808" y="3957373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L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843660" y="2218307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742791" y="3963267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7696344" y="2060849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7524328" y="396582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Q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5364088" y="3963267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408259" y="4509120"/>
            <a:ext cx="2808312" cy="11193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827584" y="3627489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60°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5940152" y="2730747"/>
            <a:ext cx="972864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12cm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3324705" y="2902928"/>
            <a:ext cx="903033" cy="4393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8cm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6316727" y="3910406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6</a:t>
            </a:r>
            <a:r>
              <a:rPr lang="cs-CZ" sz="2000" dirty="0" smtClean="0">
                <a:solidFill>
                  <a:schemeClr val="tx1"/>
                </a:solidFill>
              </a:rPr>
              <a:t>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3626068" y="3899976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4</a:t>
            </a:r>
            <a:r>
              <a:rPr lang="cs-CZ" sz="2000" dirty="0" smtClean="0">
                <a:solidFill>
                  <a:schemeClr val="tx1"/>
                </a:solidFill>
              </a:rPr>
              <a:t>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1687860" y="4581128"/>
            <a:ext cx="311313" cy="4748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1687860" y="4941168"/>
            <a:ext cx="311313" cy="4748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" name="Obdélník 60"/>
              <p:cNvSpPr/>
              <p:nvPr/>
            </p:nvSpPr>
            <p:spPr>
              <a:xfrm>
                <a:off x="516393" y="4432929"/>
                <a:ext cx="2808312" cy="2016224"/>
              </a:xfrm>
              <a:prstGeom prst="rect">
                <a:avLst/>
              </a:prstGeom>
              <a:noFill/>
              <a:ln w="38100">
                <a:noFill/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𝐵𝐶</m:t>
                            </m:r>
                          </m:e>
                        </m:d>
                      </m:num>
                      <m:den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𝐴𝐵</m:t>
                            </m:r>
                          </m:e>
                        </m:d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=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𝐿𝑀</m:t>
                            </m:r>
                          </m:e>
                        </m:d>
                      </m:num>
                      <m:den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𝐾𝐿</m:t>
                            </m:r>
                          </m:e>
                        </m:d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= 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𝑃𝑄</m:t>
                            </m:r>
                          </m:e>
                        </m:d>
                      </m:num>
                      <m:den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𝑂𝑃</m:t>
                            </m:r>
                          </m:e>
                        </m:d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=</a:t>
                </a:r>
                <a:endParaRPr lang="cs-CZ" sz="28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1" name="Obdélník 6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393" y="4432929"/>
                <a:ext cx="2808312" cy="2016224"/>
              </a:xfrm>
              <a:prstGeom prst="rect">
                <a:avLst/>
              </a:prstGeom>
              <a:blipFill rotWithShape="1">
                <a:blip r:embed="rId2"/>
                <a:stretch>
                  <a:fillRect b="-4230"/>
                </a:stretch>
              </a:blipFill>
              <a:ln w="38100">
                <a:noFill/>
                <a:prstDash val="soli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Obdélník 61"/>
              <p:cNvSpPr/>
              <p:nvPr/>
            </p:nvSpPr>
            <p:spPr>
              <a:xfrm>
                <a:off x="1579476" y="4430386"/>
                <a:ext cx="1254704" cy="655519"/>
              </a:xfrm>
              <a:prstGeom prst="rect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𝑐𝑚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𝑐𝑚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2 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2" name="Obdélník 6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9476" y="4430386"/>
                <a:ext cx="1254704" cy="655519"/>
              </a:xfrm>
              <a:prstGeom prst="rect">
                <a:avLst/>
              </a:prstGeom>
              <a:blipFill rotWithShape="1">
                <a:blip r:embed="rId3"/>
                <a:stretch>
                  <a:fillRect b="-45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Obdélník 62"/>
              <p:cNvSpPr/>
              <p:nvPr/>
            </p:nvSpPr>
            <p:spPr>
              <a:xfrm>
                <a:off x="1579476" y="5127702"/>
                <a:ext cx="1264332" cy="682669"/>
              </a:xfrm>
              <a:prstGeom prst="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𝑐𝑚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8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𝑐𝑚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2 </m:t>
                        </m:r>
                      </m:den>
                    </m:f>
                  </m:oMath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3" name="Obdélník 6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9476" y="5127702"/>
                <a:ext cx="1264332" cy="682669"/>
              </a:xfrm>
              <a:prstGeom prst="rect">
                <a:avLst/>
              </a:prstGeom>
              <a:blipFill rotWithShape="1">
                <a:blip r:embed="rId4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Obdélník 63"/>
              <p:cNvSpPr/>
              <p:nvPr/>
            </p:nvSpPr>
            <p:spPr>
              <a:xfrm>
                <a:off x="1579476" y="5853858"/>
                <a:ext cx="1254704" cy="638782"/>
              </a:xfrm>
              <a:prstGeom prst="rect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6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𝑐𝑚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12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𝑐𝑚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4" name="Obdélník 6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9476" y="5853858"/>
                <a:ext cx="1254704" cy="638782"/>
              </a:xfrm>
              <a:prstGeom prst="rect">
                <a:avLst/>
              </a:prstGeom>
              <a:blipFill rotWithShape="1">
                <a:blip r:embed="rId5"/>
                <a:stretch>
                  <a:fillRect b="-6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Koubová\AppData\Local\Microsoft\Windows\Temporary Internet Files\Content.IE5\GHNA628F\MC900434403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814" y="4461919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ouk 3"/>
          <p:cNvSpPr/>
          <p:nvPr/>
        </p:nvSpPr>
        <p:spPr>
          <a:xfrm>
            <a:off x="1004582" y="3610009"/>
            <a:ext cx="485244" cy="779411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928843" y="2993349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755818" y="3637185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60°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9" name="Oblouk 38"/>
          <p:cNvSpPr/>
          <p:nvPr/>
        </p:nvSpPr>
        <p:spPr>
          <a:xfrm>
            <a:off x="5940152" y="3607163"/>
            <a:ext cx="485244" cy="809433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179211" y="3621795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60°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1" name="Oblouk 40"/>
          <p:cNvSpPr/>
          <p:nvPr/>
        </p:nvSpPr>
        <p:spPr>
          <a:xfrm>
            <a:off x="3358900" y="3637185"/>
            <a:ext cx="485244" cy="779411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3216571" y="4439141"/>
                <a:ext cx="4091733" cy="739446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𝑝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ř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𝑖𝑙𝑒h𝑙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á 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𝑜𝑑𝑣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ě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𝑠𝑛𝑎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𝑘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ú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h𝑙𝑢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60°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𝑝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ř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𝑒𝑝𝑜𝑛𝑎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=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6571" y="4439141"/>
                <a:ext cx="4091733" cy="7394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6759726" y="4454232"/>
                <a:ext cx="471604" cy="6110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 2 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59726" y="4454232"/>
                <a:ext cx="471604" cy="61106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3216571" y="5306131"/>
            <a:ext cx="4091733" cy="1120236"/>
          </a:xfrm>
          <a:prstGeom prst="rect">
            <a:avLst/>
          </a:prstGeom>
          <a:solidFill>
            <a:srgbClr val="FF3F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Tento podíl nazýváme funkce kosinus daného úhlu.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Značíme: „cos úhlu“.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1161532" y="3946942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2cm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773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  <p:bldP spid="60" grpId="0"/>
      <p:bldP spid="62" grpId="0" animBg="1"/>
      <p:bldP spid="63" grpId="0" animBg="1"/>
      <p:bldP spid="64" grpId="0" animBg="1"/>
      <p:bldP spid="6" grpId="0" animBg="1"/>
      <p:bldP spid="8" grpId="0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>
              <a:xfrm>
                <a:off x="249141" y="1689578"/>
                <a:ext cx="8518720" cy="1397896"/>
              </a:xfrm>
            </p:spPr>
            <p:txBody>
              <a:bodyPr/>
              <a:lstStyle/>
              <a:p>
                <a:pPr marL="0" indent="0" algn="ctr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cos úhlu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odv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ě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sna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p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ř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ilehl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á 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k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ú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hlu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p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ř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epona</m:t>
                        </m:r>
                      </m:den>
                    </m:f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xfrm>
                <a:off x="249141" y="1689578"/>
                <a:ext cx="8518720" cy="1397896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Definice funkce kosinus v pravoúhlém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3"/>
                <a:stretch>
                  <a:fillRect b="-274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590886" y="2385872"/>
                <a:ext cx="8136904" cy="122413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700" dirty="0" smtClean="0">
                    <a:solidFill>
                      <a:srgbClr val="002060"/>
                    </a:solidFill>
                  </a:rPr>
                  <a:t>V pravoúhlém trojúhelníku je každému úhlu </a:t>
                </a:r>
                <a:r>
                  <a:rPr lang="el-GR" sz="27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700" dirty="0" smtClean="0">
                    <a:solidFill>
                      <a:srgbClr val="002060"/>
                    </a:solidFill>
                  </a:rPr>
                  <a:t> 0°</a:t>
                </a:r>
                <a14:m>
                  <m:oMath xmlns:m="http://schemas.openxmlformats.org/officeDocument/2006/math">
                    <m:r>
                      <a:rPr lang="cs-CZ" sz="2700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700" b="0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el-GR" sz="2700" b="0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α</m:t>
                    </m:r>
                    <m:r>
                      <a:rPr lang="cs-CZ" sz="2700" b="0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700" i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2700" dirty="0" smtClean="0">
                    <a:solidFill>
                      <a:srgbClr val="002060"/>
                    </a:solidFill>
                  </a:rPr>
                  <a:t> 90°přiřazena jediná hodnota cos </a:t>
                </a:r>
                <a:r>
                  <a:rPr lang="el-GR" sz="27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700" dirty="0" smtClean="0">
                    <a:solidFill>
                      <a:srgbClr val="002060"/>
                    </a:solidFill>
                  </a:rPr>
                  <a:t>.</a:t>
                </a:r>
                <a:endParaRPr lang="cs-CZ" sz="2700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886" y="2385872"/>
                <a:ext cx="8136904" cy="1224136"/>
              </a:xfrm>
              <a:prstGeom prst="rect">
                <a:avLst/>
              </a:prstGeom>
              <a:blipFill rotWithShape="1">
                <a:blip r:embed="rId4"/>
                <a:stretch>
                  <a:fillRect b="-49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>
            <a:off x="710637" y="3429000"/>
            <a:ext cx="0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10637" y="6021288"/>
            <a:ext cx="3096344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10637" y="3429000"/>
            <a:ext cx="3096344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3671755" y="5959870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37649" y="5939755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37649" y="3154710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louk 27"/>
          <p:cNvSpPr/>
          <p:nvPr/>
        </p:nvSpPr>
        <p:spPr>
          <a:xfrm>
            <a:off x="253437" y="5549526"/>
            <a:ext cx="914400" cy="914400"/>
          </a:xfrm>
          <a:prstGeom prst="arc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82645" y="5613834"/>
            <a:ext cx="216024" cy="324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Oblouk 29"/>
          <p:cNvSpPr/>
          <p:nvPr/>
        </p:nvSpPr>
        <p:spPr>
          <a:xfrm rot="15279718">
            <a:off x="2955586" y="5606263"/>
            <a:ext cx="781476" cy="629876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130300" y="5618609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α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025037" y="4227672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922603" y="6021288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93488" y="4509120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Oblouk 36"/>
          <p:cNvSpPr/>
          <p:nvPr/>
        </p:nvSpPr>
        <p:spPr>
          <a:xfrm rot="6616070">
            <a:off x="486558" y="3355545"/>
            <a:ext cx="773595" cy="914846"/>
          </a:xfrm>
          <a:prstGeom prst="arc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735789" y="3729329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00B050"/>
                </a:solidFill>
              </a:rPr>
              <a:t>β</a:t>
            </a:r>
            <a:endParaRPr lang="cs-CZ" sz="2400" b="1"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Obdélník 40"/>
              <p:cNvSpPr/>
              <p:nvPr/>
            </p:nvSpPr>
            <p:spPr>
              <a:xfrm>
                <a:off x="3887779" y="3729329"/>
                <a:ext cx="3348517" cy="8467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FF0000"/>
                    </a:solidFill>
                  </a:rPr>
                  <a:t>cos </a:t>
                </a:r>
                <a:r>
                  <a:rPr lang="el-GR" sz="3200" dirty="0" smtClean="0">
                    <a:solidFill>
                      <a:srgbClr val="FF0000"/>
                    </a:solidFill>
                  </a:rPr>
                  <a:t>α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b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c</m:t>
                        </m:r>
                      </m:den>
                    </m:f>
                  </m:oMath>
                </a14:m>
                <a:endParaRPr lang="cs-CZ" sz="3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1" name="Obdélník 4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7779" y="3729329"/>
                <a:ext cx="3348517" cy="846752"/>
              </a:xfrm>
              <a:prstGeom prst="rect">
                <a:avLst/>
              </a:prstGeom>
              <a:blipFill rotWithShape="1">
                <a:blip r:embed="rId5"/>
                <a:stretch>
                  <a:fillRect b="-791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Obdélník 41"/>
              <p:cNvSpPr/>
              <p:nvPr/>
            </p:nvSpPr>
            <p:spPr>
              <a:xfrm>
                <a:off x="3909483" y="4733495"/>
                <a:ext cx="3348517" cy="8467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00B050"/>
                    </a:solidFill>
                  </a:rPr>
                  <a:t>cos </a:t>
                </a:r>
                <a:r>
                  <a:rPr lang="el-GR" sz="3200" dirty="0" smtClean="0">
                    <a:solidFill>
                      <a:srgbClr val="00B050"/>
                    </a:solidFill>
                  </a:rPr>
                  <a:t>β</a:t>
                </a:r>
                <a:r>
                  <a:rPr lang="cs-CZ" sz="3200" dirty="0" smtClean="0">
                    <a:solidFill>
                      <a:srgbClr val="00B05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a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c</m:t>
                        </m:r>
                      </m:den>
                    </m:f>
                  </m:oMath>
                </a14:m>
                <a:endParaRPr lang="cs-CZ" sz="3200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42" name="Obdélník 4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9483" y="4733495"/>
                <a:ext cx="3348517" cy="846752"/>
              </a:xfrm>
              <a:prstGeom prst="rect">
                <a:avLst/>
              </a:prstGeom>
              <a:blipFill rotWithShape="1">
                <a:blip r:embed="rId6"/>
                <a:stretch>
                  <a:fillRect b="-503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9629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41" grpId="0"/>
      <p:bldP spid="4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911762" y="1762226"/>
            <a:ext cx="0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911762" y="4354514"/>
            <a:ext cx="3096344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911762" y="1762226"/>
            <a:ext cx="3096344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220072" y="1772816"/>
            <a:ext cx="0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220072" y="4365104"/>
            <a:ext cx="3096344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220072" y="1772816"/>
            <a:ext cx="3096344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8172400" y="4290889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872880" y="429309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860032" y="4290889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38774" y="4272981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38774" y="148793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60032" y="148478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louk 21"/>
          <p:cNvSpPr/>
          <p:nvPr/>
        </p:nvSpPr>
        <p:spPr>
          <a:xfrm>
            <a:off x="454562" y="3882752"/>
            <a:ext cx="914400" cy="914400"/>
          </a:xfrm>
          <a:prstGeom prst="arc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83770" y="3947060"/>
            <a:ext cx="216024" cy="324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Oblouk 23"/>
          <p:cNvSpPr/>
          <p:nvPr/>
        </p:nvSpPr>
        <p:spPr>
          <a:xfrm>
            <a:off x="4762872" y="3907904"/>
            <a:ext cx="914400" cy="914400"/>
          </a:xfrm>
          <a:prstGeom prst="arc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292080" y="3957650"/>
            <a:ext cx="216024" cy="324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Oblouk 25"/>
          <p:cNvSpPr/>
          <p:nvPr/>
        </p:nvSpPr>
        <p:spPr>
          <a:xfrm rot="15279718">
            <a:off x="3156711" y="3939489"/>
            <a:ext cx="781477" cy="629876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7" name="Oblouk 26"/>
          <p:cNvSpPr/>
          <p:nvPr/>
        </p:nvSpPr>
        <p:spPr>
          <a:xfrm rot="6616070">
            <a:off x="4970841" y="1615056"/>
            <a:ext cx="773595" cy="914846"/>
          </a:xfrm>
          <a:prstGeom prst="arc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254632" y="3915941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>
                <a:solidFill>
                  <a:srgbClr val="FF0000"/>
                </a:solidFill>
              </a:rPr>
              <a:t>γ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220072" y="1988840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00B050"/>
                </a:solidFill>
              </a:rPr>
              <a:t>γ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226162" y="2560898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123728" y="435451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94613" y="284234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794548" y="287264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441579" y="436510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6660232" y="256490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Nadpis 1"/>
              <p:cNvSpPr txBox="1">
                <a:spLocks/>
              </p:cNvSpPr>
              <p:nvPr/>
            </p:nvSpPr>
            <p:spPr>
              <a:xfrm>
                <a:off x="376808" y="260648"/>
                <a:ext cx="8534400" cy="758952"/>
              </a:xfrm>
              <a:prstGeom prst="rect">
                <a:avLst/>
              </a:prstGeom>
            </p:spPr>
            <p:txBody>
              <a:bodyPr vert="horz" anchor="b">
                <a:normAutofit fontScale="77500" lnSpcReduction="20000"/>
              </a:bodyPr>
              <a:lstStyle>
                <a:lvl1pPr algn="ctr" rtl="0" eaLnBrk="1" latinLnBrk="0" hangingPunct="1">
                  <a:spcBef>
                    <a:spcPct val="0"/>
                  </a:spcBef>
                  <a:buNone/>
                  <a:defRPr kumimoji="0" sz="3300" kern="1200">
                    <a:solidFill>
                      <a:schemeClr val="accent3">
                        <a:shade val="75000"/>
                      </a:schemeClr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dirty="0" smtClean="0"/>
                  <a:t>Nejprve doplň názvy stran a potom pomocí definice funkce kosinus doplň poměr stran v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808" y="260648"/>
                <a:ext cx="8534400" cy="758952"/>
              </a:xfrm>
              <a:prstGeom prst="rect">
                <a:avLst/>
              </a:prstGeom>
              <a:blipFill rotWithShape="1">
                <a:blip r:embed="rId2"/>
                <a:stretch>
                  <a:fillRect t="-13710" b="-201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Oblouk 36"/>
          <p:cNvSpPr/>
          <p:nvPr/>
        </p:nvSpPr>
        <p:spPr>
          <a:xfrm rot="6616070">
            <a:off x="670906" y="1623476"/>
            <a:ext cx="773595" cy="914846"/>
          </a:xfrm>
          <a:prstGeom prst="arc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899956" y="1988840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00B050"/>
                </a:solidFill>
              </a:rPr>
              <a:t>α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3" name="Oblouk 42"/>
          <p:cNvSpPr/>
          <p:nvPr/>
        </p:nvSpPr>
        <p:spPr>
          <a:xfrm rot="15279718">
            <a:off x="7470095" y="3958042"/>
            <a:ext cx="781477" cy="629876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7613679" y="3957650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β</a:t>
            </a:r>
            <a:endParaRPr lang="cs-CZ" sz="2400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Obdélník 44"/>
              <p:cNvSpPr/>
              <p:nvPr/>
            </p:nvSpPr>
            <p:spPr>
              <a:xfrm>
                <a:off x="659589" y="4700269"/>
                <a:ext cx="3348517" cy="8467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FF0000"/>
                    </a:solidFill>
                  </a:rPr>
                  <a:t>cos </a:t>
                </a:r>
                <a:r>
                  <a:rPr lang="el-GR" sz="3200" dirty="0" smtClean="0">
                    <a:solidFill>
                      <a:srgbClr val="FF0000"/>
                    </a:solidFill>
                  </a:rPr>
                  <a:t>γ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3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5" name="Obdélník 4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589" y="4700269"/>
                <a:ext cx="3348517" cy="846752"/>
              </a:xfrm>
              <a:prstGeom prst="rect">
                <a:avLst/>
              </a:prstGeom>
              <a:blipFill rotWithShape="1">
                <a:blip r:embed="rId3"/>
                <a:stretch>
                  <a:fillRect b="-1007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Obdélník 45"/>
              <p:cNvSpPr/>
              <p:nvPr/>
            </p:nvSpPr>
            <p:spPr>
              <a:xfrm>
                <a:off x="5093985" y="4705029"/>
                <a:ext cx="3348517" cy="8467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FF0000"/>
                    </a:solidFill>
                  </a:rPr>
                  <a:t>cos </a:t>
                </a:r>
                <a:r>
                  <a:rPr lang="el-GR" sz="3200" dirty="0" smtClean="0">
                    <a:solidFill>
                      <a:srgbClr val="FF0000"/>
                    </a:solidFill>
                  </a:rPr>
                  <a:t>β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3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6" name="Obdélník 4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3985" y="4705029"/>
                <a:ext cx="3348517" cy="846752"/>
              </a:xfrm>
              <a:prstGeom prst="rect">
                <a:avLst/>
              </a:prstGeom>
              <a:blipFill rotWithShape="1">
                <a:blip r:embed="rId4"/>
                <a:stretch>
                  <a:fillRect b="-1007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Obdélník 46"/>
              <p:cNvSpPr/>
              <p:nvPr/>
            </p:nvSpPr>
            <p:spPr>
              <a:xfrm>
                <a:off x="665493" y="5547021"/>
                <a:ext cx="3348517" cy="8467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00B050"/>
                    </a:solidFill>
                  </a:rPr>
                  <a:t>cos </a:t>
                </a:r>
                <a:r>
                  <a:rPr lang="el-GR" sz="3200" dirty="0" smtClean="0">
                    <a:solidFill>
                      <a:srgbClr val="00B050"/>
                    </a:solidFill>
                  </a:rPr>
                  <a:t>α</a:t>
                </a:r>
                <a:r>
                  <a:rPr lang="cs-CZ" sz="3200" dirty="0" smtClean="0">
                    <a:solidFill>
                      <a:srgbClr val="00B05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3200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47" name="Obdélník 4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5493" y="5547021"/>
                <a:ext cx="3348517" cy="846752"/>
              </a:xfrm>
              <a:prstGeom prst="rect">
                <a:avLst/>
              </a:prstGeom>
              <a:blipFill rotWithShape="1">
                <a:blip r:embed="rId5"/>
                <a:stretch>
                  <a:fillRect b="-1007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Obdélník 47"/>
              <p:cNvSpPr/>
              <p:nvPr/>
            </p:nvSpPr>
            <p:spPr>
              <a:xfrm>
                <a:off x="5110926" y="5536390"/>
                <a:ext cx="3348517" cy="8467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00B050"/>
                    </a:solidFill>
                  </a:rPr>
                  <a:t>cos </a:t>
                </a:r>
                <a:r>
                  <a:rPr lang="el-GR" sz="3200" dirty="0" smtClean="0">
                    <a:solidFill>
                      <a:srgbClr val="00B050"/>
                    </a:solidFill>
                  </a:rPr>
                  <a:t>γ</a:t>
                </a:r>
                <a:r>
                  <a:rPr lang="cs-CZ" sz="3200" dirty="0" smtClean="0">
                    <a:solidFill>
                      <a:srgbClr val="00B05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3200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48" name="Obdélník 4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0926" y="5536390"/>
                <a:ext cx="3348517" cy="846752"/>
              </a:xfrm>
              <a:prstGeom prst="rect">
                <a:avLst/>
              </a:prstGeom>
              <a:blipFill rotWithShape="1">
                <a:blip r:embed="rId6"/>
                <a:stretch>
                  <a:fillRect b="-1007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Obdélník 48"/>
              <p:cNvSpPr/>
              <p:nvPr/>
            </p:nvSpPr>
            <p:spPr>
              <a:xfrm>
                <a:off x="6953751" y="4687535"/>
                <a:ext cx="921668" cy="881739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c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a</m:t>
                        </m:r>
                      </m:den>
                    </m:f>
                  </m:oMath>
                </a14:m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9" name="Obdélník 4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53751" y="4687535"/>
                <a:ext cx="921668" cy="88173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Obdélník 49"/>
              <p:cNvSpPr/>
              <p:nvPr/>
            </p:nvSpPr>
            <p:spPr>
              <a:xfrm>
                <a:off x="2476659" y="4709785"/>
                <a:ext cx="921668" cy="881739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a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b</m:t>
                        </m:r>
                      </m:den>
                    </m:f>
                  </m:oMath>
                </a14:m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0" name="Obdélník 4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6659" y="4709785"/>
                <a:ext cx="921668" cy="88173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Obdélník 50"/>
              <p:cNvSpPr/>
              <p:nvPr/>
            </p:nvSpPr>
            <p:spPr>
              <a:xfrm>
                <a:off x="2511499" y="5551781"/>
                <a:ext cx="921668" cy="881739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c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b</m:t>
                        </m:r>
                      </m:den>
                    </m:f>
                  </m:oMath>
                </a14:m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1" name="Obdélník 5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1499" y="5551781"/>
                <a:ext cx="921668" cy="88173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Obdélník 51"/>
              <p:cNvSpPr/>
              <p:nvPr/>
            </p:nvSpPr>
            <p:spPr>
              <a:xfrm>
                <a:off x="6939165" y="5529527"/>
                <a:ext cx="921668" cy="881739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b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a</m:t>
                        </m:r>
                      </m:den>
                    </m:f>
                  </m:oMath>
                </a14:m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2" name="Obdélník 5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9165" y="5529527"/>
                <a:ext cx="921668" cy="88173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75180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  <p:bldP spid="33" grpId="0"/>
      <p:bldP spid="34" grpId="0"/>
      <p:bldP spid="35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Určení hodnot funkce kosinus pomocí tabulek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83094" y="1556792"/>
            <a:ext cx="8021354" cy="43924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b="1" dirty="0" smtClean="0">
                <a:solidFill>
                  <a:srgbClr val="FF0000"/>
                </a:solidFill>
              </a:rPr>
              <a:t>Postup je stejný jako u funkce sinus:</a:t>
            </a:r>
          </a:p>
          <a:p>
            <a:pPr marL="514350" indent="-514350">
              <a:buAutoNum type="alphaLcParenR"/>
            </a:pPr>
            <a:r>
              <a:rPr lang="cs-CZ" sz="2700" dirty="0" smtClean="0">
                <a:solidFill>
                  <a:srgbClr val="00B050"/>
                </a:solidFill>
              </a:rPr>
              <a:t>cos 50° 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najdeme řádek, ve kterém je uvedeno 50°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v tomto řádku najdeme číslo ve sloupci 0´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zapíšeme : cos 50° = 0,6428  </a:t>
            </a:r>
          </a:p>
          <a:p>
            <a:endParaRPr lang="cs-CZ" sz="2700" dirty="0" smtClean="0">
              <a:solidFill>
                <a:srgbClr val="002060"/>
              </a:solidFill>
            </a:endParaRPr>
          </a:p>
          <a:p>
            <a:r>
              <a:rPr lang="cs-CZ" sz="2700" dirty="0" smtClean="0">
                <a:solidFill>
                  <a:srgbClr val="002060"/>
                </a:solidFill>
              </a:rPr>
              <a:t>b)  cos 15°20´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najdeme řádek, ve kterém je uvedeno 15°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v tomto řádku najdeme číslo ve sloupci 20´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zapíšeme: cos 15°20´= 0,9644 </a:t>
            </a:r>
            <a:endParaRPr lang="cs-CZ" sz="27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907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Určení hodnot funkce kosinus pomocí kalkulačky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1628800"/>
            <a:ext cx="8784976" cy="43924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b="1" dirty="0" smtClean="0">
                <a:solidFill>
                  <a:srgbClr val="FF0000"/>
                </a:solidFill>
              </a:rPr>
              <a:t>Postup je podobný jako u funkce sinus:</a:t>
            </a:r>
          </a:p>
          <a:p>
            <a:pPr marL="514350" indent="-514350">
              <a:buAutoNum type="alphaLcParenR"/>
            </a:pPr>
            <a:r>
              <a:rPr lang="cs-CZ" sz="2700" dirty="0" smtClean="0">
                <a:solidFill>
                  <a:srgbClr val="00B050"/>
                </a:solidFill>
              </a:rPr>
              <a:t>cos 25° 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zadáme 25 a stiskneme tlačítko cos (některé kalkulačky pracují opačně)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výsledek zaokrouhlíme a zapíšeme: cos 25° = 0,9063</a:t>
            </a:r>
          </a:p>
          <a:p>
            <a:endParaRPr lang="cs-CZ" sz="2700" dirty="0" smtClean="0">
              <a:solidFill>
                <a:srgbClr val="002060"/>
              </a:solidFill>
            </a:endParaRPr>
          </a:p>
          <a:p>
            <a:r>
              <a:rPr lang="cs-CZ" sz="2700" dirty="0" smtClean="0">
                <a:solidFill>
                  <a:srgbClr val="002060"/>
                </a:solidFill>
              </a:rPr>
              <a:t>b)  cos 20°40´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převedeme 40´ na </a:t>
            </a:r>
            <a:r>
              <a:rPr lang="cs-CZ" sz="2700" smtClean="0">
                <a:solidFill>
                  <a:srgbClr val="002060"/>
                </a:solidFill>
              </a:rPr>
              <a:t>stupně - </a:t>
            </a:r>
            <a:r>
              <a:rPr lang="cs-CZ" sz="2700" dirty="0" smtClean="0">
                <a:solidFill>
                  <a:srgbClr val="002060"/>
                </a:solidFill>
              </a:rPr>
              <a:t>40:60 = 0,6667 (některé kalkulačky mají tlačítko převodu)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zadáme 20,6667 a stiskneme tlačítko sin (nebo opačně)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výsledek zaokrouhlíme,  zapíšeme: cos 20°40´= 0,9356</a:t>
            </a:r>
            <a:endParaRPr lang="cs-CZ" sz="2700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24328" y="5517232"/>
            <a:ext cx="324036" cy="38893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7020272" y="3140968"/>
            <a:ext cx="396044" cy="2690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39774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 – najdi hodnotu funkce kosinus 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9723158"/>
              </p:ext>
            </p:extLst>
          </p:nvPr>
        </p:nvGraphicFramePr>
        <p:xfrm>
          <a:off x="539552" y="1556792"/>
          <a:ext cx="8064897" cy="47683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8299"/>
                <a:gridCol w="2688299"/>
                <a:gridCol w="2688299"/>
              </a:tblGrid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ÚHEL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TABULKY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KALKULAČKA</a:t>
                      </a:r>
                      <a:endParaRPr lang="cs-CZ" dirty="0"/>
                    </a:p>
                  </a:txBody>
                  <a:tcPr anchor="ctr"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29°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5°30´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81°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66°50´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13°10´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25,5°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35°19´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70°42´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495171" y="2132856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0,8746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95171" y="2667773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0,9954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95171" y="3737607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0,3934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95171" y="4272524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0,9737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5171" y="4807441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0,9026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5171" y="5342358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0,8158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95171" y="5877272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0,3311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95171" y="3202690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0,1564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56176" y="2132856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0,87462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156176" y="2667773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0,9954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156176" y="3737607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0,39341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156176" y="4272524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0,97371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156176" y="4807441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0,90259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156176" y="5342358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0,81597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156176" y="5877272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0,3305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156176" y="3202690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0,15643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971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0804" y="404664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Zjišťování velikosti úhlu z hodnoty funkce  kosinus pomocí tabulek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8280920" cy="43924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b="1" dirty="0" smtClean="0">
                <a:solidFill>
                  <a:srgbClr val="FF0000"/>
                </a:solidFill>
              </a:rPr>
              <a:t>Postup je obdobný jako u funkce sinus:</a:t>
            </a:r>
          </a:p>
          <a:p>
            <a:pPr marL="514350" indent="-514350">
              <a:buAutoNum type="alphaLcParenR"/>
            </a:pPr>
            <a:r>
              <a:rPr lang="cs-CZ" sz="2700" dirty="0" smtClean="0">
                <a:solidFill>
                  <a:srgbClr val="00B050"/>
                </a:solidFill>
              </a:rPr>
              <a:t>cos </a:t>
            </a:r>
            <a:r>
              <a:rPr lang="el-GR" sz="2700" dirty="0" smtClean="0">
                <a:solidFill>
                  <a:srgbClr val="00B050"/>
                </a:solidFill>
              </a:rPr>
              <a:t>α</a:t>
            </a:r>
            <a:r>
              <a:rPr lang="cs-CZ" sz="2700" dirty="0" smtClean="0">
                <a:solidFill>
                  <a:srgbClr val="00B050"/>
                </a:solidFill>
              </a:rPr>
              <a:t> = 0,9964 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v tabulkách vyhledáme číslo nejbližší číslu 0,9964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v řádku a sloupci najdeme velikost úhlu ve °a ´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</a:t>
            </a:r>
            <a:r>
              <a:rPr lang="cs-CZ" sz="2700" dirty="0">
                <a:solidFill>
                  <a:srgbClr val="00B050"/>
                </a:solidFill>
              </a:rPr>
              <a:t>z</a:t>
            </a:r>
            <a:r>
              <a:rPr lang="cs-CZ" sz="2700" dirty="0" smtClean="0">
                <a:solidFill>
                  <a:srgbClr val="00B050"/>
                </a:solidFill>
              </a:rPr>
              <a:t>apíšeme : </a:t>
            </a:r>
            <a:r>
              <a:rPr lang="el-GR" sz="2700" dirty="0" smtClean="0">
                <a:solidFill>
                  <a:srgbClr val="00B050"/>
                </a:solidFill>
              </a:rPr>
              <a:t>α</a:t>
            </a:r>
            <a:r>
              <a:rPr lang="cs-CZ" sz="2700" dirty="0" smtClean="0">
                <a:solidFill>
                  <a:srgbClr val="00B050"/>
                </a:solidFill>
              </a:rPr>
              <a:t> = 4°50´</a:t>
            </a:r>
          </a:p>
          <a:p>
            <a:endParaRPr lang="cs-CZ" sz="2700" dirty="0" smtClean="0">
              <a:solidFill>
                <a:srgbClr val="002060"/>
              </a:solidFill>
            </a:endParaRPr>
          </a:p>
          <a:p>
            <a:r>
              <a:rPr lang="cs-CZ" sz="2700" dirty="0" smtClean="0">
                <a:solidFill>
                  <a:srgbClr val="002060"/>
                </a:solidFill>
              </a:rPr>
              <a:t>b)  cos </a:t>
            </a:r>
            <a:r>
              <a:rPr lang="el-GR" sz="2700" dirty="0" smtClean="0">
                <a:solidFill>
                  <a:srgbClr val="002060"/>
                </a:solidFill>
              </a:rPr>
              <a:t>β</a:t>
            </a:r>
            <a:r>
              <a:rPr lang="cs-CZ" sz="2700" dirty="0" smtClean="0">
                <a:solidFill>
                  <a:srgbClr val="002060"/>
                </a:solidFill>
              </a:rPr>
              <a:t> = 0,43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postupujeme stejným způsobem, hledaná hodnota je mezi 30´a 40´, je ale blíž k hodnotě 30´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zapíšeme: </a:t>
            </a:r>
            <a:r>
              <a:rPr lang="el-GR" sz="2700" dirty="0" smtClean="0">
                <a:solidFill>
                  <a:srgbClr val="002060"/>
                </a:solidFill>
              </a:rPr>
              <a:t>β</a:t>
            </a:r>
            <a:r>
              <a:rPr lang="cs-CZ" sz="2700" dirty="0" smtClean="0">
                <a:solidFill>
                  <a:srgbClr val="002060"/>
                </a:solidFill>
              </a:rPr>
              <a:t> = 64°30´</a:t>
            </a:r>
            <a:endParaRPr lang="cs-CZ" sz="27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91780" y="5346110"/>
            <a:ext cx="324036" cy="2690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78256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Zjišťování velikosti úhlu z hodnoty funkce kosinus pomocí kalkulačky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1628800"/>
            <a:ext cx="8280920" cy="43924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b="1" dirty="0" smtClean="0">
                <a:solidFill>
                  <a:srgbClr val="FF0000"/>
                </a:solidFill>
              </a:rPr>
              <a:t>Postup je obdobný jako u funkce sinus: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cos </a:t>
            </a:r>
            <a:r>
              <a:rPr lang="el-GR" sz="2700" dirty="0" smtClean="0">
                <a:solidFill>
                  <a:srgbClr val="00B050"/>
                </a:solidFill>
              </a:rPr>
              <a:t>α</a:t>
            </a:r>
            <a:r>
              <a:rPr lang="cs-CZ" sz="2700" dirty="0" smtClean="0">
                <a:solidFill>
                  <a:srgbClr val="00B050"/>
                </a:solidFill>
              </a:rPr>
              <a:t> = 0,43 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 na kalkulačce zadáme hodnotu 0,43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pak stiskneme tlačítko SHIFT a tlačítko cos</a:t>
            </a:r>
            <a:r>
              <a:rPr lang="cs-CZ" sz="2700" baseline="30000" dirty="0" smtClean="0">
                <a:solidFill>
                  <a:srgbClr val="00B050"/>
                </a:solidFill>
              </a:rPr>
              <a:t>-1</a:t>
            </a:r>
            <a:r>
              <a:rPr lang="cs-CZ" sz="2700" dirty="0" smtClean="0">
                <a:solidFill>
                  <a:srgbClr val="00B050"/>
                </a:solidFill>
              </a:rPr>
              <a:t> 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na displeji se objeví hodnota úhlu pouze ve ° (desetinné číslo): 64,53243986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pomocí tlačítka ° ´ ´´převedeme velikost na stupně a minuty, zapíšeme : </a:t>
            </a:r>
            <a:r>
              <a:rPr lang="el-GR" sz="2700" dirty="0" smtClean="0">
                <a:solidFill>
                  <a:srgbClr val="00B050"/>
                </a:solidFill>
              </a:rPr>
              <a:t>α</a:t>
            </a:r>
            <a:r>
              <a:rPr lang="cs-CZ" sz="2700" dirty="0" smtClean="0">
                <a:solidFill>
                  <a:srgbClr val="00B050"/>
                </a:solidFill>
              </a:rPr>
              <a:t> = 64°31´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některé kalkulačky pracují obráceně – nejdříve SHIFT a tlačítko funkce cos</a:t>
            </a:r>
            <a:r>
              <a:rPr lang="cs-CZ" sz="2700" baseline="30000" dirty="0" smtClean="0">
                <a:solidFill>
                  <a:srgbClr val="002060"/>
                </a:solidFill>
              </a:rPr>
              <a:t>-1</a:t>
            </a:r>
            <a:r>
              <a:rPr lang="cs-CZ" sz="2700" dirty="0" smtClean="0">
                <a:solidFill>
                  <a:srgbClr val="002060"/>
                </a:solidFill>
              </a:rPr>
              <a:t> a pak teprve hodnotu 0,43</a:t>
            </a:r>
          </a:p>
        </p:txBody>
      </p:sp>
    </p:spTree>
    <p:extLst>
      <p:ext uri="{BB962C8B-B14F-4D97-AF65-F5344CB8AC3E}">
        <p14:creationId xmlns:p14="http://schemas.microsoft.com/office/powerpoint/2010/main" val="4250127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 – zjisti velikost úhlu </a:t>
            </a:r>
            <a:r>
              <a:rPr lang="el-GR" dirty="0" smtClean="0"/>
              <a:t>α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1484887"/>
              </p:ext>
            </p:extLst>
          </p:nvPr>
        </p:nvGraphicFramePr>
        <p:xfrm>
          <a:off x="542842" y="1883265"/>
          <a:ext cx="8064897" cy="3708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8299"/>
                <a:gridCol w="2688299"/>
                <a:gridCol w="2688299"/>
              </a:tblGrid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cos </a:t>
                      </a:r>
                      <a:r>
                        <a:rPr lang="el-GR" sz="2400" dirty="0" smtClean="0"/>
                        <a:t>α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TABULKY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KALKULAČKA</a:t>
                      </a:r>
                      <a:endParaRPr lang="cs-CZ" sz="2400" dirty="0"/>
                    </a:p>
                  </a:txBody>
                  <a:tcPr anchor="ctr"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0,648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0,003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0,9969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3,717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0,47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498461" y="2459329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49°40´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98461" y="2994246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89°50´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98461" y="4064080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0°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98461" y="4598997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neexistuje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8461" y="5133914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62°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98461" y="3529163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4°30´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59466" y="2459329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49°36´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159466" y="2994246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89°49´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159466" y="4064080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0°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159466" y="4598997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neexistuje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159466" y="5133914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61°57´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159466" y="3529163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4°30´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482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2" grpId="0"/>
      <p:bldP spid="20" grpId="0"/>
      <p:bldP spid="21" grpId="0"/>
      <p:bldP spid="22" grpId="0"/>
      <p:bldP spid="23" grpId="0"/>
      <p:bldP spid="24" grpId="0"/>
      <p:bldP spid="2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136904" cy="72008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2457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>
              <a:defRPr/>
            </a:pPr>
            <a:endParaRPr lang="cs-CZ" sz="1600" dirty="0" smtClean="0"/>
          </a:p>
          <a:p>
            <a:pPr eaLnBrk="1" hangingPunct="1">
              <a:defRPr/>
            </a:pPr>
            <a:r>
              <a:rPr lang="cs-CZ" sz="1600" dirty="0"/>
              <a:t>Obrázky: </a:t>
            </a:r>
            <a:r>
              <a:rPr lang="cs-CZ" sz="1600" dirty="0">
                <a:hlinkClick r:id="rId2"/>
              </a:rPr>
              <a:t>http://office.microsoft.com</a:t>
            </a:r>
            <a:r>
              <a:rPr lang="cs-CZ" sz="1600" dirty="0"/>
              <a:t> – galerie PowerPointu (školní licence)</a:t>
            </a:r>
          </a:p>
          <a:p>
            <a:pPr eaLnBrk="1" hangingPunct="1">
              <a:defRPr/>
            </a:pPr>
            <a:endParaRPr lang="cs-CZ" sz="1600" dirty="0"/>
          </a:p>
          <a:p>
            <a:pPr eaLnBrk="1" hangingPunct="1">
              <a:defRPr/>
            </a:pPr>
            <a:endParaRPr lang="cs-CZ" sz="1600" dirty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Autorem 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 Materiál vznikl v OP Vzdělávání pro konkurenceschopnost – projekt EU peníze školám.</a:t>
            </a:r>
          </a:p>
          <a:p>
            <a:pPr algn="ctr" eaLnBrk="1" hangingPunct="1">
              <a:defRPr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004522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24855</TotalTime>
  <Words>1037</Words>
  <Application>Microsoft Office PowerPoint</Application>
  <PresentationFormat>Předvádění na obrazovce (4:3)</PresentationFormat>
  <Paragraphs>239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Administrativní</vt:lpstr>
      <vt:lpstr>Picture</vt:lpstr>
      <vt:lpstr>Prezentace aplikace PowerPoint</vt:lpstr>
      <vt:lpstr>Prezentace aplikace PowerPoint</vt:lpstr>
      <vt:lpstr>ANOTACE</vt:lpstr>
      <vt:lpstr>Funkce kosinus v pravoúhlém trojúhelníku</vt:lpstr>
      <vt:lpstr>Zopakuj si</vt:lpstr>
      <vt:lpstr>Co je to funkce kosinus?</vt:lpstr>
      <vt:lpstr>Definice funkce kosinus v pravoúhlém ∆</vt:lpstr>
      <vt:lpstr>Prezentace aplikace PowerPoint</vt:lpstr>
      <vt:lpstr>Určení hodnot funkce kosinus pomocí tabulek</vt:lpstr>
      <vt:lpstr>Určení hodnot funkce kosinus pomocí kalkulačky </vt:lpstr>
      <vt:lpstr>Procvičování – najdi hodnotu funkce kosinus  </vt:lpstr>
      <vt:lpstr>Zjišťování velikosti úhlu z hodnoty funkce  kosinus pomocí tabulek </vt:lpstr>
      <vt:lpstr>Zjišťování velikosti úhlu z hodnoty funkce kosinus pomocí kalkulačky </vt:lpstr>
      <vt:lpstr>Procvičování – zjisti velikost úhlu α </vt:lpstr>
      <vt:lpstr> 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Goniometrické funkce</dc:title>
  <dc:creator>Koubová</dc:creator>
  <cp:lastModifiedBy>Koubová</cp:lastModifiedBy>
  <cp:revision>117</cp:revision>
  <dcterms:created xsi:type="dcterms:W3CDTF">2013-04-01T16:57:31Z</dcterms:created>
  <dcterms:modified xsi:type="dcterms:W3CDTF">2013-04-10T14:11:08Z</dcterms:modified>
</cp:coreProperties>
</file>