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66" r:id="rId4"/>
    <p:sldId id="256" r:id="rId5"/>
    <p:sldId id="258" r:id="rId6"/>
    <p:sldId id="261" r:id="rId7"/>
    <p:sldId id="262" r:id="rId8"/>
    <p:sldId id="269" r:id="rId9"/>
    <p:sldId id="268" r:id="rId10"/>
    <p:sldId id="270" r:id="rId11"/>
    <p:sldId id="271" r:id="rId12"/>
    <p:sldId id="272" r:id="rId13"/>
    <p:sldId id="273" r:id="rId14"/>
    <p:sldId id="274" r:id="rId15"/>
    <p:sldId id="275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F3F"/>
    <a:srgbClr val="BAE1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116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7173566-1419-4360-A76B-E3AB40A7234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21456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6149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50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1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453308"/>
              </p:ext>
            </p:extLst>
          </p:nvPr>
        </p:nvGraphicFramePr>
        <p:xfrm>
          <a:off x="1692275" y="765175"/>
          <a:ext cx="5476875" cy="50709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 a její aplikace/Matematika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888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IX.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smtClean="0">
                          <a:effectLst/>
                          <a:latin typeface="Calibri"/>
                          <a:cs typeface="Times New Roman"/>
                        </a:rPr>
                        <a:t>14.4.2013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18.4.2013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688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VY_32_INOVACE_M.9.29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 6.-9.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Geometrie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Odvěsna,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přepona, tangens, kotangens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8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048151"/>
              </p:ext>
            </p:extLst>
          </p:nvPr>
        </p:nvGraphicFramePr>
        <p:xfrm>
          <a:off x="815709" y="1449914"/>
          <a:ext cx="7488237" cy="47555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2881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2786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Matematicko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- fyzikální  tabulky, </a:t>
                      </a:r>
                      <a:r>
                        <a:rPr lang="cs-CZ" sz="1400" baseline="0" smtClean="0">
                          <a:effectLst/>
                          <a:latin typeface="Calibri"/>
                          <a:cs typeface="Times New Roman"/>
                        </a:rPr>
                        <a:t>vědecká kalkulačka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5591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výuce a k procvičování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pojmů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funkce tangens a kotangens v pravoúhlém trojúhelníku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8091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5 – opakování – kliknutím se zobrazí kontrola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6-7 – vyvození pojmu tangens úhlu v pravoúhlém trojúhelníku (žáci pracují do sešitu), definice funkce tangens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8 – procvičování – kliknutím kontrola správnosti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9-11 – určování hodnoty funkce tangens -  žáci pracují s tabulkami  a s kalkulačkou (po kliknutí se objeví kontrola)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12-14 – zjišťování velikosti úhlu pomocí hodnoty funkce tangens – žáci umí najít velikost úhlu v tabulkách i na kalkulačce (při procvičování se po kliknutí postupně objeví kontrola správnosti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15 – definice funkce kotangens v pravoúhlém trojúhelníku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4933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zná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definice funkcí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tangens a kotangens,  umí najít jejich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hodnoty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 tabulkách a na kalkulačce a pomocí jejich hodnot umí zjistit velikost úhlu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295" marB="3329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78397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Funkce tangens a kotangens      v pravoúhlém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44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737202" y="2207948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737202" y="4800236"/>
            <a:ext cx="3096344" cy="1113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37202" y="2207948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833546" y="4570862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8450" y="4604319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76545" y="1933658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234352" y="4320380"/>
            <a:ext cx="974949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94905" y="4392782"/>
            <a:ext cx="230329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 rot="15279718">
            <a:off x="2962039" y="4369872"/>
            <a:ext cx="781477" cy="671585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 rot="6616070">
            <a:off x="481253" y="2063285"/>
            <a:ext cx="773595" cy="975425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128256" y="4397557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05680" y="2434562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β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022993" y="3006620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987302" y="4811366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91444" y="3288068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9096" y="1315950"/>
            <a:ext cx="8674578" cy="7050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dirty="0" smtClean="0">
                <a:solidFill>
                  <a:srgbClr val="002060"/>
                </a:solidFill>
              </a:rPr>
              <a:t>1) Podle definice daných goniometrických funkcí doplň poměr stran.</a:t>
            </a:r>
            <a:endParaRPr lang="cs-CZ" sz="2200" dirty="0">
              <a:solidFill>
                <a:srgbClr val="00206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076056" y="5132703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proti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118460" y="5663276"/>
            <a:ext cx="1630004" cy="50202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přilehlá</a:t>
            </a:r>
            <a:endParaRPr lang="cs-CZ" sz="24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Obdélník 41"/>
              <p:cNvSpPr/>
              <p:nvPr/>
            </p:nvSpPr>
            <p:spPr>
              <a:xfrm>
                <a:off x="3585131" y="2207948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sin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5131" y="2207948"/>
                <a:ext cx="2639271" cy="874848"/>
              </a:xfrm>
              <a:prstGeom prst="rect">
                <a:avLst/>
              </a:prstGeom>
              <a:blipFill rotWithShape="1">
                <a:blip r:embed="rId2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3585132" y="3240280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sin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5132" y="3240280"/>
                <a:ext cx="2639271" cy="874848"/>
              </a:xfrm>
              <a:prstGeom prst="rect">
                <a:avLst/>
              </a:prstGeom>
              <a:blipFill rotWithShape="1">
                <a:blip r:embed="rId3"/>
                <a:stretch>
                  <a:fillRect b="-6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6224403" y="3288068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cos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4403" y="3288068"/>
                <a:ext cx="2639271" cy="874848"/>
              </a:xfrm>
              <a:prstGeom prst="rect">
                <a:avLst/>
              </a:prstGeom>
              <a:blipFill rotWithShape="1">
                <a:blip r:embed="rId4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6224404" y="2207948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cos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4404" y="2207948"/>
                <a:ext cx="2639271" cy="874848"/>
              </a:xfrm>
              <a:prstGeom prst="rect">
                <a:avLst/>
              </a:prstGeom>
              <a:blipFill rotWithShape="1">
                <a:blip r:embed="rId5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Obdélník 45"/>
          <p:cNvSpPr/>
          <p:nvPr/>
        </p:nvSpPr>
        <p:spPr>
          <a:xfrm>
            <a:off x="5300935" y="2340074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00935" y="2734037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293599" y="3748545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956376" y="2337558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300935" y="3367800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956373" y="3433492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956375" y="2747595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956374" y="3811281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89096" y="5092322"/>
            <a:ext cx="8674578" cy="7050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dirty="0">
                <a:solidFill>
                  <a:srgbClr val="002060"/>
                </a:solidFill>
              </a:rPr>
              <a:t>2</a:t>
            </a:r>
            <a:r>
              <a:rPr lang="cs-CZ" sz="2200" dirty="0" smtClean="0">
                <a:solidFill>
                  <a:srgbClr val="002060"/>
                </a:solidFill>
              </a:rPr>
              <a:t>) Protilehlá odvěsna k danému úhlu leží  ................. tomuto úhlu.</a:t>
            </a:r>
            <a:endParaRPr lang="cs-CZ" sz="2200" dirty="0">
              <a:solidFill>
                <a:srgbClr val="00206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189096" y="5657966"/>
            <a:ext cx="8674578" cy="7050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dirty="0" smtClean="0">
                <a:solidFill>
                  <a:srgbClr val="002060"/>
                </a:solidFill>
              </a:rPr>
              <a:t>3) Odvěsna, která leží na rameni daného úhlu, je k němu ……………. .</a:t>
            </a:r>
            <a:endParaRPr lang="cs-CZ" sz="2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9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</a:t>
            </a:r>
            <a:r>
              <a:rPr lang="cs-CZ" dirty="0"/>
              <a:t>f</a:t>
            </a:r>
            <a:r>
              <a:rPr lang="cs-CZ" dirty="0" smtClean="0"/>
              <a:t>unkce tangens?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0107" y="1455041"/>
            <a:ext cx="8518720" cy="8218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V daných podobných pravoúhlých trojúhelnících urči poměry daných délek stran. 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4026891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339752" y="2730747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683568" y="2730747"/>
            <a:ext cx="1656184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59832" y="4026891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932040" y="2492897"/>
            <a:ext cx="0" cy="153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3059832" y="2492897"/>
            <a:ext cx="1872208" cy="153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652120" y="4026891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740352" y="2218307"/>
            <a:ext cx="0" cy="1808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652120" y="2218307"/>
            <a:ext cx="2088232" cy="1808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395536" y="391040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208968" y="3957373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91782" y="248782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843808" y="3957373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843660" y="221830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742791" y="396326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696344" y="206084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524328" y="396582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364088" y="396326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08259" y="4509120"/>
            <a:ext cx="2808312" cy="1119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27584" y="362748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b="1" dirty="0" smtClean="0">
                <a:solidFill>
                  <a:srgbClr val="FF0000"/>
                </a:solidFill>
              </a:rPr>
              <a:t>α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575231" y="2943246"/>
            <a:ext cx="1304791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150mm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802963" y="3122599"/>
            <a:ext cx="903033" cy="4393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9cm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316727" y="3910405"/>
            <a:ext cx="1207601" cy="50619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200mm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626068" y="3899976"/>
            <a:ext cx="873924" cy="4529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12cm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1687860" y="4581128"/>
            <a:ext cx="311313" cy="4748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687860" y="4941168"/>
            <a:ext cx="311313" cy="4748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Obdélník 60"/>
              <p:cNvSpPr/>
              <p:nvPr/>
            </p:nvSpPr>
            <p:spPr>
              <a:xfrm>
                <a:off x="516393" y="4432929"/>
                <a:ext cx="2808312" cy="2016224"/>
              </a:xfrm>
              <a:prstGeom prst="rect">
                <a:avLst/>
              </a:prstGeom>
              <a:noFill/>
              <a:ln w="38100">
                <a:noFill/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𝐵𝐶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𝐴𝐵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𝐿𝑀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𝐾𝐿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𝑆𝑇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𝑅𝑆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</a:t>
                </a:r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1" name="Obdélník 6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93" y="4432929"/>
                <a:ext cx="2808312" cy="2016224"/>
              </a:xfrm>
              <a:prstGeom prst="rect">
                <a:avLst/>
              </a:prstGeom>
              <a:blipFill rotWithShape="1">
                <a:blip r:embed="rId2"/>
                <a:stretch>
                  <a:fillRect b="-4230"/>
                </a:stretch>
              </a:blipFill>
              <a:ln w="38100">
                <a:noFill/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Obdélník 61"/>
              <p:cNvSpPr/>
              <p:nvPr/>
            </p:nvSpPr>
            <p:spPr>
              <a:xfrm>
                <a:off x="1579476" y="4430386"/>
                <a:ext cx="1254704" cy="655519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4 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2" name="Obdélník 6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4430386"/>
                <a:ext cx="1254704" cy="655519"/>
              </a:xfrm>
              <a:prstGeom prst="rect">
                <a:avLst/>
              </a:prstGeom>
              <a:blipFill rotWithShape="1">
                <a:blip r:embed="rId3"/>
                <a:stretch>
                  <a:fillRect b="-4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Obdélník 62"/>
              <p:cNvSpPr/>
              <p:nvPr/>
            </p:nvSpPr>
            <p:spPr>
              <a:xfrm>
                <a:off x="1579476" y="5127702"/>
                <a:ext cx="1336340" cy="682669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4 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3" name="Obdélník 6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5127702"/>
                <a:ext cx="1336340" cy="682669"/>
              </a:xfrm>
              <a:prstGeom prst="rect">
                <a:avLst/>
              </a:prstGeom>
              <a:blipFill rotWithShape="1">
                <a:blip r:embed="rId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Obdélník 63"/>
              <p:cNvSpPr/>
              <p:nvPr/>
            </p:nvSpPr>
            <p:spPr>
              <a:xfrm>
                <a:off x="1579476" y="5853858"/>
                <a:ext cx="1480356" cy="638782"/>
              </a:xfrm>
              <a:prstGeom prst="rect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150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𝑚𝑚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200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𝑚𝑚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4" name="Obdélník 6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5853858"/>
                <a:ext cx="1480356" cy="638782"/>
              </a:xfrm>
              <a:prstGeom prst="rect">
                <a:avLst/>
              </a:prstGeom>
              <a:blipFill rotWithShape="1">
                <a:blip r:embed="rId5"/>
                <a:stretch>
                  <a:fillRect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Koubová\AppData\Local\Microsoft\Windows\Temporary Internet Files\Content.IE5\GHNA628F\MC90043440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891" y="4976370"/>
            <a:ext cx="967001" cy="135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ouk 3"/>
          <p:cNvSpPr/>
          <p:nvPr/>
        </p:nvSpPr>
        <p:spPr>
          <a:xfrm>
            <a:off x="1004582" y="3610009"/>
            <a:ext cx="485244" cy="779411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261507" y="312259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755818" y="3637185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b="1" dirty="0" smtClean="0">
                <a:solidFill>
                  <a:srgbClr val="FF0000"/>
                </a:solidFill>
              </a:rPr>
              <a:t>α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Oblouk 38"/>
          <p:cNvSpPr/>
          <p:nvPr/>
        </p:nvSpPr>
        <p:spPr>
          <a:xfrm>
            <a:off x="5940152" y="3607163"/>
            <a:ext cx="485244" cy="809433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179211" y="3621795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b="1" dirty="0" smtClean="0">
                <a:solidFill>
                  <a:srgbClr val="FF0000"/>
                </a:solidFill>
              </a:rPr>
              <a:t>α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Oblouk 40"/>
          <p:cNvSpPr/>
          <p:nvPr/>
        </p:nvSpPr>
        <p:spPr>
          <a:xfrm>
            <a:off x="3358900" y="3637185"/>
            <a:ext cx="485244" cy="779411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306473" y="4415571"/>
                <a:ext cx="3717974" cy="75361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𝑜𝑑𝑣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𝑠𝑛𝑎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𝑘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ú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h𝑙𝑢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α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𝑖𝑙𝑒h𝑙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𝑜𝑑𝑣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𝑠𝑛𝑎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𝑘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ú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h𝑙𝑢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α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6473" y="4415571"/>
                <a:ext cx="3717974" cy="75361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6604140" y="4475730"/>
                <a:ext cx="369012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140" y="4475730"/>
                <a:ext cx="369012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3216571" y="5306131"/>
            <a:ext cx="4091733" cy="1120236"/>
          </a:xfrm>
          <a:prstGeom prst="rect">
            <a:avLst/>
          </a:prstGeom>
          <a:solidFill>
            <a:srgbClr val="FF3F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Tento podíl nazýváme funkce tangens daného úhlu.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Značíme: „tg úhlu“.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1161532" y="3946942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4cm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77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62" grpId="0" animBg="1"/>
      <p:bldP spid="63" grpId="0" animBg="1"/>
      <p:bldP spid="64" grpId="0" animBg="1"/>
      <p:bldP spid="6" grpId="0" animBg="1"/>
      <p:bldP spid="8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249141" y="1689578"/>
                <a:ext cx="8518720" cy="1397896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tg úhlu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odv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ě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sna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protilehl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á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k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ú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hlu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odv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ě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sna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ř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ilehl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á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k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ú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hlu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249141" y="1689578"/>
                <a:ext cx="8518720" cy="139789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Definice funkce tangens v pravoúhlém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3"/>
                <a:stretch>
                  <a:fillRect b="-274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90886" y="2385872"/>
                <a:ext cx="8136904" cy="122413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700" dirty="0" smtClean="0">
                    <a:solidFill>
                      <a:srgbClr val="002060"/>
                    </a:solidFill>
                  </a:rPr>
                  <a:t>V pravoúhlém trojúhelníku je každému úhlu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 0°</a:t>
                </a:r>
                <a14:m>
                  <m:oMath xmlns:m="http://schemas.openxmlformats.org/officeDocument/2006/math">
                    <m:r>
                      <a:rPr lang="cs-CZ" sz="270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l-GR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α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700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700" dirty="0" smtClean="0">
                    <a:solidFill>
                      <a:srgbClr val="002060"/>
                    </a:solidFill>
                  </a:rPr>
                  <a:t> 90°přiřazena jediná hodnota tg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.</a:t>
                </a:r>
                <a:endParaRPr lang="cs-CZ" sz="27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86" y="2385872"/>
                <a:ext cx="8136904" cy="1224136"/>
              </a:xfrm>
              <a:prstGeom prst="rect">
                <a:avLst/>
              </a:prstGeom>
              <a:blipFill rotWithShape="1">
                <a:blip r:embed="rId4"/>
                <a:stretch>
                  <a:fillRect b="-49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710637" y="3429000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10637" y="6021288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10637" y="3429000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3671755" y="595987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7649" y="5939755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7649" y="315471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louk 27"/>
          <p:cNvSpPr/>
          <p:nvPr/>
        </p:nvSpPr>
        <p:spPr>
          <a:xfrm>
            <a:off x="253437" y="5549526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82645" y="5613834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louk 29"/>
          <p:cNvSpPr/>
          <p:nvPr/>
        </p:nvSpPr>
        <p:spPr>
          <a:xfrm rot="15279718">
            <a:off x="2955586" y="5606263"/>
            <a:ext cx="781476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30300" y="5618609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025037" y="4227672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22603" y="602128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3488" y="450912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louk 36"/>
          <p:cNvSpPr/>
          <p:nvPr/>
        </p:nvSpPr>
        <p:spPr>
          <a:xfrm rot="6616070">
            <a:off x="486558" y="3355545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35789" y="3729329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Obdélník 40"/>
              <p:cNvSpPr/>
              <p:nvPr/>
            </p:nvSpPr>
            <p:spPr>
              <a:xfrm>
                <a:off x="3887779" y="3729329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tg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a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b</m:t>
                        </m:r>
                      </m:den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1" name="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779" y="3729329"/>
                <a:ext cx="3348517" cy="846752"/>
              </a:xfrm>
              <a:prstGeom prst="rect">
                <a:avLst/>
              </a:prstGeom>
              <a:blipFill rotWithShape="1">
                <a:blip r:embed="rId5"/>
                <a:stretch>
                  <a:fillRect b="-43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Obdélník 41"/>
              <p:cNvSpPr/>
              <p:nvPr/>
            </p:nvSpPr>
            <p:spPr>
              <a:xfrm>
                <a:off x="3909483" y="4733495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tg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β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a</m:t>
                        </m:r>
                      </m:den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483" y="4733495"/>
                <a:ext cx="3348517" cy="846752"/>
              </a:xfrm>
              <a:prstGeom prst="rect">
                <a:avLst/>
              </a:prstGeom>
              <a:blipFill rotWithShape="1">
                <a:blip r:embed="rId6"/>
                <a:stretch>
                  <a:fillRect b="-86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9629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1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911762" y="176222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911762" y="435451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11762" y="176222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20072" y="177281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20072" y="436510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20072" y="177281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8172400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2880" y="429309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860032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8774" y="4272981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8774" y="148793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148478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454562" y="3882752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83770" y="394706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4762872" y="3907904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92080" y="395765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 rot="15279718">
            <a:off x="3156711" y="3939489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 rot="6616070">
            <a:off x="4970841" y="161505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54632" y="3915941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>
                <a:solidFill>
                  <a:srgbClr val="FF0000"/>
                </a:solidFill>
              </a:rPr>
              <a:t>γ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20072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γ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26162" y="256089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23728" y="435451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94613" y="284234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94548" y="287264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441579" y="43651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660232" y="25649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Nadpis 1"/>
              <p:cNvSpPr txBox="1">
                <a:spLocks/>
              </p:cNvSpPr>
              <p:nvPr/>
            </p:nvSpPr>
            <p:spPr>
              <a:xfrm>
                <a:off x="376808" y="260648"/>
                <a:ext cx="8534400" cy="758952"/>
              </a:xfrm>
              <a:prstGeom prst="rect">
                <a:avLst/>
              </a:prstGeom>
            </p:spPr>
            <p:txBody>
              <a:bodyPr vert="horz" anchor="b">
                <a:normAutofit fontScale="77500" lnSpcReduction="20000"/>
              </a:bodyPr>
              <a:lstStyle>
                <a:lvl1pPr algn="ctr" rtl="0" eaLnBrk="1" latinLnBrk="0" hangingPunct="1">
                  <a:spcBef>
                    <a:spcPct val="0"/>
                  </a:spcBef>
                  <a:buNone/>
                  <a:defRPr kumimoji="0" sz="3300" kern="1200">
                    <a:solidFill>
                      <a:schemeClr val="accent3">
                        <a:shade val="75000"/>
                      </a:schemeClr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dirty="0" smtClean="0"/>
                  <a:t>Nejprve doplň názvy stran a potom pomocí definice funkce tangens doplň poměr stran v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808" y="260648"/>
                <a:ext cx="8534400" cy="758952"/>
              </a:xfrm>
              <a:prstGeom prst="rect">
                <a:avLst/>
              </a:prstGeom>
              <a:blipFill rotWithShape="1">
                <a:blip r:embed="rId2"/>
                <a:stretch>
                  <a:fillRect t="-13710" b="-201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louk 36"/>
          <p:cNvSpPr/>
          <p:nvPr/>
        </p:nvSpPr>
        <p:spPr>
          <a:xfrm rot="6616070">
            <a:off x="670906" y="162347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99956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α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3" name="Oblouk 42"/>
          <p:cNvSpPr/>
          <p:nvPr/>
        </p:nvSpPr>
        <p:spPr>
          <a:xfrm rot="15279718">
            <a:off x="7470095" y="3958042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613679" y="395765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β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659589" y="4700268"/>
                <a:ext cx="3552371" cy="851513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tg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γ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89" y="4700268"/>
                <a:ext cx="3552371" cy="851513"/>
              </a:xfrm>
              <a:prstGeom prst="rect">
                <a:avLst/>
              </a:prstGeom>
              <a:blipFill rotWithShape="1">
                <a:blip r:embed="rId3"/>
                <a:stretch>
                  <a:fillRect b="-928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 45"/>
              <p:cNvSpPr/>
              <p:nvPr/>
            </p:nvSpPr>
            <p:spPr>
              <a:xfrm>
                <a:off x="5093985" y="4705028"/>
                <a:ext cx="3582471" cy="88649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tg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3985" y="4705028"/>
                <a:ext cx="3582471" cy="886496"/>
              </a:xfrm>
              <a:prstGeom prst="rect">
                <a:avLst/>
              </a:prstGeom>
              <a:blipFill rotWithShape="1">
                <a:blip r:embed="rId4"/>
                <a:stretch>
                  <a:fillRect b="-758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Obdélník 46"/>
              <p:cNvSpPr/>
              <p:nvPr/>
            </p:nvSpPr>
            <p:spPr>
              <a:xfrm>
                <a:off x="665493" y="5547021"/>
                <a:ext cx="354646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tg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α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7" name="Obdélník 4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493" y="5547021"/>
                <a:ext cx="3546467" cy="846752"/>
              </a:xfrm>
              <a:prstGeom prst="rect">
                <a:avLst/>
              </a:prstGeom>
              <a:blipFill rotWithShape="1">
                <a:blip r:embed="rId5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Obdélník 47"/>
              <p:cNvSpPr/>
              <p:nvPr/>
            </p:nvSpPr>
            <p:spPr>
              <a:xfrm>
                <a:off x="5110926" y="5536390"/>
                <a:ext cx="3493522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tg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γ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8" name="Obdélník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926" y="5536390"/>
                <a:ext cx="3493522" cy="846752"/>
              </a:xfrm>
              <a:prstGeom prst="rect">
                <a:avLst/>
              </a:prstGeom>
              <a:blipFill rotWithShape="1">
                <a:blip r:embed="rId6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Obdélník 48"/>
              <p:cNvSpPr/>
              <p:nvPr/>
            </p:nvSpPr>
            <p:spPr>
              <a:xfrm>
                <a:off x="6953751" y="4687535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9" name="Obdélník 4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3751" y="4687535"/>
                <a:ext cx="921668" cy="88173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2476659" y="4709785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6659" y="4709785"/>
                <a:ext cx="921668" cy="88173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2511499" y="5551781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1499" y="5551781"/>
                <a:ext cx="921668" cy="88173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Obdélník 51"/>
              <p:cNvSpPr/>
              <p:nvPr/>
            </p:nvSpPr>
            <p:spPr>
              <a:xfrm>
                <a:off x="6939165" y="5529527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Obdélník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9165" y="5529527"/>
                <a:ext cx="921668" cy="88173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518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Určení hodnot funkce tangens pomocí tabulek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83094" y="1556792"/>
            <a:ext cx="8021354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FF0000"/>
                </a:solidFill>
              </a:rPr>
              <a:t>Postup je stejný jako u funkce sinus a kosinus: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tg 40°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najdeme řádek, ve kterém je uvedeno 40°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tomto řádku najdeme číslo ve sloupci 0´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zapíšeme : tg 40° = 0,8391  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tg 80°20´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najdeme řádek, ve kterém je uvedeno 80°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v tomto řádku najdeme číslo ve sloupci 20´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zapíšeme: tg 80°20´= 5,8708</a:t>
            </a:r>
            <a:endParaRPr lang="cs-CZ" sz="27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90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Určení hodnot funkce tangens pomocí kalkulačky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1628800"/>
            <a:ext cx="8784976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FF0000"/>
                </a:solidFill>
              </a:rPr>
              <a:t>Postup je podobný jako u funkce sinus a kosinus: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tg 20°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zadáme 20 a stiskneme tlačítko </a:t>
            </a:r>
            <a:r>
              <a:rPr lang="cs-CZ" sz="2700" dirty="0" err="1" smtClean="0">
                <a:solidFill>
                  <a:srgbClr val="00B050"/>
                </a:solidFill>
              </a:rPr>
              <a:t>tan</a:t>
            </a:r>
            <a:r>
              <a:rPr lang="cs-CZ" sz="2700" dirty="0" smtClean="0">
                <a:solidFill>
                  <a:srgbClr val="00B050"/>
                </a:solidFill>
              </a:rPr>
              <a:t> (některé kalkulačky pracují opačně)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výsledek zaokrouhlíme a zapíšeme: tg 20° = 0,36397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tg 50°45´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převedeme 45´ na stupně - 45:60 = 0,75 (některé kalkulačky mají tlačítko převodu)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zadáme 50,75 a stiskneme tlačítko </a:t>
            </a:r>
            <a:r>
              <a:rPr lang="cs-CZ" sz="2700" dirty="0" err="1" smtClean="0">
                <a:solidFill>
                  <a:srgbClr val="002060"/>
                </a:solidFill>
              </a:rPr>
              <a:t>tan</a:t>
            </a:r>
            <a:r>
              <a:rPr lang="cs-CZ" sz="2700" dirty="0" smtClean="0">
                <a:solidFill>
                  <a:srgbClr val="002060"/>
                </a:solidFill>
              </a:rPr>
              <a:t>(nebo opačně)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výsledek zaokrouhlíme,  zapíšeme: tg 50°45´= 1,22394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80682" y="5517232"/>
            <a:ext cx="324036" cy="3889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22250" y="3140968"/>
            <a:ext cx="396044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 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7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– najdi hodnotu funkce tangens 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723158"/>
              </p:ext>
            </p:extLst>
          </p:nvPr>
        </p:nvGraphicFramePr>
        <p:xfrm>
          <a:off x="539552" y="1556792"/>
          <a:ext cx="8064897" cy="47683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ÚHEL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TABULKY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KALKULAČKA</a:t>
                      </a:r>
                      <a:endParaRPr lang="cs-CZ" dirty="0"/>
                    </a:p>
                  </a:txBody>
                  <a:tcPr anchor="ctr"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29°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5°30´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81°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66°50´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13°10´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25,5°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35°19´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70°42´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95171" y="213285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0,5543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5171" y="266777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0,0963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5171" y="373760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2,3369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5171" y="427252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0,2339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5171" y="4807441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0,4770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5171" y="5342358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0,7089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5171" y="5877272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2,8502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5171" y="320269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6,3138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56176" y="213285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0,55431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56176" y="266777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0,09629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56176" y="373760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2,33693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6176" y="427252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0,23393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56176" y="4807441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0,47698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156176" y="5342358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0,70848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56176" y="5877272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2,85555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56176" y="320269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6,31375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97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Zjišťování velikosti úhlu z hodnoty funkce  tangens pomocí tabulek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FF0000"/>
                </a:solidFill>
              </a:rPr>
              <a:t>Postup je obdobný jako u funkce sinus a kosinus: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tg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4,1126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tabulkách vyhledáme číslo nejbližší číslu 4,11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řádku a sloupci najdeme velikost úhlu ve °a ´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</a:t>
            </a:r>
            <a:r>
              <a:rPr lang="cs-CZ" sz="2700" dirty="0">
                <a:solidFill>
                  <a:srgbClr val="00B050"/>
                </a:solidFill>
              </a:rPr>
              <a:t>z</a:t>
            </a:r>
            <a:r>
              <a:rPr lang="cs-CZ" sz="2700" dirty="0" smtClean="0">
                <a:solidFill>
                  <a:srgbClr val="00B050"/>
                </a:solidFill>
              </a:rPr>
              <a:t>apíšeme :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76°20´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tg </a:t>
            </a:r>
            <a:r>
              <a:rPr lang="el-GR" sz="2700" dirty="0" smtClean="0">
                <a:solidFill>
                  <a:srgbClr val="002060"/>
                </a:solidFill>
              </a:rPr>
              <a:t>β</a:t>
            </a:r>
            <a:r>
              <a:rPr lang="cs-CZ" sz="2700" dirty="0" smtClean="0">
                <a:solidFill>
                  <a:srgbClr val="002060"/>
                </a:solidFill>
              </a:rPr>
              <a:t> = 0,56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postupujeme stejným způsobem, hledaná hodnota leží přesně mezi 10´a 20´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zapíšeme: </a:t>
            </a:r>
            <a:r>
              <a:rPr lang="el-GR" sz="2700" dirty="0" smtClean="0">
                <a:solidFill>
                  <a:srgbClr val="002060"/>
                </a:solidFill>
              </a:rPr>
              <a:t>β</a:t>
            </a:r>
            <a:r>
              <a:rPr lang="cs-CZ" sz="2700" dirty="0" smtClean="0">
                <a:solidFill>
                  <a:srgbClr val="002060"/>
                </a:solidFill>
              </a:rPr>
              <a:t> = 29°15´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25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Zjišťování velikosti úhlu z hodnoty funkce tangens pomocí kalkulačky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1628800"/>
            <a:ext cx="8280920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FF0000"/>
                </a:solidFill>
              </a:rPr>
              <a:t>Postup je obdobný jako u funkce sinus a kosinus: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tg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0,43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 na kalkulačce zadáme hodnotu 0,43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pak stiskneme tlačítko SHIFT a tlačítko </a:t>
            </a:r>
            <a:r>
              <a:rPr lang="cs-CZ" sz="2700" dirty="0" smtClean="0">
                <a:solidFill>
                  <a:srgbClr val="00B050"/>
                </a:solidFill>
              </a:rPr>
              <a:t>tan</a:t>
            </a:r>
            <a:r>
              <a:rPr lang="cs-CZ" sz="2700" baseline="30000" dirty="0" smtClean="0">
                <a:solidFill>
                  <a:srgbClr val="00B050"/>
                </a:solidFill>
              </a:rPr>
              <a:t>-1</a:t>
            </a:r>
            <a:r>
              <a:rPr lang="cs-CZ" sz="2700" dirty="0" smtClean="0">
                <a:solidFill>
                  <a:srgbClr val="00B050"/>
                </a:solidFill>
              </a:rPr>
              <a:t> </a:t>
            </a:r>
            <a:endParaRPr lang="cs-CZ" sz="2700" dirty="0" smtClean="0">
              <a:solidFill>
                <a:srgbClr val="00B050"/>
              </a:solidFill>
            </a:endParaRPr>
          </a:p>
          <a:p>
            <a:r>
              <a:rPr lang="cs-CZ" sz="2700" dirty="0" smtClean="0">
                <a:solidFill>
                  <a:srgbClr val="00B050"/>
                </a:solidFill>
              </a:rPr>
              <a:t>- na displeji se objeví hodnota úhlu pouze ve ° (desetinné číslo): 23,267705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pomocí tlačítka ° ´ ´´převedeme velikost na stupně a minuty, zapíšeme :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23°16´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některé kalkulačky pracují obráceně – nejdříve SHIFT a tlačítko funkce </a:t>
            </a:r>
            <a:r>
              <a:rPr lang="cs-CZ" sz="2700" dirty="0" smtClean="0">
                <a:solidFill>
                  <a:srgbClr val="002060"/>
                </a:solidFill>
              </a:rPr>
              <a:t>tan</a:t>
            </a:r>
            <a:r>
              <a:rPr lang="cs-CZ" sz="2700" baseline="30000" dirty="0" smtClean="0">
                <a:solidFill>
                  <a:srgbClr val="002060"/>
                </a:solidFill>
              </a:rPr>
              <a:t>-1</a:t>
            </a:r>
            <a:r>
              <a:rPr lang="cs-CZ" sz="2700" dirty="0" smtClean="0">
                <a:solidFill>
                  <a:srgbClr val="002060"/>
                </a:solidFill>
              </a:rPr>
              <a:t> </a:t>
            </a:r>
            <a:r>
              <a:rPr lang="cs-CZ" sz="2700" dirty="0" smtClean="0">
                <a:solidFill>
                  <a:srgbClr val="002060"/>
                </a:solidFill>
              </a:rPr>
              <a:t>a pak teprve hodnotu 0,43</a:t>
            </a:r>
          </a:p>
        </p:txBody>
      </p:sp>
    </p:spTree>
    <p:extLst>
      <p:ext uri="{BB962C8B-B14F-4D97-AF65-F5344CB8AC3E}">
        <p14:creationId xmlns:p14="http://schemas.microsoft.com/office/powerpoint/2010/main" val="425012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zjisti velikost úhlu </a:t>
            </a:r>
            <a:r>
              <a:rPr lang="el-GR" dirty="0" smtClean="0"/>
              <a:t>α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68092"/>
              </p:ext>
            </p:extLst>
          </p:nvPr>
        </p:nvGraphicFramePr>
        <p:xfrm>
          <a:off x="542842" y="1883265"/>
          <a:ext cx="8064897" cy="3708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tg </a:t>
                      </a:r>
                      <a:r>
                        <a:rPr lang="el-GR" sz="2400" dirty="0" smtClean="0"/>
                        <a:t>α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TABULKY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KALKULAČKA</a:t>
                      </a:r>
                      <a:endParaRPr lang="cs-CZ" sz="2400" dirty="0"/>
                    </a:p>
                  </a:txBody>
                  <a:tcPr anchor="ctr"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0,641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0,003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0,9969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3,737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98461" y="2459329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32°40´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8461" y="299424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0°10´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8461" y="406408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45°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8461" y="459899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75°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8461" y="513391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89°3´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8461" y="352916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44°50´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59466" y="2459329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32°39´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59466" y="299424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0°10´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59466" y="406408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45°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9466" y="459899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75°1´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59466" y="513391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89°28´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59466" y="352916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44°54´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48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20" grpId="0"/>
      <p:bldP spid="21" grpId="0"/>
      <p:bldP spid="22" grpId="0"/>
      <p:bldP spid="23" grpId="0"/>
      <p:bldP spid="24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301752" y="1527048"/>
                <a:ext cx="8590728" cy="485428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Tato poslední goniometrická funkce je </a:t>
                </a:r>
                <a:r>
                  <a:rPr lang="cs-CZ" dirty="0" smtClean="0"/>
                  <a:t>v pravoúhlém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 definována</a:t>
                </a:r>
                <a:r>
                  <a:rPr lang="cs-CZ" dirty="0" smtClean="0"/>
                  <a:t>: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Porovnáme-li </a:t>
                </a:r>
                <a:r>
                  <a:rPr lang="cs-CZ" dirty="0" smtClean="0"/>
                  <a:t>definice funkcí tangens a kotangens, zjistíme, že platí</a:t>
                </a:r>
                <a:r>
                  <a:rPr lang="cs-CZ" dirty="0" smtClean="0"/>
                  <a:t>: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Při hledání hodnot této funkce v tabulkách postupujeme stejně jako u funkce tangens, na kalkulačce ji většinou nenalezneme.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301752" y="1527048"/>
                <a:ext cx="8590728" cy="4854280"/>
              </a:xfrm>
              <a:blipFill rotWithShape="1">
                <a:blip r:embed="rId2"/>
                <a:stretch>
                  <a:fillRect l="-1348" t="-18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A co funkce kotangens v pravoúhlém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?</a:t>
                </a:r>
                <a:endParaRPr lang="cs-CZ" dirty="0"/>
              </a:p>
            </p:txBody>
          </p:sp>
        </mc:Choice>
        <mc:Fallback xmlns="">
          <p:sp>
            <p:nvSpPr>
              <p:cNvPr id="4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3"/>
                <a:stretch>
                  <a:fillRect b="-274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1043608" y="1995100"/>
                <a:ext cx="8518720" cy="857836"/>
              </a:xfrm>
              <a:prstGeom prst="rect">
                <a:avLst/>
              </a:prstGeom>
            </p:spPr>
            <p:txBody>
              <a:bodyPr vert="horz"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7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48640" indent="-27432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"/>
                  <a:buChar char=""/>
                  <a:defRPr kumimoji="0"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22960" indent="-22860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75000"/>
                  <a:buFont typeface="Wingdings 2"/>
                  <a:buChar char="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97280" indent="-228600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70000"/>
                  <a:buFont typeface="Wingdings"/>
                  <a:buChar char=""/>
                  <a:defRPr kumimoji="0"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indent="-228600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FontTx/>
                  <a:buChar char="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64592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90000"/>
                  <a:buChar char="•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03120" indent="-182880" algn="l" rtl="0" eaLnBrk="1" latinLnBrk="0" hangingPunct="1">
                  <a:spcBef>
                    <a:spcPct val="20000"/>
                  </a:spcBef>
                  <a:buClr>
                    <a:schemeClr val="accent4">
                      <a:shade val="75000"/>
                    </a:schemeClr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3774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shade val="75000"/>
                    </a:schemeClr>
                  </a:buClr>
                  <a:buSzPct val="90000"/>
                  <a:buChar char="•"/>
                  <a:defRPr kumimoji="0" sz="1400" kern="1200" cap="all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Font typeface="Wingdings 2"/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cotg úhlu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odv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ě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sna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ř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ilehl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á 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k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ú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hlu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odv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ě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sna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protilehl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á 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k</m:t>
                        </m:r>
                        <m: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ú</m:t>
                        </m:r>
                        <m:r>
                          <m:rPr>
                            <m:sty m:val="p"/>
                          </m:rPr>
                          <a:rPr lang="cs-CZ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hlu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995100"/>
                <a:ext cx="8518720" cy="8578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 txBox="1">
                <a:spLocks/>
              </p:cNvSpPr>
              <p:nvPr/>
            </p:nvSpPr>
            <p:spPr>
              <a:xfrm>
                <a:off x="625280" y="4230972"/>
                <a:ext cx="8518720" cy="864096"/>
              </a:xfrm>
              <a:prstGeom prst="rect">
                <a:avLst/>
              </a:prstGeom>
            </p:spPr>
            <p:txBody>
              <a:bodyPr vert="horz"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7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48640" indent="-27432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"/>
                  <a:buChar char=""/>
                  <a:defRPr kumimoji="0"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22960" indent="-22860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75000"/>
                  <a:buFont typeface="Wingdings 2"/>
                  <a:buChar char="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97280" indent="-228600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70000"/>
                  <a:buFont typeface="Wingdings"/>
                  <a:buChar char=""/>
                  <a:defRPr kumimoji="0"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indent="-228600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FontTx/>
                  <a:buChar char="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64592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90000"/>
                  <a:buChar char="•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03120" indent="-182880" algn="l" rtl="0" eaLnBrk="1" latinLnBrk="0" hangingPunct="1">
                  <a:spcBef>
                    <a:spcPct val="20000"/>
                  </a:spcBef>
                  <a:buClr>
                    <a:schemeClr val="accent4">
                      <a:shade val="75000"/>
                    </a:schemeClr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3774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shade val="75000"/>
                    </a:schemeClr>
                  </a:buClr>
                  <a:buSzPct val="90000"/>
                  <a:buChar char="•"/>
                  <a:defRPr kumimoji="0" sz="1400" kern="1200" cap="all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Font typeface="Wingdings 2"/>
                  <a:buNone/>
                </a:pPr>
                <a:r>
                  <a:rPr lang="cs-CZ" b="1" dirty="0" smtClean="0">
                    <a:solidFill>
                      <a:srgbClr val="00B050"/>
                    </a:solidFill>
                  </a:rPr>
                  <a:t>cotg úhlu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𝐭𝐠</m:t>
                        </m:r>
                        <m:r>
                          <a:rPr lang="cs-CZ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 ú</m:t>
                        </m:r>
                        <m:r>
                          <a:rPr lang="cs-CZ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𝐡𝐥𝐮</m:t>
                        </m:r>
                      </m:den>
                    </m:f>
                  </m:oMath>
                </a14:m>
                <a:endParaRPr lang="cs-CZ" b="1" dirty="0">
                  <a:solidFill>
                    <a:srgbClr val="00B050"/>
                  </a:solidFill>
                </a:endParaRPr>
              </a:p>
            </p:txBody>
          </p:sp>
        </mc:Choice>
        <mc:Fallback>
          <p:sp>
            <p:nvSpPr>
              <p:cNvPr id="6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280" y="4230972"/>
                <a:ext cx="8518720" cy="86409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Obdélník 6"/>
              <p:cNvSpPr/>
              <p:nvPr/>
            </p:nvSpPr>
            <p:spPr>
              <a:xfrm>
                <a:off x="312149" y="2636912"/>
                <a:ext cx="8136904" cy="122413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700" dirty="0" smtClean="0">
                    <a:solidFill>
                      <a:srgbClr val="002060"/>
                    </a:solidFill>
                  </a:rPr>
                  <a:t>V pravoúhlém trojúhelníku je každému úhlu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 0°</a:t>
                </a:r>
                <a14:m>
                  <m:oMath xmlns:m="http://schemas.openxmlformats.org/officeDocument/2006/math">
                    <m:r>
                      <a:rPr lang="cs-CZ" sz="270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l-GR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α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700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700" dirty="0" smtClean="0">
                    <a:solidFill>
                      <a:srgbClr val="002060"/>
                    </a:solidFill>
                  </a:rPr>
                  <a:t> 90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° přiřazena 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jediná hodnota cotg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.</a:t>
                </a:r>
                <a:endParaRPr lang="cs-CZ" sz="2700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149" y="2636912"/>
                <a:ext cx="8136904" cy="1224136"/>
              </a:xfrm>
              <a:prstGeom prst="rect">
                <a:avLst/>
              </a:prstGeom>
              <a:blipFill rotWithShape="1">
                <a:blip r:embed="rId6"/>
                <a:stretch>
                  <a:fillRect l="-1348" b="-5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0714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36904" cy="72008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r>
              <a:rPr lang="cs-CZ" sz="1600" dirty="0"/>
              <a:t>Obrázky: </a:t>
            </a:r>
            <a:r>
              <a:rPr lang="cs-CZ" sz="1600" dirty="0">
                <a:hlinkClick r:id="rId2"/>
              </a:rPr>
              <a:t>http://office.microsoft.com</a:t>
            </a:r>
            <a:r>
              <a:rPr lang="cs-CZ" sz="1600" dirty="0"/>
              <a:t> – galerie PowerPointu (školní licence)</a:t>
            </a:r>
          </a:p>
          <a:p>
            <a:pPr eaLnBrk="1" hangingPunct="1"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0452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12015</TotalTime>
  <Words>1158</Words>
  <Application>Microsoft Office PowerPoint</Application>
  <PresentationFormat>Předvádění na obrazovce (4:3)</PresentationFormat>
  <Paragraphs>252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Administrativní</vt:lpstr>
      <vt:lpstr>Picture</vt:lpstr>
      <vt:lpstr>Prezentace aplikace PowerPoint</vt:lpstr>
      <vt:lpstr>Prezentace aplikace PowerPoint</vt:lpstr>
      <vt:lpstr>ANOTACE</vt:lpstr>
      <vt:lpstr>Funkce tangens a kotangens      v pravoúhlém trojúhelníku</vt:lpstr>
      <vt:lpstr>Zopakuj si</vt:lpstr>
      <vt:lpstr>Co je to funkce tangens?</vt:lpstr>
      <vt:lpstr>Definice funkce tangens v pravoúhlém ∆</vt:lpstr>
      <vt:lpstr>Prezentace aplikace PowerPoint</vt:lpstr>
      <vt:lpstr>Určení hodnot funkce tangens pomocí tabulek</vt:lpstr>
      <vt:lpstr>Určení hodnot funkce tangens pomocí kalkulačky </vt:lpstr>
      <vt:lpstr>Procvičování – najdi hodnotu funkce tangens  </vt:lpstr>
      <vt:lpstr>Zjišťování velikosti úhlu z hodnoty funkce  tangens pomocí tabulek </vt:lpstr>
      <vt:lpstr>Zjišťování velikosti úhlu z hodnoty funkce tangens pomocí kalkulačky </vt:lpstr>
      <vt:lpstr>Procvičování – zjisti velikost úhlu α </vt:lpstr>
      <vt:lpstr>A co funkce kotangens v pravoúhlém ∆?</vt:lpstr>
      <vt:lpstr> 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Koubová</dc:creator>
  <cp:lastModifiedBy>Koubová</cp:lastModifiedBy>
  <cp:revision>154</cp:revision>
  <dcterms:created xsi:type="dcterms:W3CDTF">2013-04-01T16:57:31Z</dcterms:created>
  <dcterms:modified xsi:type="dcterms:W3CDTF">2013-04-14T15:25:28Z</dcterms:modified>
</cp:coreProperties>
</file>