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66" r:id="rId4"/>
    <p:sldId id="256" r:id="rId5"/>
    <p:sldId id="258" r:id="rId6"/>
    <p:sldId id="271" r:id="rId7"/>
    <p:sldId id="272" r:id="rId8"/>
    <p:sldId id="273" r:id="rId9"/>
    <p:sldId id="27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F3F"/>
    <a:srgbClr val="BAE1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7173566-1419-4360-A76B-E3AB40A7234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1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2715908"/>
              </p:ext>
            </p:extLst>
          </p:nvPr>
        </p:nvGraphicFramePr>
        <p:xfrm>
          <a:off x="1692275" y="765175"/>
          <a:ext cx="5476875" cy="50709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888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  <a:latin typeface="Calibri"/>
                          <a:cs typeface="Times New Roman"/>
                        </a:rPr>
                        <a:t>29.4.2013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30.4.2013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688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VY_32_INOVACE_M.9.30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Geometrie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Sinus, kosinus, tangens, kotangens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8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8612195"/>
              </p:ext>
            </p:extLst>
          </p:nvPr>
        </p:nvGraphicFramePr>
        <p:xfrm>
          <a:off x="755576" y="1844824"/>
          <a:ext cx="7488237" cy="38131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669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394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Matematicko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fyzikální  tabulky, </a:t>
                      </a:r>
                      <a:r>
                        <a:rPr lang="cs-CZ" sz="1400" baseline="0" smtClean="0">
                          <a:effectLst/>
                          <a:latin typeface="Calibri"/>
                          <a:cs typeface="Times New Roman"/>
                        </a:rPr>
                        <a:t>vědecká kalkulačka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5591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procvičování - využití goniometrických funkcí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v pravoúhlém trojúhelníku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8091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 – opakování – kliknutím se zobrazí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 – procvičování  - goniometrické funkce v pravoúhlém trojúhelníku – žáci pracují do sešitu nebo na tabuli, doplňují tabulku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7-9 – úlohy na využití goniometrických úloh – žáci pracují do sešitu - řešení se objeví po kliknutí (kontrola správnosti)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4933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zná definice goniometrických funkcí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í a umí jich využít při řešení úloh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95" marB="3329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78397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Využití goniometrických funkcí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44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737202" y="2207948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737202" y="4800236"/>
            <a:ext cx="3096344" cy="1113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37202" y="2207948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833546" y="4570862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8450" y="4604319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6545" y="1933658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234352" y="4320380"/>
            <a:ext cx="974949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94905" y="4392782"/>
            <a:ext cx="230329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2962039" y="4369872"/>
            <a:ext cx="781477" cy="671585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81253" y="2063285"/>
            <a:ext cx="773595" cy="975425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128256" y="4397557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05680" y="2434562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022993" y="3006620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987302" y="4811366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91444" y="3288068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9096" y="1315950"/>
            <a:ext cx="8674578" cy="7050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2060"/>
                </a:solidFill>
              </a:rPr>
              <a:t>Podle definice daných goniometrických funkcí doplň poměr stran.</a:t>
            </a:r>
            <a:endParaRPr lang="cs-CZ" sz="2200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3973963" y="2215033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963" y="2215033"/>
                <a:ext cx="2639271" cy="874848"/>
              </a:xfrm>
              <a:prstGeom prst="rect">
                <a:avLst/>
              </a:prstGeom>
              <a:blipFill rotWithShape="1">
                <a:blip r:embed="rId2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3973964" y="3247365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964" y="3247365"/>
                <a:ext cx="2639271" cy="874848"/>
              </a:xfrm>
              <a:prstGeom prst="rect">
                <a:avLst/>
              </a:prstGeom>
              <a:blipFill rotWithShape="1">
                <a:blip r:embed="rId3"/>
                <a:stretch>
                  <a:fillRect b="-6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6224403" y="3288068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4403" y="3288068"/>
                <a:ext cx="2639271" cy="874848"/>
              </a:xfrm>
              <a:prstGeom prst="rect">
                <a:avLst/>
              </a:prstGeom>
              <a:blipFill rotWithShape="1">
                <a:blip r:embed="rId4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224404" y="2207948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cos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4404" y="2207948"/>
                <a:ext cx="2639271" cy="874848"/>
              </a:xfrm>
              <a:prstGeom prst="rect">
                <a:avLst/>
              </a:prstGeom>
              <a:blipFill rotWithShape="1">
                <a:blip r:embed="rId5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Obdélník 45"/>
          <p:cNvSpPr/>
          <p:nvPr/>
        </p:nvSpPr>
        <p:spPr>
          <a:xfrm>
            <a:off x="5689767" y="2347159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689767" y="2741122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682431" y="3755630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956376" y="2337558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689767" y="3374885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956373" y="3433492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956375" y="2747595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956374" y="3811281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6223794" y="4296460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cotg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3794" y="4296460"/>
                <a:ext cx="2639271" cy="874848"/>
              </a:xfrm>
              <a:prstGeom prst="rect">
                <a:avLst/>
              </a:prstGeom>
              <a:blipFill rotWithShape="1">
                <a:blip r:embed="rId6"/>
                <a:stretch>
                  <a:fillRect b="-6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bdélník 35"/>
              <p:cNvSpPr/>
              <p:nvPr/>
            </p:nvSpPr>
            <p:spPr>
              <a:xfrm>
                <a:off x="6223795" y="5328792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cotg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6" name="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3795" y="5328792"/>
                <a:ext cx="2639271" cy="874848"/>
              </a:xfrm>
              <a:prstGeom prst="rect">
                <a:avLst/>
              </a:prstGeom>
              <a:blipFill rotWithShape="1">
                <a:blip r:embed="rId7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délník 36"/>
          <p:cNvSpPr/>
          <p:nvPr/>
        </p:nvSpPr>
        <p:spPr>
          <a:xfrm>
            <a:off x="7956376" y="4428586"/>
            <a:ext cx="504056" cy="2965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939598" y="4822549"/>
            <a:ext cx="520834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932262" y="5837057"/>
            <a:ext cx="528170" cy="2965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939598" y="5456312"/>
            <a:ext cx="520834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Obdélník 54"/>
              <p:cNvSpPr/>
              <p:nvPr/>
            </p:nvSpPr>
            <p:spPr>
              <a:xfrm>
                <a:off x="3973963" y="4320380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tg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5" name="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963" y="4320380"/>
                <a:ext cx="2639271" cy="874848"/>
              </a:xfrm>
              <a:prstGeom prst="rect">
                <a:avLst/>
              </a:prstGeom>
              <a:blipFill rotWithShape="1">
                <a:blip r:embed="rId8"/>
                <a:stretch>
                  <a:fillRect b="-6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Obdélník 57"/>
              <p:cNvSpPr/>
              <p:nvPr/>
            </p:nvSpPr>
            <p:spPr>
              <a:xfrm>
                <a:off x="3973964" y="5352712"/>
                <a:ext cx="2639271" cy="87484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rgbClr val="FF0000"/>
                    </a:solidFill>
                  </a:rPr>
                  <a:t>tg </a:t>
                </a:r>
                <a:r>
                  <a:rPr lang="el-GR" sz="28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8" name="Obdélník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964" y="5352712"/>
                <a:ext cx="2639271" cy="874848"/>
              </a:xfrm>
              <a:prstGeom prst="rect">
                <a:avLst/>
              </a:prstGeom>
              <a:blipFill rotWithShape="1">
                <a:blip r:embed="rId9"/>
                <a:stretch>
                  <a:fillRect b="-69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Obdélník 58"/>
          <p:cNvSpPr/>
          <p:nvPr/>
        </p:nvSpPr>
        <p:spPr>
          <a:xfrm>
            <a:off x="5672042" y="4452506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5672042" y="4846469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664706" y="5860977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672042" y="5480232"/>
            <a:ext cx="388963" cy="2725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2879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37" grpId="0"/>
      <p:bldP spid="38" grpId="0"/>
      <p:bldP spid="41" grpId="0"/>
      <p:bldP spid="54" grpId="0"/>
      <p:bldP spid="59" grpId="0"/>
      <p:bldP spid="60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– doplň tabulku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69025106"/>
                  </p:ext>
                </p:extLst>
              </p:nvPr>
            </p:nvGraphicFramePr>
            <p:xfrm>
              <a:off x="434831" y="2418182"/>
              <a:ext cx="8280920" cy="370868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56184"/>
                    <a:gridCol w="1656184"/>
                    <a:gridCol w="1656184"/>
                    <a:gridCol w="1656184"/>
                    <a:gridCol w="1656184"/>
                  </a:tblGrid>
                  <a:tr h="52981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smtClean="0">
                                    <a:latin typeface="Cambria Math"/>
                                    <a:ea typeface="Cambria Math"/>
                                  </a:rPr>
                                  <m:t>∆</m:t>
                                </m:r>
                                <m: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  <m:t> </m:t>
                                </m:r>
                                <m:r>
                                  <a:rPr lang="cs-CZ" b="1" i="0" smtClean="0">
                                    <a:latin typeface="Cambria Math"/>
                                    <a:ea typeface="Cambria Math"/>
                                  </a:rPr>
                                  <m:t>𝐀𝐁𝐂</m:t>
                                </m:r>
                              </m:oMath>
                            </m:oMathPara>
                          </a14:m>
                          <a:endParaRPr lang="cs-CZ" i="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aseline="0" dirty="0" smtClean="0"/>
                            <a:t>a (cm)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20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b (cm)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64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15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10</a:t>
                          </a:r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c (cm)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6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20</a:t>
                          </a:r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S (cm</a:t>
                          </a:r>
                          <a:r>
                            <a:rPr lang="cs-CZ" sz="2400" baseline="30000" dirty="0" smtClean="0"/>
                            <a:t>2</a:t>
                          </a:r>
                          <a:r>
                            <a:rPr lang="cs-CZ" sz="2400" dirty="0" smtClean="0"/>
                            <a:t>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sz="2400" dirty="0" smtClean="0"/>
                            <a:t>α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30°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sz="2400" dirty="0" smtClean="0"/>
                            <a:t>β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40°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69025106"/>
                  </p:ext>
                </p:extLst>
              </p:nvPr>
            </p:nvGraphicFramePr>
            <p:xfrm>
              <a:off x="434831" y="2418182"/>
              <a:ext cx="8280920" cy="370868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56184"/>
                    <a:gridCol w="1656184"/>
                    <a:gridCol w="1656184"/>
                    <a:gridCol w="1656184"/>
                    <a:gridCol w="1656184"/>
                  </a:tblGrid>
                  <a:tr h="52981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2"/>
                          <a:stretch>
                            <a:fillRect t="-1149" r="-399632" b="-61839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aseline="0" dirty="0" smtClean="0"/>
                            <a:t>a (cm)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20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b (cm)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64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15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10</a:t>
                          </a:r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c (cm)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6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20</a:t>
                          </a:r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S (cm</a:t>
                          </a:r>
                          <a:r>
                            <a:rPr lang="cs-CZ" sz="2400" baseline="30000" dirty="0" smtClean="0"/>
                            <a:t>2</a:t>
                          </a:r>
                          <a:r>
                            <a:rPr lang="cs-CZ" sz="2400" dirty="0" smtClean="0"/>
                            <a:t>)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sz="2400" dirty="0" smtClean="0"/>
                            <a:t>α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30°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  <a:tr h="52981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sz="2400" dirty="0" smtClean="0"/>
                            <a:t>β</a:t>
                          </a:r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/>
                            <a:t>40°</a:t>
                          </a:r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b="1" dirty="0"/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Fallback>
      </mc:AlternateContent>
      <p:sp>
        <p:nvSpPr>
          <p:cNvPr id="5" name="Obdélník 4"/>
          <p:cNvSpPr/>
          <p:nvPr/>
        </p:nvSpPr>
        <p:spPr>
          <a:xfrm>
            <a:off x="2051720" y="2970088"/>
            <a:ext cx="172490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77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6791" y="4575367"/>
            <a:ext cx="172490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2 464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30365" y="3521583"/>
            <a:ext cx="1652893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21915" y="5661248"/>
            <a:ext cx="172490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60°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76454" y="4567913"/>
            <a:ext cx="1643818" cy="4555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150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83258" y="5659710"/>
            <a:ext cx="163701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37°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42954" y="4567913"/>
            <a:ext cx="163350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85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30276" y="2997364"/>
            <a:ext cx="1690030" cy="4047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3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051720" y="4056500"/>
            <a:ext cx="172490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87568" y="5126334"/>
            <a:ext cx="169412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50°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92278" y="4567913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7,5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03581" y="4056500"/>
            <a:ext cx="161669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420306" y="5112393"/>
            <a:ext cx="159996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53°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42954" y="2978360"/>
            <a:ext cx="163350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17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050736" y="5135658"/>
            <a:ext cx="1625720" cy="4087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60°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760652" y="4064728"/>
            <a:ext cx="1675444" cy="4238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68347" y="5659710"/>
            <a:ext cx="1625720" cy="4087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30°</a:t>
            </a:r>
            <a:endParaRPr lang="cs-CZ" sz="24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232412" y="1412776"/>
                <a:ext cx="8660068" cy="93610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rgbClr val="002060"/>
                    </a:solidFill>
                  </a:rPr>
                  <a:t>Je dán pravoúhlý trojúhelník ABC s pravým úhlem při vrcholu C. Dopočítej délky stran, obsah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a velikosti vnitřních úhlů.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412" y="1412776"/>
                <a:ext cx="8660068" cy="936104"/>
              </a:xfrm>
              <a:prstGeom prst="rect">
                <a:avLst/>
              </a:prstGeom>
              <a:blipFill rotWithShape="1">
                <a:blip r:embed="rId3"/>
                <a:stretch>
                  <a:fillRect l="-422" r="-1126" b="-915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097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Další využití goniometrických funkcí – úloha č.1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13681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Vypočítej velikosti úhlů, které svírá úhlopříčka obdélníku ABCD se stranami </a:t>
            </a:r>
            <a:r>
              <a:rPr lang="cs-CZ" sz="2700" i="1" dirty="0" smtClean="0">
                <a:solidFill>
                  <a:srgbClr val="00B050"/>
                </a:solidFill>
              </a:rPr>
              <a:t>a</a:t>
            </a:r>
            <a:r>
              <a:rPr lang="cs-CZ" sz="2700" dirty="0" smtClean="0">
                <a:solidFill>
                  <a:srgbClr val="00B050"/>
                </a:solidFill>
              </a:rPr>
              <a:t> </a:t>
            </a:r>
            <a:r>
              <a:rPr lang="cs-CZ" sz="2700" dirty="0" err="1" smtClean="0">
                <a:solidFill>
                  <a:srgbClr val="00B050"/>
                </a:solidFill>
              </a:rPr>
              <a:t>a</a:t>
            </a:r>
            <a:r>
              <a:rPr lang="cs-CZ" sz="2700" dirty="0" smtClean="0">
                <a:solidFill>
                  <a:srgbClr val="00B050"/>
                </a:solidFill>
              </a:rPr>
              <a:t> </a:t>
            </a:r>
            <a:r>
              <a:rPr lang="cs-CZ" sz="2700" i="1" dirty="0" smtClean="0">
                <a:solidFill>
                  <a:srgbClr val="00B050"/>
                </a:solidFill>
              </a:rPr>
              <a:t>b</a:t>
            </a:r>
            <a:r>
              <a:rPr lang="cs-CZ" sz="2700" dirty="0" smtClean="0">
                <a:solidFill>
                  <a:srgbClr val="00B050"/>
                </a:solidFill>
              </a:rPr>
              <a:t>, jestliže a = 15cm,               b = 7cm.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54923" y="3566013"/>
            <a:ext cx="3168352" cy="1296144"/>
          </a:xfrm>
          <a:prstGeom prst="rect">
            <a:avLst/>
          </a:prstGeom>
          <a:noFill/>
          <a:ln w="285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0578" y="4646133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0577" y="3271537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78590" y="3318597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43705" y="4652796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43703" y="3926053"/>
            <a:ext cx="130370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 = 7cm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91027" y="4862157"/>
            <a:ext cx="144016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= 15cm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927703" y="3553716"/>
            <a:ext cx="3168352" cy="12961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 rot="16200000">
            <a:off x="3635802" y="4414338"/>
            <a:ext cx="974949" cy="914400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44703" y="4416858"/>
            <a:ext cx="230329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louk 16"/>
          <p:cNvSpPr/>
          <p:nvPr/>
        </p:nvSpPr>
        <p:spPr>
          <a:xfrm rot="10268489">
            <a:off x="3607675" y="3346644"/>
            <a:ext cx="923339" cy="713883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" name="Oblouk 17"/>
          <p:cNvSpPr/>
          <p:nvPr/>
        </p:nvSpPr>
        <p:spPr>
          <a:xfrm rot="2318610">
            <a:off x="1500289" y="4297848"/>
            <a:ext cx="781477" cy="671585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43505" y="4442406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29537" y="3583604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652120" y="3109576"/>
                <a:ext cx="2520280" cy="314064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tg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tg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tg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0,467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25° </a:t>
                </a:r>
              </a:p>
              <a:p>
                <a:endParaRPr lang="cs-CZ" sz="2400" dirty="0">
                  <a:solidFill>
                    <a:srgbClr val="002060"/>
                  </a:solidFill>
                </a:endParaRP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    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90° - 25°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65°</a:t>
                </a:r>
                <a:endParaRPr lang="cs-CZ" sz="24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109576"/>
                <a:ext cx="2520280" cy="3140640"/>
              </a:xfrm>
              <a:prstGeom prst="rect">
                <a:avLst/>
              </a:prstGeom>
              <a:blipFill rotWithShape="1">
                <a:blip r:embed="rId2"/>
                <a:stretch>
                  <a:fillRect l="-3365" b="-1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290775" y="3053264"/>
            <a:ext cx="8496944" cy="3253264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ŘEŠENÍ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2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Další využití goniometrických funkcí – úloha č.2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13681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Rovnoramenný trojúhelník má výšku v = 20cm. Určete velikost vnitřních úhlů, jestliže jeho rameno má délku 30cm.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899592" y="3140968"/>
            <a:ext cx="2574286" cy="2694980"/>
          </a:xfrm>
          <a:prstGeom prst="triangle">
            <a:avLst/>
          </a:prstGeom>
          <a:noFill/>
          <a:ln w="285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49431" y="4704482"/>
            <a:ext cx="128469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20cm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3913594"/>
            <a:ext cx="950409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30cm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63880" y="3913594"/>
            <a:ext cx="950409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30cm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>
            <a:stCxn id="3" idx="0"/>
            <a:endCxn id="3" idx="3"/>
          </p:cNvCxnSpPr>
          <p:nvPr/>
        </p:nvCxnSpPr>
        <p:spPr>
          <a:xfrm>
            <a:off x="2186735" y="3140968"/>
            <a:ext cx="0" cy="269498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1705985" y="5346110"/>
            <a:ext cx="974949" cy="914400"/>
          </a:xfrm>
          <a:prstGeom prst="arc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78024" y="5384501"/>
            <a:ext cx="405045" cy="280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louk 13"/>
          <p:cNvSpPr/>
          <p:nvPr/>
        </p:nvSpPr>
        <p:spPr>
          <a:xfrm rot="15279718">
            <a:off x="2934798" y="5383774"/>
            <a:ext cx="781477" cy="671585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69718" y="5411459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427984" y="2996952"/>
                <a:ext cx="4176464" cy="326355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0,667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42°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      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180° - 84°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96°</a:t>
                </a:r>
              </a:p>
              <a:p>
                <a:endParaRPr lang="cs-CZ" sz="2400" b="1" dirty="0" smtClean="0">
                  <a:solidFill>
                    <a:srgbClr val="002060"/>
                  </a:solidFill>
                </a:endParaRP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Velikosti vnitřních úhlů jsou 42°, 42° a 96°.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2996952"/>
                <a:ext cx="4176464" cy="3263558"/>
              </a:xfrm>
              <a:prstGeom prst="rect">
                <a:avLst/>
              </a:prstGeom>
              <a:blipFill rotWithShape="1">
                <a:blip r:embed="rId2"/>
                <a:stretch>
                  <a:fillRect l="-2190" b="-299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2934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8" grpId="0"/>
      <p:bldP spid="9" grpId="0"/>
      <p:bldP spid="12" grpId="0" animBg="1"/>
      <p:bldP spid="13" grpId="0"/>
      <p:bldP spid="14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Další využití goniometrických funkcí – úloha č.3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13681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Vypočítej velikost úhlu, který svírají tečny t</a:t>
            </a:r>
            <a:r>
              <a:rPr lang="cs-CZ" sz="2700" baseline="-25000" dirty="0" smtClean="0">
                <a:solidFill>
                  <a:srgbClr val="00B050"/>
                </a:solidFill>
              </a:rPr>
              <a:t>1</a:t>
            </a:r>
            <a:r>
              <a:rPr lang="cs-CZ" sz="2700" dirty="0" smtClean="0">
                <a:solidFill>
                  <a:srgbClr val="00B050"/>
                </a:solidFill>
              </a:rPr>
              <a:t> a t</a:t>
            </a:r>
            <a:r>
              <a:rPr lang="cs-CZ" sz="2700" baseline="-25000" dirty="0" smtClean="0">
                <a:solidFill>
                  <a:srgbClr val="00B050"/>
                </a:solidFill>
              </a:rPr>
              <a:t>2</a:t>
            </a:r>
            <a:r>
              <a:rPr lang="cs-CZ" sz="2700" dirty="0" smtClean="0">
                <a:solidFill>
                  <a:srgbClr val="00B050"/>
                </a:solidFill>
              </a:rPr>
              <a:t> vedené z bodu M ke kružnici k (S; r = 4cm), je-li |MS|= 6cm.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75556" y="3429000"/>
            <a:ext cx="2412268" cy="2051648"/>
          </a:xfrm>
          <a:prstGeom prst="ellipse">
            <a:avLst/>
          </a:prstGeom>
          <a:noFill/>
          <a:ln w="285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5227" y="3573016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781690" y="4454824"/>
            <a:ext cx="315035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781690" y="3477313"/>
            <a:ext cx="400893" cy="97751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 rot="6732011">
            <a:off x="1695109" y="3020112"/>
            <a:ext cx="974949" cy="914400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059511" y="3477312"/>
            <a:ext cx="405045" cy="3757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 flipV="1">
            <a:off x="335397" y="2853222"/>
            <a:ext cx="4586814" cy="160160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2182583" y="3477313"/>
            <a:ext cx="2749457" cy="97751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575556" y="2564904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r>
              <a:rPr lang="cs-CZ" sz="2400" baseline="-25000" dirty="0" smtClean="0">
                <a:solidFill>
                  <a:schemeClr val="tx1"/>
                </a:solidFill>
              </a:rPr>
              <a:t>1</a:t>
            </a:r>
            <a:endParaRPr lang="cs-CZ" sz="2400" baseline="-250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059511" y="3125657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344757" y="4245661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892125" y="4238801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467544" y="4461685"/>
            <a:ext cx="4464497" cy="155960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75555" y="5949280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r>
              <a:rPr lang="cs-CZ" sz="2400" baseline="-25000" dirty="0" smtClean="0">
                <a:solidFill>
                  <a:schemeClr val="tx1"/>
                </a:solidFill>
              </a:rPr>
              <a:t>2</a:t>
            </a:r>
            <a:endParaRPr lang="cs-CZ" sz="2400" baseline="-25000" dirty="0">
              <a:solidFill>
                <a:schemeClr val="tx1"/>
              </a:solidFill>
            </a:endParaRPr>
          </a:p>
        </p:txBody>
      </p:sp>
      <p:sp>
        <p:nvSpPr>
          <p:cNvPr id="36" name="Oblouk 35"/>
          <p:cNvSpPr/>
          <p:nvPr/>
        </p:nvSpPr>
        <p:spPr>
          <a:xfrm rot="13643010">
            <a:off x="3891087" y="4022493"/>
            <a:ext cx="850921" cy="890065"/>
          </a:xfrm>
          <a:prstGeom prst="arc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995935" y="4211514"/>
            <a:ext cx="460657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7030A0"/>
                </a:solidFill>
              </a:rPr>
              <a:t>α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566391" y="4402944"/>
            <a:ext cx="99092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6cm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187624" y="3637080"/>
            <a:ext cx="87188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4cm</a:t>
            </a:r>
            <a:endParaRPr lang="cs-CZ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5580112" y="3109576"/>
                <a:ext cx="2880320" cy="269373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2.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β</a:t>
                </a:r>
                <a:endParaRPr lang="cs-CZ" sz="2400" dirty="0" smtClean="0">
                  <a:solidFill>
                    <a:srgbClr val="002060"/>
                  </a:solidFill>
                </a:endParaRP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0,667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β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42° </a:t>
                </a:r>
              </a:p>
              <a:p>
                <a:endParaRPr lang="cs-CZ" sz="2400" dirty="0">
                  <a:solidFill>
                    <a:srgbClr val="002060"/>
                  </a:solidFill>
                </a:endParaRP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       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2 . 42°     </a:t>
                </a:r>
              </a:p>
              <a:p>
                <a:r>
                  <a:rPr lang="cs-CZ" sz="24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  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84°</a:t>
                </a:r>
                <a:endParaRPr lang="cs-CZ" sz="24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109576"/>
                <a:ext cx="2880320" cy="2693734"/>
              </a:xfrm>
              <a:prstGeom prst="rect">
                <a:avLst/>
              </a:prstGeom>
              <a:blipFill rotWithShape="1">
                <a:blip r:embed="rId2"/>
                <a:stretch>
                  <a:fillRect l="-3171" t="-3846" b="-724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1623567" y="4235897"/>
            <a:ext cx="344107" cy="3340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+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34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21" grpId="0" animBg="1"/>
      <p:bldP spid="22" grpId="0"/>
      <p:bldP spid="27" grpId="0"/>
      <p:bldP spid="28" grpId="0"/>
      <p:bldP spid="29" grpId="0"/>
      <p:bldP spid="30" grpId="0"/>
      <p:bldP spid="35" grpId="0"/>
      <p:bldP spid="36" grpId="0" animBg="1"/>
      <p:bldP spid="37" grpId="0"/>
      <p:bldP spid="38" grpId="0"/>
      <p:bldP spid="3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36904" cy="72008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Obrázky: </a:t>
            </a:r>
            <a:r>
              <a:rPr lang="cs-CZ" sz="1600" dirty="0">
                <a:hlinkClick r:id="rId2"/>
              </a:rPr>
              <a:t>http://office.microsoft.com</a:t>
            </a:r>
            <a:r>
              <a:rPr lang="cs-CZ" sz="1600" dirty="0"/>
              <a:t> – galerie PowerPointu (školní licence)</a:t>
            </a:r>
          </a:p>
          <a:p>
            <a:pPr eaLnBrk="1" hangingPunct="1"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0452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12178</TotalTime>
  <Words>614</Words>
  <Application>Microsoft Office PowerPoint</Application>
  <PresentationFormat>Předvádění na obrazovce (4:3)</PresentationFormat>
  <Paragraphs>170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Administrativní</vt:lpstr>
      <vt:lpstr>Picture</vt:lpstr>
      <vt:lpstr>Prezentace aplikace PowerPoint</vt:lpstr>
      <vt:lpstr>Prezentace aplikace PowerPoint</vt:lpstr>
      <vt:lpstr>ANOTACE</vt:lpstr>
      <vt:lpstr>Využití goniometrických funkcí</vt:lpstr>
      <vt:lpstr>Zopakuj si</vt:lpstr>
      <vt:lpstr>Procvičování – doplň tabulku  </vt:lpstr>
      <vt:lpstr>Další využití goniometrických funkcí – úloha č.1 </vt:lpstr>
      <vt:lpstr>Další využití goniometrických funkcí – úloha č.2 </vt:lpstr>
      <vt:lpstr>Další využití goniometrických funkcí – úloha č.3 </vt:lpstr>
      <vt:lpstr> 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Koubová</dc:creator>
  <cp:lastModifiedBy>Koubová</cp:lastModifiedBy>
  <cp:revision>199</cp:revision>
  <dcterms:created xsi:type="dcterms:W3CDTF">2013-04-01T16:57:31Z</dcterms:created>
  <dcterms:modified xsi:type="dcterms:W3CDTF">2013-04-29T14:55:35Z</dcterms:modified>
</cp:coreProperties>
</file>