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66" r:id="rId4"/>
    <p:sldId id="256" r:id="rId5"/>
    <p:sldId id="275" r:id="rId6"/>
    <p:sldId id="272" r:id="rId7"/>
    <p:sldId id="273" r:id="rId8"/>
    <p:sldId id="274" r:id="rId9"/>
    <p:sldId id="276" r:id="rId10"/>
    <p:sldId id="277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F3F"/>
    <a:srgbClr val="BAE1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21456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6149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50" name="Rectangle 20"/>
          <p:cNvSpPr>
            <a:spLocks noChangeArrowheads="1"/>
          </p:cNvSpPr>
          <p:nvPr/>
        </p:nvSpPr>
        <p:spPr bwMode="auto">
          <a:xfrm>
            <a:off x="642938" y="442912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1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5941437"/>
              </p:ext>
            </p:extLst>
          </p:nvPr>
        </p:nvGraphicFramePr>
        <p:xfrm>
          <a:off x="1692275" y="765175"/>
          <a:ext cx="5476875" cy="50709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 a její aplikace/Matematika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888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IX.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smtClean="0">
                          <a:effectLst/>
                          <a:latin typeface="Calibri"/>
                          <a:cs typeface="Times New Roman"/>
                        </a:rPr>
                        <a:t>29.4.2013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2.5.2013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688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VY_32_INOVACE_M.9.31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pro 6.-9.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Geometrie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Sinus, kosinus, tangens, kotangens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088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2363609"/>
              </p:ext>
            </p:extLst>
          </p:nvPr>
        </p:nvGraphicFramePr>
        <p:xfrm>
          <a:off x="755576" y="1844824"/>
          <a:ext cx="7488237" cy="35533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669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394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360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Matematicko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- fyzikální  tabulky, </a:t>
                      </a:r>
                      <a:r>
                        <a:rPr lang="cs-CZ" sz="1400" baseline="0" smtClean="0">
                          <a:effectLst/>
                          <a:latin typeface="Calibri"/>
                          <a:cs typeface="Times New Roman"/>
                        </a:rPr>
                        <a:t>vědecká kalkulačka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5591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slouží k procvičování - využití goniometrických funkcí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ve slovních úlohách 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8091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5 – postup pro řešení slovních úloh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6-10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řešené slovní úlohy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na využití goniometrických úloh – žáci pracují do sešitu - řešení se objeví po kliknutí (kontrola správnosti)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4933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zná definice goniometrických funkcí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 a umí jich využít při řešení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slovních úloh 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295" marB="3329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78397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Využití goniometrických funkcí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44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>
            <a:noAutofit/>
          </a:bodyPr>
          <a:lstStyle/>
          <a:p>
            <a:r>
              <a:rPr lang="cs-CZ" sz="2800" dirty="0" smtClean="0"/>
              <a:t>Jak postupovat při řešení slovních úloh s využitím goniometrických funkcí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355725" y="1609863"/>
            <a:ext cx="3272557" cy="1008112"/>
          </a:xfrm>
          <a:prstGeom prst="ellipse">
            <a:avLst/>
          </a:prstGeom>
          <a:solidFill>
            <a:srgbClr val="FF3F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NÁČRT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55817" y="2833999"/>
            <a:ext cx="3272557" cy="100811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ZÁPIS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5536" y="4058135"/>
            <a:ext cx="3272557" cy="100811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ŘEŠENÍ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95536" y="5282271"/>
            <a:ext cx="3272557" cy="1008112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ODPOVĚĎ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32078" y="1621370"/>
            <a:ext cx="4760402" cy="1008112"/>
          </a:xfrm>
          <a:prstGeom prst="rect">
            <a:avLst/>
          </a:prstGeom>
          <a:gradFill flip="none" rotWithShape="1">
            <a:gsLst>
              <a:gs pos="0">
                <a:srgbClr val="FF3F3F">
                  <a:tint val="66000"/>
                  <a:satMod val="160000"/>
                </a:srgbClr>
              </a:gs>
              <a:gs pos="50000">
                <a:srgbClr val="FF3F3F">
                  <a:tint val="44500"/>
                  <a:satMod val="160000"/>
                </a:srgbClr>
              </a:gs>
              <a:gs pos="100000">
                <a:srgbClr val="FF3F3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dirty="0" smtClean="0">
                <a:solidFill>
                  <a:schemeClr val="tx1"/>
                </a:solidFill>
              </a:rPr>
              <a:t>Vytvoříme náčrt podle zadání slovní úlohy a hledáme vhodný pravoúhlý trojúhelník.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32078" y="2821201"/>
            <a:ext cx="4760402" cy="1008112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dirty="0" smtClean="0">
                <a:solidFill>
                  <a:schemeClr val="tx1"/>
                </a:solidFill>
              </a:rPr>
              <a:t>Ze zadání slovní úlohy vypíšeme veličiny, které známe a které máme vypočítat.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32078" y="4048338"/>
            <a:ext cx="4760402" cy="1008112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dirty="0" smtClean="0">
                <a:solidFill>
                  <a:schemeClr val="tx1"/>
                </a:solidFill>
              </a:rPr>
              <a:t>Vybereme vhodnou goniometrickou funkci (využíváme znalost definic) a řešíme.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32078" y="5261821"/>
            <a:ext cx="4760402" cy="1008112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dirty="0" smtClean="0">
                <a:solidFill>
                  <a:schemeClr val="tx1"/>
                </a:solidFill>
              </a:rPr>
              <a:t>Sestavíme slovní odpověď na otázku ze zadání slovní úlohy.</a:t>
            </a:r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59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Úloha č.1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0775" y="1628800"/>
            <a:ext cx="8601705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00B050"/>
                </a:solidFill>
              </a:rPr>
              <a:t>Lanovka dlouhá 980m stoupá pod úhlem 40°. Jaký je výškový rozdíl mezi nástupní  a výstupní stanicí?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4529789"/>
            <a:ext cx="1167001" cy="3824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nástup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39456" y="3020781"/>
            <a:ext cx="460657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10800000" flipV="1">
            <a:off x="3714208" y="2855361"/>
            <a:ext cx="1201159" cy="3958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výstup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96779" y="3555157"/>
            <a:ext cx="1303708" cy="6528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výškový rozdíl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2278" y="3343813"/>
            <a:ext cx="1440161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980m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596498" y="3236805"/>
            <a:ext cx="3168352" cy="12961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 rot="16200000">
            <a:off x="3256353" y="4084524"/>
            <a:ext cx="974949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19873" y="4035262"/>
            <a:ext cx="319584" cy="4298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louk 17"/>
          <p:cNvSpPr/>
          <p:nvPr/>
        </p:nvSpPr>
        <p:spPr>
          <a:xfrm rot="2318610">
            <a:off x="1169084" y="3980937"/>
            <a:ext cx="781477" cy="671585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144451" y="4125495"/>
            <a:ext cx="728506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40°</a:t>
            </a:r>
            <a:endParaRPr lang="cs-CZ" sz="24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652120" y="3109576"/>
                <a:ext cx="2520280" cy="171342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sin 40°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v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980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 = sin40° . 980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 = 0,643 . 980</a:t>
                </a:r>
              </a:p>
              <a:p>
                <a:r>
                  <a:rPr lang="cs-CZ" sz="2400" b="1" dirty="0" smtClean="0">
                    <a:solidFill>
                      <a:srgbClr val="002060"/>
                    </a:solidFill>
                  </a:rPr>
                  <a:t>v =  630,14m</a:t>
                </a:r>
                <a:endParaRPr lang="cs-CZ" sz="24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3109576"/>
                <a:ext cx="2520280" cy="1713429"/>
              </a:xfrm>
              <a:prstGeom prst="rect">
                <a:avLst/>
              </a:prstGeom>
              <a:blipFill rotWithShape="1">
                <a:blip r:embed="rId2"/>
                <a:stretch>
                  <a:fillRect l="-3623" b="-711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596498" y="4532949"/>
            <a:ext cx="3168352" cy="2167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8" idx="1"/>
          </p:cNvCxnSpPr>
          <p:nvPr/>
        </p:nvCxnSpPr>
        <p:spPr>
          <a:xfrm>
            <a:off x="3739456" y="3236805"/>
            <a:ext cx="17465" cy="133691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Pravá složená závorka 29"/>
          <p:cNvSpPr/>
          <p:nvPr/>
        </p:nvSpPr>
        <p:spPr>
          <a:xfrm>
            <a:off x="3756921" y="3236805"/>
            <a:ext cx="339858" cy="1317822"/>
          </a:xfrm>
          <a:prstGeom prst="rightBrac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96498" y="5029199"/>
            <a:ext cx="4233298" cy="115623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002060"/>
                </a:solidFill>
              </a:rPr>
              <a:t>délka ………….…980m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úhel …………..….40° 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výškový rozdíl….v    </a:t>
            </a:r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969784" y="5286363"/>
            <a:ext cx="4887278" cy="87135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002060"/>
                </a:solidFill>
              </a:rPr>
              <a:t>Mezi nástupní a výstupní stanicí je výškový rozdíl 630,14m.    </a:t>
            </a:r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8483" y="2927995"/>
            <a:ext cx="8566287" cy="3253264"/>
          </a:xfrm>
          <a:prstGeom prst="rect">
            <a:avLst/>
          </a:prstGeo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KONTROLA  SPRÁVNOSTI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25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Úloha č.2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1628800"/>
            <a:ext cx="9036496" cy="9361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00B050"/>
                </a:solidFill>
              </a:rPr>
              <a:t>Jak vysoký je stožár,  je-li jeho </a:t>
            </a:r>
            <a:r>
              <a:rPr lang="cs-CZ" sz="2700" dirty="0">
                <a:solidFill>
                  <a:srgbClr val="00B050"/>
                </a:solidFill>
              </a:rPr>
              <a:t>vrchol vidět pod úhlem 42</a:t>
            </a:r>
            <a:r>
              <a:rPr lang="cs-CZ" sz="2700" dirty="0" smtClean="0">
                <a:solidFill>
                  <a:srgbClr val="00B050"/>
                </a:solidFill>
              </a:rPr>
              <a:t>° z místa, které je od paty stožáru vzdálené 150m?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45061" y="5023419"/>
            <a:ext cx="950409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42624" y="5027568"/>
            <a:ext cx="950409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150m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louk 11"/>
          <p:cNvSpPr/>
          <p:nvPr/>
        </p:nvSpPr>
        <p:spPr>
          <a:xfrm>
            <a:off x="920521" y="4570368"/>
            <a:ext cx="974949" cy="914400"/>
          </a:xfrm>
          <a:prstGeom prst="arc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407996" y="4661842"/>
            <a:ext cx="405045" cy="280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louk 13"/>
          <p:cNvSpPr/>
          <p:nvPr/>
        </p:nvSpPr>
        <p:spPr>
          <a:xfrm rot="15279718">
            <a:off x="2981971" y="4499651"/>
            <a:ext cx="942204" cy="855770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31016" y="4523512"/>
            <a:ext cx="810089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42°</a:t>
            </a:r>
            <a:endParaRPr lang="cs-CZ" sz="24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422359" y="2713863"/>
                <a:ext cx="4176464" cy="326355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úhel ………………..……….42°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vzdálenost od paty ……150m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výška stožáru…………….v (m)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tg 42°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v</m:t>
                        </m:r>
                      </m:num>
                      <m:den>
                        <m:r>
                          <a:rPr lang="cs-CZ" sz="24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150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         v = tg 42° . 150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    v = 0,9 . 150</a:t>
                </a:r>
              </a:p>
              <a:p>
                <a:r>
                  <a:rPr lang="cs-CZ" sz="2400" b="1" dirty="0" smtClean="0">
                    <a:solidFill>
                      <a:srgbClr val="002060"/>
                    </a:solidFill>
                  </a:rPr>
                  <a:t>        v = 135 m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Stožár je vysoký 135 metrů.</a:t>
                </a:r>
                <a:endParaRPr lang="cs-CZ" sz="24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2359" y="2713863"/>
                <a:ext cx="4176464" cy="3263558"/>
              </a:xfrm>
              <a:prstGeom prst="rect">
                <a:avLst/>
              </a:prstGeom>
              <a:blipFill rotWithShape="1">
                <a:blip r:embed="rId2"/>
                <a:stretch>
                  <a:fillRect l="-2187" b="-223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1407996" y="2939336"/>
            <a:ext cx="0" cy="20882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407996" y="5027568"/>
            <a:ext cx="258519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1407996" y="2939336"/>
            <a:ext cx="2585198" cy="20882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107504" y="3653703"/>
            <a:ext cx="1297165" cy="6919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0000"/>
                </a:solidFill>
              </a:rPr>
              <a:t>výška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stožáru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Levá složená závorka 21"/>
          <p:cNvSpPr/>
          <p:nvPr/>
        </p:nvSpPr>
        <p:spPr>
          <a:xfrm>
            <a:off x="1187624" y="2939336"/>
            <a:ext cx="220371" cy="2084083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9134" y="2879012"/>
            <a:ext cx="8785354" cy="3253264"/>
          </a:xfrm>
          <a:prstGeom prst="rect">
            <a:avLst/>
          </a:prstGeo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KONTROLA  SPRÁVNOSTI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34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Úloha č.3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13681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00B050"/>
                </a:solidFill>
              </a:rPr>
              <a:t>Na přímé silnici jsou místa A </a:t>
            </a:r>
            <a:r>
              <a:rPr lang="cs-CZ" sz="2700" dirty="0" err="1" smtClean="0">
                <a:solidFill>
                  <a:srgbClr val="00B050"/>
                </a:solidFill>
              </a:rPr>
              <a:t>a</a:t>
            </a:r>
            <a:r>
              <a:rPr lang="cs-CZ" sz="2700" dirty="0" smtClean="0">
                <a:solidFill>
                  <a:srgbClr val="00B050"/>
                </a:solidFill>
              </a:rPr>
              <a:t> B od sebe vzdálena 850 metrů. Místo B je položeno o 52 metrů výše než místo A. Vypočítej velikost stoupání silnice.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Obdélník 39"/>
              <p:cNvSpPr/>
              <p:nvPr/>
            </p:nvSpPr>
            <p:spPr>
              <a:xfrm>
                <a:off x="4211960" y="3109576"/>
                <a:ext cx="4932040" cy="312773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vzdálenost míst A,B….850 m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výškový rozdíl ….……..52 m</a:t>
                </a:r>
              </a:p>
              <a:p>
                <a:r>
                  <a:rPr lang="cs-CZ" sz="2400" u="sng" dirty="0" smtClean="0">
                    <a:solidFill>
                      <a:srgbClr val="002060"/>
                    </a:solidFill>
                  </a:rPr>
                  <a:t>stoupání silnice……….</a:t>
                </a:r>
                <a:r>
                  <a:rPr lang="el-GR" sz="2400" u="sng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u="sng" dirty="0" smtClean="0">
                    <a:solidFill>
                      <a:srgbClr val="002060"/>
                    </a:solidFill>
                  </a:rPr>
                  <a:t> (°)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	sin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52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850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	sin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0,0612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 	      </a:t>
                </a:r>
                <a:r>
                  <a:rPr lang="el-GR" sz="2400" b="1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= 3°30´</a:t>
                </a:r>
              </a:p>
              <a:p>
                <a:endParaRPr lang="cs-CZ" sz="2400" b="1" dirty="0" smtClean="0">
                  <a:solidFill>
                    <a:srgbClr val="002060"/>
                  </a:solidFill>
                </a:endParaRP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Silnice stoupá pod úhlem 3°30´. </a:t>
                </a:r>
                <a:endParaRPr lang="cs-CZ" sz="24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0" name="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3109576"/>
                <a:ext cx="4932040" cy="3127736"/>
              </a:xfrm>
              <a:prstGeom prst="rect">
                <a:avLst/>
              </a:prstGeom>
              <a:blipFill rotWithShape="1">
                <a:blip r:embed="rId2"/>
                <a:stretch>
                  <a:fillRect l="-1978" t="-2339" b="-545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ravoúhlý trojúhelník 6"/>
          <p:cNvSpPr/>
          <p:nvPr/>
        </p:nvSpPr>
        <p:spPr>
          <a:xfrm>
            <a:off x="1020419" y="3922068"/>
            <a:ext cx="3461571" cy="1413054"/>
          </a:xfrm>
          <a:prstGeom prst="rtTriangle">
            <a:avLst/>
          </a:prstGeom>
          <a:noFill/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683568" y="5040366"/>
            <a:ext cx="720080" cy="611488"/>
          </a:xfrm>
          <a:prstGeom prst="arc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20419" y="4968362"/>
            <a:ext cx="36004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81990" y="5157074"/>
            <a:ext cx="432048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43915" y="3573016"/>
            <a:ext cx="432048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339752" y="4209053"/>
            <a:ext cx="1566174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850m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94060" y="4545586"/>
            <a:ext cx="857435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52m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louk 13"/>
          <p:cNvSpPr/>
          <p:nvPr/>
        </p:nvSpPr>
        <p:spPr>
          <a:xfrm rot="15858836">
            <a:off x="2939102" y="5077938"/>
            <a:ext cx="919160" cy="487779"/>
          </a:xfrm>
          <a:prstGeom prst="arc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201527" y="4859619"/>
            <a:ext cx="514359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28708" y="3066747"/>
            <a:ext cx="8605145" cy="3191121"/>
          </a:xfrm>
          <a:prstGeom prst="rect">
            <a:avLst/>
          </a:prstGeo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KONTROLA  SPRÁVNOSTI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34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Úloha č.4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13681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00B050"/>
                </a:solidFill>
              </a:rPr>
              <a:t>Žebřík dlouhý 2 metry je opřen o kmen stromu tak, že je od jeho paty vzdálen 1,6 m. Jaký úhel svírá žebřík s vodorovnou rovinou.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44289" y="4828746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Obdélník 39"/>
              <p:cNvSpPr/>
              <p:nvPr/>
            </p:nvSpPr>
            <p:spPr>
              <a:xfrm>
                <a:off x="3779912" y="3089268"/>
                <a:ext cx="5184576" cy="31683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délka žebříku…….……...2 m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vzdálenost od paty ….…1,6 m</a:t>
                </a:r>
              </a:p>
              <a:p>
                <a:r>
                  <a:rPr lang="cs-CZ" sz="2400" u="sng" dirty="0" smtClean="0">
                    <a:solidFill>
                      <a:srgbClr val="002060"/>
                    </a:solidFill>
                  </a:rPr>
                  <a:t>úhel………………………….</a:t>
                </a:r>
                <a:r>
                  <a:rPr lang="el-GR" sz="2400" u="sng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u="sng" dirty="0" smtClean="0">
                    <a:solidFill>
                      <a:srgbClr val="002060"/>
                    </a:solidFill>
                  </a:rPr>
                  <a:t> (°)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cos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1,6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cos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0,8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 </a:t>
                </a:r>
                <a:r>
                  <a:rPr lang="el-GR" sz="2400" b="1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= 36°52´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Žebřík svírá s vodorovnou rovinou úhel 36°52´. </a:t>
                </a:r>
                <a:endParaRPr lang="cs-CZ" sz="24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0" name="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3089268"/>
                <a:ext cx="5184576" cy="3168352"/>
              </a:xfrm>
              <a:prstGeom prst="rect">
                <a:avLst/>
              </a:prstGeom>
              <a:blipFill rotWithShape="1">
                <a:blip r:embed="rId2"/>
                <a:stretch>
                  <a:fillRect l="-1763" t="-1538" b="-442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ravoúhlý trojúhelník 6"/>
          <p:cNvSpPr/>
          <p:nvPr/>
        </p:nvSpPr>
        <p:spPr>
          <a:xfrm>
            <a:off x="472929" y="3404704"/>
            <a:ext cx="3162968" cy="2400560"/>
          </a:xfrm>
          <a:prstGeom prst="rtTriangle">
            <a:avLst/>
          </a:prstGeom>
          <a:noFill/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112889" y="5502939"/>
            <a:ext cx="720080" cy="611488"/>
          </a:xfrm>
          <a:prstGeom prst="arc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9849" y="5333868"/>
            <a:ext cx="413120" cy="4713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585238" y="4178664"/>
            <a:ext cx="1566174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2m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383585" y="5808683"/>
            <a:ext cx="984740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1,6 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louk 13"/>
          <p:cNvSpPr/>
          <p:nvPr/>
        </p:nvSpPr>
        <p:spPr>
          <a:xfrm rot="15858836">
            <a:off x="2532725" y="5466629"/>
            <a:ext cx="910138" cy="578400"/>
          </a:xfrm>
          <a:prstGeom prst="arc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744725" y="5333868"/>
            <a:ext cx="514359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05431" y="3112342"/>
            <a:ext cx="8605145" cy="3191121"/>
          </a:xfrm>
          <a:prstGeom prst="rect">
            <a:avLst/>
          </a:prstGeo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KONTROLA  SPRÁVNOSTI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208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Úloha č.5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13681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rgbClr val="00B050"/>
                </a:solidFill>
              </a:rPr>
              <a:t>Pásovým dopravníkem o délce 8 metrů se přepravuje uhlí do sklepa okénkem ve výši 60 cm. Vypočítej, pod jak velkým úhlem je uhlí přepravováno?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Obdélník 39"/>
              <p:cNvSpPr/>
              <p:nvPr/>
            </p:nvSpPr>
            <p:spPr>
              <a:xfrm>
                <a:off x="3557286" y="3109576"/>
                <a:ext cx="5479210" cy="312773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délka dopravníku….8 m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výška okénka….…….60cm = 0,6m</a:t>
                </a:r>
              </a:p>
              <a:p>
                <a:r>
                  <a:rPr lang="cs-CZ" sz="2400" u="sng" dirty="0" smtClean="0">
                    <a:solidFill>
                      <a:srgbClr val="002060"/>
                    </a:solidFill>
                  </a:rPr>
                  <a:t>úhel……………….…….</a:t>
                </a:r>
                <a:r>
                  <a:rPr lang="el-GR" sz="2400" u="sng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u="sng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	sin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4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0,6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	sin </a:t>
                </a:r>
                <a:r>
                  <a:rPr lang="el-GR" sz="24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= 0,075</a:t>
                </a:r>
              </a:p>
              <a:p>
                <a:r>
                  <a:rPr lang="cs-CZ" sz="2400" dirty="0">
                    <a:solidFill>
                      <a:srgbClr val="00206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     	      </a:t>
                </a:r>
                <a:r>
                  <a:rPr lang="el-GR" sz="2400" b="1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 = 4°18´</a:t>
                </a:r>
              </a:p>
              <a:p>
                <a:endParaRPr lang="cs-CZ" sz="2400" b="1" dirty="0" smtClean="0">
                  <a:solidFill>
                    <a:srgbClr val="002060"/>
                  </a:solidFill>
                </a:endParaRPr>
              </a:p>
              <a:p>
                <a:r>
                  <a:rPr lang="cs-CZ" sz="2400" dirty="0" smtClean="0">
                    <a:solidFill>
                      <a:srgbClr val="002060"/>
                    </a:solidFill>
                  </a:rPr>
                  <a:t>Uhlí je přepravováno pod úhlem 4°18´. </a:t>
                </a:r>
                <a:endParaRPr lang="cs-CZ" sz="24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0" name="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7286" y="3109576"/>
                <a:ext cx="5479210" cy="3127736"/>
              </a:xfrm>
              <a:prstGeom prst="rect">
                <a:avLst/>
              </a:prstGeom>
              <a:blipFill rotWithShape="1">
                <a:blip r:embed="rId2"/>
                <a:stretch>
                  <a:fillRect l="-1782" t="-2144" r="-2673" b="-545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ravoúhlý trojúhelník 6"/>
          <p:cNvSpPr/>
          <p:nvPr/>
        </p:nvSpPr>
        <p:spPr>
          <a:xfrm>
            <a:off x="1200439" y="3645025"/>
            <a:ext cx="2784175" cy="1647324"/>
          </a:xfrm>
          <a:prstGeom prst="rtTriangle">
            <a:avLst/>
          </a:prstGeom>
          <a:noFill/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840399" y="4986604"/>
            <a:ext cx="720080" cy="611488"/>
          </a:xfrm>
          <a:prstGeom prst="arc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52964" y="4926989"/>
            <a:ext cx="36004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95558" y="5098720"/>
            <a:ext cx="432048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807236" y="3243144"/>
            <a:ext cx="432048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130216" y="3865966"/>
            <a:ext cx="1138846" cy="5281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87789" y="4058696"/>
            <a:ext cx="1051495" cy="5614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60cm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louk 13"/>
          <p:cNvSpPr/>
          <p:nvPr/>
        </p:nvSpPr>
        <p:spPr>
          <a:xfrm rot="15858836">
            <a:off x="2809482" y="5043138"/>
            <a:ext cx="919160" cy="487779"/>
          </a:xfrm>
          <a:prstGeom prst="arc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050910" y="4838480"/>
            <a:ext cx="506376" cy="494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05431" y="3032578"/>
            <a:ext cx="8605145" cy="3191121"/>
          </a:xfrm>
          <a:prstGeom prst="rect">
            <a:avLst/>
          </a:prstGeo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KONTROLA  SPRÁVNOSTI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208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136904" cy="72008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r>
              <a:rPr lang="cs-CZ" sz="1600" dirty="0"/>
              <a:t>Obrázky: </a:t>
            </a:r>
            <a:r>
              <a:rPr lang="cs-CZ" sz="1600" dirty="0">
                <a:hlinkClick r:id="rId2"/>
              </a:rPr>
              <a:t>http://office.microsoft.com</a:t>
            </a:r>
            <a:r>
              <a:rPr lang="cs-CZ" sz="1600" dirty="0"/>
              <a:t> – galerie PowerPointu (školní licence)</a:t>
            </a:r>
          </a:p>
          <a:p>
            <a:pPr eaLnBrk="1" hangingPunct="1"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0452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12305</TotalTime>
  <Words>617</Words>
  <Application>Microsoft Office PowerPoint</Application>
  <PresentationFormat>Předvádění na obrazovce (4:3)</PresentationFormat>
  <Paragraphs>140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Administrativní</vt:lpstr>
      <vt:lpstr>Picture</vt:lpstr>
      <vt:lpstr>Prezentace aplikace PowerPoint</vt:lpstr>
      <vt:lpstr>Prezentace aplikace PowerPoint</vt:lpstr>
      <vt:lpstr>ANOTACE</vt:lpstr>
      <vt:lpstr>Využití goniometrických funkcí</vt:lpstr>
      <vt:lpstr>Jak postupovat při řešení slovních úloh s využitím goniometrických funkcí</vt:lpstr>
      <vt:lpstr>Úloha č.1 </vt:lpstr>
      <vt:lpstr>Úloha č.2 </vt:lpstr>
      <vt:lpstr>Úloha č.3 </vt:lpstr>
      <vt:lpstr>Úloha č.4 </vt:lpstr>
      <vt:lpstr>Úloha č.5 </vt:lpstr>
      <vt:lpstr> 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</dc:title>
  <dc:creator>Koubová</dc:creator>
  <cp:lastModifiedBy>Koubová</cp:lastModifiedBy>
  <cp:revision>236</cp:revision>
  <dcterms:created xsi:type="dcterms:W3CDTF">2013-04-01T16:57:31Z</dcterms:created>
  <dcterms:modified xsi:type="dcterms:W3CDTF">2013-04-29T10:44:49Z</dcterms:modified>
</cp:coreProperties>
</file>