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mid" ContentType="audio/unknown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7" r:id="rId2"/>
    <p:sldId id="258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59" r:id="rId17"/>
    <p:sldId id="277" r:id="rId18"/>
    <p:sldId id="276" r:id="rId19"/>
    <p:sldId id="275" r:id="rId20"/>
    <p:sldId id="260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8AF03-7270-45C2-A683-C5E353EF01A5}" type="datetime4">
              <a:rPr lang="en-US" smtClean="0"/>
              <a:pPr/>
              <a:t>May 11, 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79AFF-D146-4055-8078-1B69C5A615D0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B6865-02A6-4384-8426-7A94135CC5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7EAE1-CAAC-4AEF-919E-158692B1E55E}" type="datetime4">
              <a:rPr lang="en-US" smtClean="0"/>
              <a:pPr/>
              <a:t>May 11, 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79AFF-D146-4055-8078-1B69C5A615D0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B6865-02A6-4384-8426-7A94135CC5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79AFF-D146-4055-8078-1B69C5A615D0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B6865-02A6-4384-8426-7A94135CC5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79AFF-D146-4055-8078-1B69C5A615D0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B6865-02A6-4384-8426-7A94135CC5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79AFF-D146-4055-8078-1B69C5A615D0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B6865-02A6-4384-8426-7A94135CC5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79AFF-D146-4055-8078-1B69C5A615D0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B6865-02A6-4384-8426-7A94135CC5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79AFF-D146-4055-8078-1B69C5A615D0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B6865-02A6-4384-8426-7A94135CC587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79AFF-D146-4055-8078-1B69C5A615D0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B6865-02A6-4384-8426-7A94135CC5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79AFF-D146-4055-8078-1B69C5A615D0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B6865-02A6-4384-8426-7A94135CC5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D979AFF-D146-4055-8078-1B69C5A615D0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7DB6865-02A6-4384-8426-7A94135CC58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3.wmf"/><Relationship Id="rId7" Type="http://schemas.openxmlformats.org/officeDocument/2006/relationships/image" Target="../media/image6.png"/><Relationship Id="rId12" Type="http://schemas.openxmlformats.org/officeDocument/2006/relationships/slide" Target="slide1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slide" Target="slide18.xml"/><Relationship Id="rId5" Type="http://schemas.microsoft.com/office/2007/relationships/hdphoto" Target="../media/hdphoto1.wdp"/><Relationship Id="rId10" Type="http://schemas.microsoft.com/office/2007/relationships/hdphoto" Target="../media/hdphoto3.wdp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3.wmf"/><Relationship Id="rId7" Type="http://schemas.openxmlformats.org/officeDocument/2006/relationships/image" Target="../media/image6.png"/><Relationship Id="rId12" Type="http://schemas.openxmlformats.org/officeDocument/2006/relationships/slide" Target="slide1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slide" Target="slide18.xml"/><Relationship Id="rId5" Type="http://schemas.microsoft.com/office/2007/relationships/hdphoto" Target="../media/hdphoto1.wdp"/><Relationship Id="rId10" Type="http://schemas.microsoft.com/office/2007/relationships/hdphoto" Target="../media/hdphoto3.wdp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3.wmf"/><Relationship Id="rId7" Type="http://schemas.openxmlformats.org/officeDocument/2006/relationships/image" Target="../media/image6.png"/><Relationship Id="rId12" Type="http://schemas.openxmlformats.org/officeDocument/2006/relationships/slide" Target="slide1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slide" Target="slide18.xml"/><Relationship Id="rId5" Type="http://schemas.microsoft.com/office/2007/relationships/hdphoto" Target="../media/hdphoto1.wdp"/><Relationship Id="rId10" Type="http://schemas.microsoft.com/office/2007/relationships/hdphoto" Target="../media/hdphoto3.wdp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3.wmf"/><Relationship Id="rId7" Type="http://schemas.openxmlformats.org/officeDocument/2006/relationships/image" Target="../media/image6.png"/><Relationship Id="rId12" Type="http://schemas.openxmlformats.org/officeDocument/2006/relationships/slide" Target="slide1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slide" Target="slide18.xml"/><Relationship Id="rId5" Type="http://schemas.microsoft.com/office/2007/relationships/hdphoto" Target="../media/hdphoto1.wdp"/><Relationship Id="rId10" Type="http://schemas.microsoft.com/office/2007/relationships/hdphoto" Target="../media/hdphoto3.wdp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3.wmf"/><Relationship Id="rId7" Type="http://schemas.openxmlformats.org/officeDocument/2006/relationships/image" Target="../media/image6.png"/><Relationship Id="rId12" Type="http://schemas.openxmlformats.org/officeDocument/2006/relationships/slide" Target="slide1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slide" Target="slide18.xml"/><Relationship Id="rId5" Type="http://schemas.microsoft.com/office/2007/relationships/hdphoto" Target="../media/hdphoto1.wdp"/><Relationship Id="rId10" Type="http://schemas.microsoft.com/office/2007/relationships/hdphoto" Target="../media/hdphoto3.wdp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3.wmf"/><Relationship Id="rId7" Type="http://schemas.microsoft.com/office/2007/relationships/hdphoto" Target="../media/hdphoto4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slide" Target="slide18.xml"/><Relationship Id="rId5" Type="http://schemas.microsoft.com/office/2007/relationships/hdphoto" Target="../media/hdphoto1.wdp"/><Relationship Id="rId10" Type="http://schemas.microsoft.com/office/2007/relationships/hdphoto" Target="../media/hdphoto3.wdp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3.wmf"/><Relationship Id="rId7" Type="http://schemas.openxmlformats.org/officeDocument/2006/relationships/image" Target="../media/image8.png"/><Relationship Id="rId12" Type="http://schemas.openxmlformats.org/officeDocument/2006/relationships/slide" Target="slide1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slide" Target="slide18.xml"/><Relationship Id="rId5" Type="http://schemas.microsoft.com/office/2007/relationships/hdphoto" Target="../media/hdphoto1.wdp"/><Relationship Id="rId10" Type="http://schemas.microsoft.com/office/2007/relationships/hdphoto" Target="../media/hdphoto3.wdp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3.wmf"/><Relationship Id="rId7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slide" Target="slide18.xml"/><Relationship Id="rId5" Type="http://schemas.microsoft.com/office/2007/relationships/hdphoto" Target="../media/hdphoto1.wdp"/><Relationship Id="rId10" Type="http://schemas.microsoft.com/office/2007/relationships/hdphoto" Target="../media/hdphoto3.wdp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3.wmf"/><Relationship Id="rId7" Type="http://schemas.openxmlformats.org/officeDocument/2006/relationships/image" Target="../media/image8.png"/><Relationship Id="rId12" Type="http://schemas.openxmlformats.org/officeDocument/2006/relationships/slide" Target="slide1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slide" Target="slide18.xml"/><Relationship Id="rId5" Type="http://schemas.microsoft.com/office/2007/relationships/hdphoto" Target="../media/hdphoto1.wdp"/><Relationship Id="rId10" Type="http://schemas.microsoft.com/office/2007/relationships/hdphoto" Target="../media/hdphoto3.wdp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image" Target="../media/image3.wmf"/><Relationship Id="rId7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slide" Target="slide19.xml"/><Relationship Id="rId5" Type="http://schemas.microsoft.com/office/2007/relationships/hdphoto" Target="../media/hdphoto1.wdp"/><Relationship Id="rId10" Type="http://schemas.microsoft.com/office/2007/relationships/hdphoto" Target="../media/hdphoto6.wdp"/><Relationship Id="rId4" Type="http://schemas.openxmlformats.org/officeDocument/2006/relationships/image" Target="../media/image4.png"/><Relationship Id="rId9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image" Target="../media/image3.wmf"/><Relationship Id="rId7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slide" Target="slide19.xml"/><Relationship Id="rId5" Type="http://schemas.microsoft.com/office/2007/relationships/hdphoto" Target="../media/hdphoto1.wdp"/><Relationship Id="rId10" Type="http://schemas.microsoft.com/office/2007/relationships/hdphoto" Target="../media/hdphoto7.wdp"/><Relationship Id="rId4" Type="http://schemas.openxmlformats.org/officeDocument/2006/relationships/image" Target="../media/image4.png"/><Relationship Id="rId9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image" Target="../media/image3.wmf"/><Relationship Id="rId7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slide" Target="slide19.xml"/><Relationship Id="rId5" Type="http://schemas.microsoft.com/office/2007/relationships/hdphoto" Target="../media/hdphoto1.wdp"/><Relationship Id="rId10" Type="http://schemas.microsoft.com/office/2007/relationships/hdphoto" Target="../media/hdphoto8.wdp"/><Relationship Id="rId4" Type="http://schemas.openxmlformats.org/officeDocument/2006/relationships/image" Target="../media/image4.png"/><Relationship Id="rId9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slide" Target="slide19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id"/><Relationship Id="rId1" Type="http://schemas.microsoft.com/office/2007/relationships/media" Target="../media/media1.mid"/><Relationship Id="rId6" Type="http://schemas.openxmlformats.org/officeDocument/2006/relationships/image" Target="../media/image14.png"/><Relationship Id="rId5" Type="http://schemas.microsoft.com/office/2007/relationships/hdphoto" Target="../media/hdphoto9.wdp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2777625"/>
              </p:ext>
            </p:extLst>
          </p:nvPr>
        </p:nvGraphicFramePr>
        <p:xfrm>
          <a:off x="857224" y="2357430"/>
          <a:ext cx="7470799" cy="3959434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  VY_32_INOVACE_04_01_15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Vlastivěda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Poznáváme Evropu – Milionář III.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Světlana Kopecká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Didaktická hra na opakování učiva o Evropě ve stylu známé televizní hry „Milionář“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Lze využít ke zpestření výuky. Děti získávají přehled o probraném tématu – Evropě.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Hra je zpestřena animačními a zvukovými efekty, poskytuje okamžitou kontrolu na otázky.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5" name="Skupina 4"/>
          <p:cNvGrpSpPr/>
          <p:nvPr/>
        </p:nvGrpSpPr>
        <p:grpSpPr>
          <a:xfrm>
            <a:off x="1087749" y="476672"/>
            <a:ext cx="6968502" cy="1485900"/>
            <a:chOff x="846154" y="500042"/>
            <a:chExt cx="6968502" cy="1485900"/>
          </a:xfrm>
        </p:grpSpPr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val="1775846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hry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84784"/>
            <a:ext cx="7741488" cy="4680520"/>
          </a:xfrm>
        </p:spPr>
        <p:txBody>
          <a:bodyPr>
            <a:norm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Po kliknutí na správnou odpověď se otázka zvýrazní, ozve se aplaus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Můžete kliknout na ikonu KONEC – objeví se rekapitulace získaných peněz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Dále klikáte na ikonu další otázka – objeví se zadání další otázky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Po kliknutí na špatnou odpověď se objeví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smajlík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, který oznamuje, jak jste byli úspěšní, jakou jste získali částku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Po kliknutí na šipku „chci ukončit hru“ se zobrazí rekapitulace úspěšnosti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Pokud kliknete na ikonu nápověda 50/50 – zmizí dvě možnosti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Pokud kliknete na ikonu telefonu – začne se odpočítávat čas potřebný k telefonování – zhruba 90 sekund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7299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Jak se jmenuje hlavní město České </a:t>
            </a: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republiky ?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Vídeň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Praha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Varšava 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Bratislava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gradFill flip="none" rotWithShape="1">
            <a:gsLst>
              <a:gs pos="28000">
                <a:schemeClr val="accent5">
                  <a:tint val="18000"/>
                  <a:satMod val="120000"/>
                  <a:lumMod val="88000"/>
                </a:schemeClr>
              </a:gs>
              <a:gs pos="100000">
                <a:schemeClr val="accent5">
                  <a:tint val="40000"/>
                  <a:satMod val="100000"/>
                  <a:lumMod val="78000"/>
                </a:schemeClr>
              </a:gs>
            </a:gsLst>
            <a:path path="circle">
              <a:fillToRect t="100000" r="100000"/>
            </a:path>
            <a:tileRect l="-100000" b="-100000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1 000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3001" y="4207018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5" name="Skupina 34"/>
          <p:cNvGrpSpPr/>
          <p:nvPr/>
        </p:nvGrpSpPr>
        <p:grpSpPr>
          <a:xfrm>
            <a:off x="1248808" y="116632"/>
            <a:ext cx="6255836" cy="6336704"/>
            <a:chOff x="1547664" y="315857"/>
            <a:chExt cx="6255836" cy="6336704"/>
          </a:xfrm>
        </p:grpSpPr>
        <p:sp>
          <p:nvSpPr>
            <p:cNvPr id="36" name="Ovál 35"/>
            <p:cNvSpPr/>
            <p:nvPr/>
          </p:nvSpPr>
          <p:spPr>
            <a:xfrm>
              <a:off x="1547664" y="315857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Nemáš nic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37" name="Obrázek 36"/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0" r="100000">
                          <a14:foregroundMark x1="32065" y1="40000" x2="32065" y2="40000"/>
                          <a14:foregroundMark x1="32065" y1="40000" x2="32065" y2="40000"/>
                          <a14:foregroundMark x1="35326" y1="41500" x2="35326" y2="41500"/>
                          <a14:foregroundMark x1="29348" y1="10000" x2="29348" y2="10000"/>
                          <a14:foregroundMark x1="30978" y1="21500" x2="30978" y2="21500"/>
                          <a14:foregroundMark x1="65761" y1="21000" x2="65761" y2="21000"/>
                          <a14:foregroundMark x1="63043" y1="40500" x2="63043" y2="40500"/>
                          <a14:foregroundMark x1="68478" y1="41000" x2="68478" y2="41000"/>
                          <a14:foregroundMark x1="69022" y1="11500" x2="69022" y2="11500"/>
                          <a14:foregroundMark x1="79348" y1="49500" x2="79348" y2="49500"/>
                          <a14:foregroundMark x1="76087" y1="52000" x2="76087" y2="52000"/>
                          <a14:foregroundMark x1="80435" y1="60500" x2="80435" y2="60500"/>
                          <a14:foregroundMark x1="73913" y1="60000" x2="73913" y2="6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9340" y="2070883"/>
              <a:ext cx="2532484" cy="2752700"/>
            </a:xfrm>
            <a:prstGeom prst="rect">
              <a:avLst/>
            </a:prstGeom>
          </p:spPr>
        </p:pic>
      </p:grpSp>
      <p:grpSp>
        <p:nvGrpSpPr>
          <p:cNvPr id="38" name="Skupina 37"/>
          <p:cNvGrpSpPr/>
          <p:nvPr/>
        </p:nvGrpSpPr>
        <p:grpSpPr>
          <a:xfrm>
            <a:off x="1270512" y="116632"/>
            <a:ext cx="6255836" cy="6336704"/>
            <a:chOff x="1483266" y="188640"/>
            <a:chExt cx="6255836" cy="6336704"/>
          </a:xfrm>
        </p:grpSpPr>
        <p:sp>
          <p:nvSpPr>
            <p:cNvPr id="39" name="Ovál 38"/>
            <p:cNvSpPr/>
            <p:nvPr/>
          </p:nvSpPr>
          <p:spPr>
            <a:xfrm>
              <a:off x="1483266" y="188640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</a:t>
              </a:r>
              <a:r>
                <a:rPr lang="cs-CZ" sz="5400" b="1" cap="all" dirty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1</a:t>
              </a:r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39429" y1="11917" x2="39429" y2="11917"/>
                          <a14:foregroundMark x1="40000" y1="12435" x2="40000" y2="12435"/>
                          <a14:foregroundMark x1="61143" y1="12953" x2="61143" y2="12953"/>
                          <a14:foregroundMark x1="61143" y1="12953" x2="61143" y2="12953"/>
                          <a14:foregroundMark x1="71429" y1="59067" x2="71429" y2="59067"/>
                          <a14:foregroundMark x1="71429" y1="59067" x2="71429" y2="59067"/>
                          <a14:foregroundMark x1="53714" y1="62694" x2="53714" y2="62694"/>
                          <a14:foregroundMark x1="53143" y1="62694" x2="53143" y2="62694"/>
                          <a14:foregroundMark x1="42857" y1="62176" x2="42857" y2="62176"/>
                          <a14:foregroundMark x1="42857" y1="62176" x2="42857" y2="62176"/>
                          <a14:foregroundMark x1="49143" y1="62694" x2="49143" y2="62694"/>
                          <a14:foregroundMark x1="49143" y1="62694" x2="49143" y2="62694"/>
                          <a14:foregroundMark x1="34857" y1="59585" x2="34857" y2="59585"/>
                          <a14:foregroundMark x1="34857" y1="59585" x2="34857" y2="59585"/>
                          <a14:foregroundMark x1="52000" y1="77202" x2="52000" y2="77202"/>
                          <a14:foregroundMark x1="52000" y1="77202" x2="52000" y2="772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37985" y="1772816"/>
              <a:ext cx="2546397" cy="2808312"/>
            </a:xfrm>
            <a:prstGeom prst="rect">
              <a:avLst/>
            </a:prstGeom>
          </p:spPr>
        </p:pic>
      </p:grpSp>
      <p:sp>
        <p:nvSpPr>
          <p:cNvPr id="43" name="Šipka doprava 42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</a:t>
            </a:r>
            <a:r>
              <a:rPr lang="cs-CZ" dirty="0" smtClean="0">
                <a:hlinkClick r:id="rId12" action="ppaction://hlinksldjump"/>
              </a:rPr>
              <a:t>ukončit</a:t>
            </a:r>
            <a:r>
              <a:rPr lang="cs-CZ" dirty="0" smtClean="0"/>
              <a:t>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1692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0"/>
                            </p:stCondLst>
                            <p:childTnLst>
                              <p:par>
                                <p:cTn id="4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0"/>
                            </p:stCondLst>
                            <p:childTnLst>
                              <p:par>
                                <p:cTn id="49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0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0"/>
                            </p:stCondLst>
                            <p:childTnLst>
                              <p:par>
                                <p:cTn id="5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8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1" dur="2000" fill="hold"/>
                                        <p:tgtEl>
                                          <p:spTgt spid="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02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3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4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0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7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9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Které pohoří odděluje Evropu od Asie ?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Ural 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Alpy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Apeniny 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Tatry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gradFill flip="none" rotWithShape="1">
            <a:gsLst>
              <a:gs pos="28000">
                <a:schemeClr val="accent5">
                  <a:tint val="18000"/>
                  <a:satMod val="120000"/>
                  <a:lumMod val="88000"/>
                </a:schemeClr>
              </a:gs>
              <a:gs pos="100000">
                <a:schemeClr val="accent5">
                  <a:tint val="40000"/>
                  <a:satMod val="100000"/>
                  <a:lumMod val="78000"/>
                </a:schemeClr>
              </a:gs>
            </a:gsLst>
            <a:path path="circle">
              <a:fillToRect t="100000" r="100000"/>
            </a:path>
            <a:tileRect l="-100000" b="-100000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2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3000" y="4177001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5" name="Skupina 34"/>
          <p:cNvGrpSpPr/>
          <p:nvPr/>
        </p:nvGrpSpPr>
        <p:grpSpPr>
          <a:xfrm>
            <a:off x="1547191" y="332656"/>
            <a:ext cx="6255836" cy="6336704"/>
            <a:chOff x="1547664" y="315857"/>
            <a:chExt cx="6255836" cy="6336704"/>
          </a:xfrm>
        </p:grpSpPr>
        <p:sp>
          <p:nvSpPr>
            <p:cNvPr id="36" name="Ovál 35"/>
            <p:cNvSpPr/>
            <p:nvPr/>
          </p:nvSpPr>
          <p:spPr>
            <a:xfrm>
              <a:off x="1547664" y="315857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Nemáš nic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37" name="Obrázek 36"/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0" r="100000">
                          <a14:foregroundMark x1="32065" y1="40000" x2="32065" y2="40000"/>
                          <a14:foregroundMark x1="32065" y1="40000" x2="32065" y2="40000"/>
                          <a14:foregroundMark x1="35326" y1="41500" x2="35326" y2="41500"/>
                          <a14:foregroundMark x1="29348" y1="10000" x2="29348" y2="10000"/>
                          <a14:foregroundMark x1="30978" y1="21500" x2="30978" y2="21500"/>
                          <a14:foregroundMark x1="65761" y1="21000" x2="65761" y2="21000"/>
                          <a14:foregroundMark x1="63043" y1="40500" x2="63043" y2="40500"/>
                          <a14:foregroundMark x1="68478" y1="41000" x2="68478" y2="41000"/>
                          <a14:foregroundMark x1="69022" y1="11500" x2="69022" y2="11500"/>
                          <a14:foregroundMark x1="79348" y1="49500" x2="79348" y2="49500"/>
                          <a14:foregroundMark x1="76087" y1="52000" x2="76087" y2="52000"/>
                          <a14:foregroundMark x1="80435" y1="60500" x2="80435" y2="60500"/>
                          <a14:foregroundMark x1="73913" y1="60000" x2="73913" y2="6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9340" y="2070883"/>
              <a:ext cx="2532484" cy="2752700"/>
            </a:xfrm>
            <a:prstGeom prst="rect">
              <a:avLst/>
            </a:prstGeom>
          </p:spPr>
        </p:pic>
      </p:grpSp>
      <p:grpSp>
        <p:nvGrpSpPr>
          <p:cNvPr id="38" name="Skupina 37"/>
          <p:cNvGrpSpPr/>
          <p:nvPr/>
        </p:nvGrpSpPr>
        <p:grpSpPr>
          <a:xfrm>
            <a:off x="1547191" y="295680"/>
            <a:ext cx="6255836" cy="6336704"/>
            <a:chOff x="1483266" y="188640"/>
            <a:chExt cx="6255836" cy="6336704"/>
          </a:xfrm>
        </p:grpSpPr>
        <p:sp>
          <p:nvSpPr>
            <p:cNvPr id="39" name="Ovál 38"/>
            <p:cNvSpPr/>
            <p:nvPr/>
          </p:nvSpPr>
          <p:spPr>
            <a:xfrm>
              <a:off x="1483266" y="188640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2000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39429" y1="11917" x2="39429" y2="11917"/>
                          <a14:foregroundMark x1="40000" y1="12435" x2="40000" y2="12435"/>
                          <a14:foregroundMark x1="61143" y1="12953" x2="61143" y2="12953"/>
                          <a14:foregroundMark x1="61143" y1="12953" x2="61143" y2="12953"/>
                          <a14:foregroundMark x1="71429" y1="59067" x2="71429" y2="59067"/>
                          <a14:foregroundMark x1="71429" y1="59067" x2="71429" y2="59067"/>
                          <a14:foregroundMark x1="53714" y1="62694" x2="53714" y2="62694"/>
                          <a14:foregroundMark x1="53143" y1="62694" x2="53143" y2="62694"/>
                          <a14:foregroundMark x1="42857" y1="62176" x2="42857" y2="62176"/>
                          <a14:foregroundMark x1="42857" y1="62176" x2="42857" y2="62176"/>
                          <a14:foregroundMark x1="49143" y1="62694" x2="49143" y2="62694"/>
                          <a14:foregroundMark x1="49143" y1="62694" x2="49143" y2="62694"/>
                          <a14:foregroundMark x1="34857" y1="59585" x2="34857" y2="59585"/>
                          <a14:foregroundMark x1="34857" y1="59585" x2="34857" y2="59585"/>
                          <a14:foregroundMark x1="52000" y1="77202" x2="52000" y2="77202"/>
                          <a14:foregroundMark x1="52000" y1="77202" x2="52000" y2="772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37985" y="1772816"/>
              <a:ext cx="2546397" cy="2808312"/>
            </a:xfrm>
            <a:prstGeom prst="rect">
              <a:avLst/>
            </a:prstGeom>
          </p:spPr>
        </p:pic>
      </p:grpSp>
      <p:sp>
        <p:nvSpPr>
          <p:cNvPr id="43" name="Šipka doprava 42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</a:t>
            </a:r>
            <a:r>
              <a:rPr lang="cs-CZ" dirty="0" smtClean="0">
                <a:hlinkClick r:id="rId12" action="ppaction://hlinksldjump"/>
              </a:rPr>
              <a:t>ukončit</a:t>
            </a:r>
            <a:r>
              <a:rPr lang="cs-CZ" dirty="0" smtClean="0"/>
              <a:t>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1314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0000"/>
                            </p:stCondLst>
                            <p:childTnLst>
                              <p:par>
                                <p:cTn id="54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5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0000"/>
                            </p:stCondLst>
                            <p:childTnLst>
                              <p:par>
                                <p:cTn id="57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8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90000"/>
                            </p:stCondLst>
                            <p:childTnLst>
                              <p:par>
                                <p:cTn id="61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3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8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3" dur="2000" fill="hold"/>
                                        <p:tgtEl>
                                          <p:spTgt spid="2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4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3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9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0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1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jakých podnebných pásech se nachází Evropa ?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Subtropický, polární, </a:t>
              </a:r>
            </a:p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mírný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Tropický podnebný</a:t>
              </a:r>
            </a:p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pás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Tropický, subtropický,</a:t>
              </a:r>
            </a:p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polární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Mírný, polární,</a:t>
              </a:r>
            </a:p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tropický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gradFill flip="none" rotWithShape="1">
            <a:gsLst>
              <a:gs pos="28000">
                <a:schemeClr val="accent5">
                  <a:tint val="18000"/>
                  <a:satMod val="120000"/>
                  <a:lumMod val="88000"/>
                </a:schemeClr>
              </a:gs>
              <a:gs pos="100000">
                <a:schemeClr val="accent5">
                  <a:tint val="40000"/>
                  <a:satMod val="100000"/>
                  <a:lumMod val="78000"/>
                </a:schemeClr>
              </a:gs>
            </a:gsLst>
            <a:path path="circle">
              <a:fillToRect t="100000" r="100000"/>
            </a:path>
            <a:tileRect l="-100000" b="-100000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4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2262" y="4241739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5" name="Skupina 34"/>
          <p:cNvGrpSpPr/>
          <p:nvPr/>
        </p:nvGrpSpPr>
        <p:grpSpPr>
          <a:xfrm>
            <a:off x="1496925" y="103684"/>
            <a:ext cx="6255836" cy="6336704"/>
            <a:chOff x="1547664" y="315857"/>
            <a:chExt cx="6255836" cy="6336704"/>
          </a:xfrm>
        </p:grpSpPr>
        <p:sp>
          <p:nvSpPr>
            <p:cNvPr id="36" name="Ovál 35"/>
            <p:cNvSpPr/>
            <p:nvPr/>
          </p:nvSpPr>
          <p:spPr>
            <a:xfrm>
              <a:off x="1547664" y="315857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Nemáš nic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37" name="Obrázek 36"/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0" r="100000">
                          <a14:foregroundMark x1="32065" y1="40000" x2="32065" y2="40000"/>
                          <a14:foregroundMark x1="32065" y1="40000" x2="32065" y2="40000"/>
                          <a14:foregroundMark x1="35326" y1="41500" x2="35326" y2="41500"/>
                          <a14:foregroundMark x1="29348" y1="10000" x2="29348" y2="10000"/>
                          <a14:foregroundMark x1="30978" y1="21500" x2="30978" y2="21500"/>
                          <a14:foregroundMark x1="65761" y1="21000" x2="65761" y2="21000"/>
                          <a14:foregroundMark x1="63043" y1="40500" x2="63043" y2="40500"/>
                          <a14:foregroundMark x1="68478" y1="41000" x2="68478" y2="41000"/>
                          <a14:foregroundMark x1="69022" y1="11500" x2="69022" y2="11500"/>
                          <a14:foregroundMark x1="79348" y1="49500" x2="79348" y2="49500"/>
                          <a14:foregroundMark x1="76087" y1="52000" x2="76087" y2="52000"/>
                          <a14:foregroundMark x1="80435" y1="60500" x2="80435" y2="60500"/>
                          <a14:foregroundMark x1="73913" y1="60000" x2="73913" y2="6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9340" y="2070883"/>
              <a:ext cx="2532484" cy="2752700"/>
            </a:xfrm>
            <a:prstGeom prst="rect">
              <a:avLst/>
            </a:prstGeom>
          </p:spPr>
        </p:pic>
      </p:grpSp>
      <p:grpSp>
        <p:nvGrpSpPr>
          <p:cNvPr id="38" name="Skupina 37"/>
          <p:cNvGrpSpPr/>
          <p:nvPr/>
        </p:nvGrpSpPr>
        <p:grpSpPr>
          <a:xfrm>
            <a:off x="1483266" y="103684"/>
            <a:ext cx="6255836" cy="6336704"/>
            <a:chOff x="1483266" y="188640"/>
            <a:chExt cx="6255836" cy="6336704"/>
          </a:xfrm>
        </p:grpSpPr>
        <p:sp>
          <p:nvSpPr>
            <p:cNvPr id="39" name="Ovál 38"/>
            <p:cNvSpPr/>
            <p:nvPr/>
          </p:nvSpPr>
          <p:spPr>
            <a:xfrm>
              <a:off x="1483266" y="188640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4000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39429" y1="11917" x2="39429" y2="11917"/>
                          <a14:foregroundMark x1="40000" y1="12435" x2="40000" y2="12435"/>
                          <a14:foregroundMark x1="61143" y1="12953" x2="61143" y2="12953"/>
                          <a14:foregroundMark x1="61143" y1="12953" x2="61143" y2="12953"/>
                          <a14:foregroundMark x1="71429" y1="59067" x2="71429" y2="59067"/>
                          <a14:foregroundMark x1="71429" y1="59067" x2="71429" y2="59067"/>
                          <a14:foregroundMark x1="53714" y1="62694" x2="53714" y2="62694"/>
                          <a14:foregroundMark x1="53143" y1="62694" x2="53143" y2="62694"/>
                          <a14:foregroundMark x1="42857" y1="62176" x2="42857" y2="62176"/>
                          <a14:foregroundMark x1="42857" y1="62176" x2="42857" y2="62176"/>
                          <a14:foregroundMark x1="49143" y1="62694" x2="49143" y2="62694"/>
                          <a14:foregroundMark x1="49143" y1="62694" x2="49143" y2="62694"/>
                          <a14:foregroundMark x1="34857" y1="59585" x2="34857" y2="59585"/>
                          <a14:foregroundMark x1="34857" y1="59585" x2="34857" y2="59585"/>
                          <a14:foregroundMark x1="52000" y1="77202" x2="52000" y2="77202"/>
                          <a14:foregroundMark x1="52000" y1="77202" x2="52000" y2="772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37985" y="1772816"/>
              <a:ext cx="2546397" cy="2808312"/>
            </a:xfrm>
            <a:prstGeom prst="rect">
              <a:avLst/>
            </a:prstGeom>
          </p:spPr>
        </p:pic>
      </p:grpSp>
      <p:sp>
        <p:nvSpPr>
          <p:cNvPr id="43" name="Šipka doprava 42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12" action="ppaction://hlinksldjump"/>
              </a:rPr>
              <a:t>Chci</a:t>
            </a:r>
            <a:r>
              <a:rPr lang="cs-CZ" dirty="0" smtClean="0"/>
              <a:t> </a:t>
            </a:r>
            <a:r>
              <a:rPr lang="cs-CZ" dirty="0" smtClean="0">
                <a:hlinkClick r:id="rId12" action="ppaction://hlinksldjump"/>
              </a:rPr>
              <a:t>ukončit</a:t>
            </a:r>
            <a:r>
              <a:rPr lang="cs-CZ" dirty="0" smtClean="0"/>
              <a:t>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9406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0000"/>
                            </p:stCondLst>
                            <p:childTnLst>
                              <p:par>
                                <p:cTn id="54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5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0000"/>
                            </p:stCondLst>
                            <p:childTnLst>
                              <p:par>
                                <p:cTn id="57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8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90000"/>
                            </p:stCondLst>
                            <p:childTnLst>
                              <p:par>
                                <p:cTn id="61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3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8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3" dur="2000" fill="hold"/>
                                        <p:tgtEl>
                                          <p:spTgt spid="2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4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3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9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0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1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Jak se jmenuje poloostrov, na kterém leží státy Portugalsko a Španělsko ?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Apeninský poloostrov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Poloostrov Kola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Skandinávský poloostrov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Pyrenejský poloostrov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gradFill flip="none" rotWithShape="1">
            <a:gsLst>
              <a:gs pos="28000">
                <a:schemeClr val="accent5">
                  <a:tint val="18000"/>
                  <a:satMod val="120000"/>
                  <a:lumMod val="88000"/>
                </a:schemeClr>
              </a:gs>
              <a:gs pos="100000">
                <a:schemeClr val="accent5">
                  <a:tint val="40000"/>
                  <a:satMod val="100000"/>
                  <a:lumMod val="78000"/>
                </a:schemeClr>
              </a:gs>
            </a:gsLst>
            <a:path path="circle">
              <a:fillToRect t="100000" r="100000"/>
            </a:path>
            <a:tileRect l="-100000" b="-100000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8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8847" y="4210360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5" name="Skupina 34"/>
          <p:cNvGrpSpPr/>
          <p:nvPr/>
        </p:nvGrpSpPr>
        <p:grpSpPr>
          <a:xfrm>
            <a:off x="1433228" y="221434"/>
            <a:ext cx="6255836" cy="6336704"/>
            <a:chOff x="1547664" y="315857"/>
            <a:chExt cx="6255836" cy="6336704"/>
          </a:xfrm>
        </p:grpSpPr>
        <p:sp>
          <p:nvSpPr>
            <p:cNvPr id="36" name="Ovál 35"/>
            <p:cNvSpPr/>
            <p:nvPr/>
          </p:nvSpPr>
          <p:spPr>
            <a:xfrm>
              <a:off x="1547664" y="315857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Nemáš nic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37" name="Obrázek 36"/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0" r="100000">
                          <a14:foregroundMark x1="32065" y1="40000" x2="32065" y2="40000"/>
                          <a14:foregroundMark x1="32065" y1="40000" x2="32065" y2="40000"/>
                          <a14:foregroundMark x1="35326" y1="41500" x2="35326" y2="41500"/>
                          <a14:foregroundMark x1="29348" y1="10000" x2="29348" y2="10000"/>
                          <a14:foregroundMark x1="30978" y1="21500" x2="30978" y2="21500"/>
                          <a14:foregroundMark x1="65761" y1="21000" x2="65761" y2="21000"/>
                          <a14:foregroundMark x1="63043" y1="40500" x2="63043" y2="40500"/>
                          <a14:foregroundMark x1="68478" y1="41000" x2="68478" y2="41000"/>
                          <a14:foregroundMark x1="69022" y1="11500" x2="69022" y2="11500"/>
                          <a14:foregroundMark x1="79348" y1="49500" x2="79348" y2="49500"/>
                          <a14:foregroundMark x1="76087" y1="52000" x2="76087" y2="52000"/>
                          <a14:foregroundMark x1="80435" y1="60500" x2="80435" y2="60500"/>
                          <a14:foregroundMark x1="73913" y1="60000" x2="73913" y2="6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9340" y="2070883"/>
              <a:ext cx="2532484" cy="2752700"/>
            </a:xfrm>
            <a:prstGeom prst="rect">
              <a:avLst/>
            </a:prstGeom>
          </p:spPr>
        </p:pic>
      </p:grpSp>
      <p:grpSp>
        <p:nvGrpSpPr>
          <p:cNvPr id="38" name="Skupina 37"/>
          <p:cNvGrpSpPr/>
          <p:nvPr/>
        </p:nvGrpSpPr>
        <p:grpSpPr>
          <a:xfrm>
            <a:off x="1410086" y="221434"/>
            <a:ext cx="6255836" cy="6336704"/>
            <a:chOff x="1483266" y="188640"/>
            <a:chExt cx="6255836" cy="6336704"/>
          </a:xfrm>
        </p:grpSpPr>
        <p:sp>
          <p:nvSpPr>
            <p:cNvPr id="39" name="Ovál 38"/>
            <p:cNvSpPr/>
            <p:nvPr/>
          </p:nvSpPr>
          <p:spPr>
            <a:xfrm>
              <a:off x="1483266" y="188640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8 000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39429" y1="11917" x2="39429" y2="11917"/>
                          <a14:foregroundMark x1="40000" y1="12435" x2="40000" y2="12435"/>
                          <a14:foregroundMark x1="61143" y1="12953" x2="61143" y2="12953"/>
                          <a14:foregroundMark x1="61143" y1="12953" x2="61143" y2="12953"/>
                          <a14:foregroundMark x1="71429" y1="59067" x2="71429" y2="59067"/>
                          <a14:foregroundMark x1="71429" y1="59067" x2="71429" y2="59067"/>
                          <a14:foregroundMark x1="53714" y1="62694" x2="53714" y2="62694"/>
                          <a14:foregroundMark x1="53143" y1="62694" x2="53143" y2="62694"/>
                          <a14:foregroundMark x1="42857" y1="62176" x2="42857" y2="62176"/>
                          <a14:foregroundMark x1="42857" y1="62176" x2="42857" y2="62176"/>
                          <a14:foregroundMark x1="49143" y1="62694" x2="49143" y2="62694"/>
                          <a14:foregroundMark x1="49143" y1="62694" x2="49143" y2="62694"/>
                          <a14:foregroundMark x1="34857" y1="59585" x2="34857" y2="59585"/>
                          <a14:foregroundMark x1="34857" y1="59585" x2="34857" y2="59585"/>
                          <a14:foregroundMark x1="52000" y1="77202" x2="52000" y2="77202"/>
                          <a14:foregroundMark x1="52000" y1="77202" x2="52000" y2="772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44333" y="1772816"/>
              <a:ext cx="2546397" cy="2808312"/>
            </a:xfrm>
            <a:prstGeom prst="rect">
              <a:avLst/>
            </a:prstGeom>
          </p:spPr>
        </p:pic>
      </p:grpSp>
      <p:sp>
        <p:nvSpPr>
          <p:cNvPr id="43" name="Šipka doprava 42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</a:t>
            </a:r>
            <a:r>
              <a:rPr lang="cs-CZ" dirty="0" smtClean="0">
                <a:hlinkClick r:id="rId12" action="ppaction://hlinksldjump"/>
              </a:rPr>
              <a:t>ukončit</a:t>
            </a:r>
            <a:r>
              <a:rPr lang="cs-CZ" dirty="0" smtClean="0"/>
              <a:t>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1729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1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0000"/>
                            </p:stCondLst>
                            <p:childTnLst>
                              <p:par>
                                <p:cTn id="59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0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60000"/>
                            </p:stCondLst>
                            <p:childTnLst>
                              <p:par>
                                <p:cTn id="62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3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90000"/>
                            </p:stCondLst>
                            <p:childTnLst>
                              <p:par>
                                <p:cTn id="66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8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0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5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0" dur="2000" fill="hold"/>
                                        <p:tgtEl>
                                          <p:spTgt spid="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1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2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3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4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3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6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7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8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Česká republika leží ve: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z</a:t>
              </a:r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ápadní Evropě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v</a:t>
              </a:r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ýchodní Evropě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</a:t>
              </a:r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třední Evropě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j</a:t>
              </a:r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ižní Evropě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10 000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3001" y="4177001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5" name="Skupina 34"/>
          <p:cNvGrpSpPr/>
          <p:nvPr/>
        </p:nvGrpSpPr>
        <p:grpSpPr>
          <a:xfrm>
            <a:off x="1160765" y="296465"/>
            <a:ext cx="6255836" cy="6336704"/>
            <a:chOff x="1547664" y="315857"/>
            <a:chExt cx="6255836" cy="6336704"/>
          </a:xfrm>
        </p:grpSpPr>
        <p:sp>
          <p:nvSpPr>
            <p:cNvPr id="36" name="Ovál 35"/>
            <p:cNvSpPr/>
            <p:nvPr/>
          </p:nvSpPr>
          <p:spPr>
            <a:xfrm>
              <a:off x="1547664" y="315857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Nemáš nic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37" name="Obrázek 36"/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0" r="100000">
                          <a14:foregroundMark x1="32065" y1="40000" x2="32065" y2="40000"/>
                          <a14:foregroundMark x1="32065" y1="40000" x2="32065" y2="40000"/>
                          <a14:foregroundMark x1="35326" y1="41500" x2="35326" y2="41500"/>
                          <a14:foregroundMark x1="29348" y1="10000" x2="29348" y2="10000"/>
                          <a14:foregroundMark x1="30978" y1="21500" x2="30978" y2="21500"/>
                          <a14:foregroundMark x1="65761" y1="21000" x2="65761" y2="21000"/>
                          <a14:foregroundMark x1="63043" y1="40500" x2="63043" y2="40500"/>
                          <a14:foregroundMark x1="68478" y1="41000" x2="68478" y2="41000"/>
                          <a14:foregroundMark x1="69022" y1="11500" x2="69022" y2="11500"/>
                          <a14:foregroundMark x1="79348" y1="49500" x2="79348" y2="49500"/>
                          <a14:foregroundMark x1="76087" y1="52000" x2="76087" y2="52000"/>
                          <a14:foregroundMark x1="80435" y1="60500" x2="80435" y2="60500"/>
                          <a14:foregroundMark x1="73913" y1="60000" x2="73913" y2="6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9340" y="2070883"/>
              <a:ext cx="2532484" cy="2752700"/>
            </a:xfrm>
            <a:prstGeom prst="rect">
              <a:avLst/>
            </a:prstGeom>
          </p:spPr>
        </p:pic>
      </p:grpSp>
      <p:grpSp>
        <p:nvGrpSpPr>
          <p:cNvPr id="38" name="Skupina 37"/>
          <p:cNvGrpSpPr/>
          <p:nvPr/>
        </p:nvGrpSpPr>
        <p:grpSpPr>
          <a:xfrm>
            <a:off x="1115616" y="293017"/>
            <a:ext cx="6255836" cy="6336704"/>
            <a:chOff x="1483266" y="188640"/>
            <a:chExt cx="6255836" cy="6336704"/>
          </a:xfrm>
        </p:grpSpPr>
        <p:sp>
          <p:nvSpPr>
            <p:cNvPr id="39" name="Ovál 38"/>
            <p:cNvSpPr/>
            <p:nvPr/>
          </p:nvSpPr>
          <p:spPr>
            <a:xfrm>
              <a:off x="1483266" y="188640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10 000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39429" y1="11917" x2="39429" y2="11917"/>
                          <a14:foregroundMark x1="40000" y1="12435" x2="40000" y2="12435"/>
                          <a14:foregroundMark x1="61143" y1="12953" x2="61143" y2="12953"/>
                          <a14:foregroundMark x1="61143" y1="12953" x2="61143" y2="12953"/>
                          <a14:foregroundMark x1="71429" y1="59067" x2="71429" y2="59067"/>
                          <a14:foregroundMark x1="71429" y1="59067" x2="71429" y2="59067"/>
                          <a14:foregroundMark x1="53714" y1="62694" x2="53714" y2="62694"/>
                          <a14:foregroundMark x1="53143" y1="62694" x2="53143" y2="62694"/>
                          <a14:foregroundMark x1="42857" y1="62176" x2="42857" y2="62176"/>
                          <a14:foregroundMark x1="42857" y1="62176" x2="42857" y2="62176"/>
                          <a14:foregroundMark x1="49143" y1="62694" x2="49143" y2="62694"/>
                          <a14:foregroundMark x1="49143" y1="62694" x2="49143" y2="62694"/>
                          <a14:foregroundMark x1="34857" y1="59585" x2="34857" y2="59585"/>
                          <a14:foregroundMark x1="34857" y1="59585" x2="34857" y2="59585"/>
                          <a14:foregroundMark x1="52000" y1="77202" x2="52000" y2="77202"/>
                          <a14:foregroundMark x1="52000" y1="77202" x2="52000" y2="772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37985" y="1772816"/>
              <a:ext cx="2546397" cy="2808312"/>
            </a:xfrm>
            <a:prstGeom prst="rect">
              <a:avLst/>
            </a:prstGeom>
          </p:spPr>
        </p:pic>
      </p:grpSp>
      <p:sp>
        <p:nvSpPr>
          <p:cNvPr id="43" name="Šipka doprava 42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</a:t>
            </a:r>
            <a:r>
              <a:rPr lang="cs-CZ" dirty="0" smtClean="0">
                <a:hlinkClick r:id="rId12" action="ppaction://hlinksldjump"/>
              </a:rPr>
              <a:t>ukončit</a:t>
            </a:r>
            <a:r>
              <a:rPr lang="cs-CZ" dirty="0" smtClean="0"/>
              <a:t>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6073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0"/>
                            </p:stCondLst>
                            <p:childTnLst>
                              <p:par>
                                <p:cTn id="4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0"/>
                            </p:stCondLst>
                            <p:childTnLst>
                              <p:par>
                                <p:cTn id="49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0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0"/>
                            </p:stCondLst>
                            <p:childTnLst>
                              <p:par>
                                <p:cTn id="5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5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2" dur="2000" fill="hold"/>
                                        <p:tgtEl>
                                          <p:spTgt spid="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03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4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0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9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0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2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Býčí zápasy jsou typické  pro stát :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Francie   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Španělsko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Rusko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Portugalsko 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gradFill flip="none" rotWithShape="1">
            <a:gsLst>
              <a:gs pos="28000">
                <a:schemeClr val="accent5">
                  <a:tint val="18000"/>
                  <a:satMod val="120000"/>
                  <a:lumMod val="88000"/>
                </a:schemeClr>
              </a:gs>
              <a:gs pos="100000">
                <a:schemeClr val="accent5">
                  <a:tint val="40000"/>
                  <a:satMod val="100000"/>
                  <a:lumMod val="78000"/>
                </a:schemeClr>
              </a:gs>
            </a:gsLst>
            <a:path path="circle">
              <a:fillToRect t="100000" r="100000"/>
            </a:path>
            <a:tileRect l="-100000" b="-100000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20 000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3" name="Skupina 2"/>
          <p:cNvGrpSpPr/>
          <p:nvPr/>
        </p:nvGrpSpPr>
        <p:grpSpPr>
          <a:xfrm>
            <a:off x="1547664" y="367562"/>
            <a:ext cx="6255836" cy="6336704"/>
            <a:chOff x="12073576" y="2922907"/>
            <a:chExt cx="6255836" cy="6336704"/>
          </a:xfrm>
        </p:grpSpPr>
        <p:sp>
          <p:nvSpPr>
            <p:cNvPr id="36" name="Ovál 35"/>
            <p:cNvSpPr/>
            <p:nvPr/>
          </p:nvSpPr>
          <p:spPr>
            <a:xfrm>
              <a:off x="12073576" y="2922907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10 000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100000" l="0" r="100000">
                          <a14:foregroundMark x1="40625" y1="45313" x2="40625" y2="45313"/>
                          <a14:foregroundMark x1="40625" y1="45833" x2="40625" y2="45833"/>
                          <a14:foregroundMark x1="32813" y1="46875" x2="32813" y2="46875"/>
                          <a14:foregroundMark x1="32813" y1="46875" x2="32813" y2="46875"/>
                          <a14:foregroundMark x1="66146" y1="46875" x2="66146" y2="46875"/>
                          <a14:foregroundMark x1="66146" y1="47396" x2="66146" y2="47396"/>
                          <a14:foregroundMark x1="75000" y1="45833" x2="75000" y2="45833"/>
                          <a14:foregroundMark x1="75000" y1="45833" x2="75000" y2="4583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615756" y="4045944"/>
              <a:ext cx="3171476" cy="3171476"/>
            </a:xfrm>
            <a:prstGeom prst="rect">
              <a:avLst/>
            </a:prstGeom>
          </p:spPr>
        </p:pic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8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3001" y="4130818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8" name="Skupina 37"/>
          <p:cNvGrpSpPr/>
          <p:nvPr/>
        </p:nvGrpSpPr>
        <p:grpSpPr>
          <a:xfrm>
            <a:off x="1547664" y="367562"/>
            <a:ext cx="6255836" cy="6336704"/>
            <a:chOff x="1483266" y="188640"/>
            <a:chExt cx="6255836" cy="6336704"/>
          </a:xfrm>
        </p:grpSpPr>
        <p:sp>
          <p:nvSpPr>
            <p:cNvPr id="39" name="Ovál 38"/>
            <p:cNvSpPr/>
            <p:nvPr/>
          </p:nvSpPr>
          <p:spPr>
            <a:xfrm>
              <a:off x="1483266" y="188640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20 000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39429" y1="11917" x2="39429" y2="11917"/>
                          <a14:foregroundMark x1="40000" y1="12435" x2="40000" y2="12435"/>
                          <a14:foregroundMark x1="61143" y1="12953" x2="61143" y2="12953"/>
                          <a14:foregroundMark x1="61143" y1="12953" x2="61143" y2="12953"/>
                          <a14:foregroundMark x1="71429" y1="59067" x2="71429" y2="59067"/>
                          <a14:foregroundMark x1="71429" y1="59067" x2="71429" y2="59067"/>
                          <a14:foregroundMark x1="53714" y1="62694" x2="53714" y2="62694"/>
                          <a14:foregroundMark x1="53143" y1="62694" x2="53143" y2="62694"/>
                          <a14:foregroundMark x1="42857" y1="62176" x2="42857" y2="62176"/>
                          <a14:foregroundMark x1="42857" y1="62176" x2="42857" y2="62176"/>
                          <a14:foregroundMark x1="49143" y1="62694" x2="49143" y2="62694"/>
                          <a14:foregroundMark x1="49143" y1="62694" x2="49143" y2="62694"/>
                          <a14:foregroundMark x1="34857" y1="59585" x2="34857" y2="59585"/>
                          <a14:foregroundMark x1="34857" y1="59585" x2="34857" y2="59585"/>
                          <a14:foregroundMark x1="52000" y1="77202" x2="52000" y2="77202"/>
                          <a14:foregroundMark x1="52000" y1="77202" x2="52000" y2="772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37985" y="1772816"/>
              <a:ext cx="2546397" cy="2808312"/>
            </a:xfrm>
            <a:prstGeom prst="rect">
              <a:avLst/>
            </a:prstGeom>
          </p:spPr>
        </p:pic>
      </p:grpSp>
      <p:sp>
        <p:nvSpPr>
          <p:cNvPr id="43" name="Šipka doprava 42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</a:t>
            </a:r>
            <a:r>
              <a:rPr lang="cs-CZ" dirty="0" smtClean="0">
                <a:hlinkClick r:id="rId11" action="ppaction://hlinksldjump"/>
              </a:rPr>
              <a:t>ukončit</a:t>
            </a:r>
            <a:r>
              <a:rPr lang="cs-CZ" dirty="0" smtClean="0"/>
              <a:t>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7426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9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9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6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4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1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0"/>
                            </p:stCondLst>
                            <p:childTnLst>
                              <p:par>
                                <p:cTn id="4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0"/>
                            </p:stCondLst>
                            <p:childTnLst>
                              <p:par>
                                <p:cTn id="49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0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0"/>
                            </p:stCondLst>
                            <p:childTnLst>
                              <p:par>
                                <p:cTn id="5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8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3" dur="2000" fill="hold"/>
                                        <p:tgtEl>
                                          <p:spTgt spid="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4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9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9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1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Jaký stát leží pouze na ostrovech ?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Portugalsko 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Ukrajina 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Velká  Británie 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Řecko 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gradFill flip="none" rotWithShape="1">
            <a:gsLst>
              <a:gs pos="28000">
                <a:schemeClr val="accent5">
                  <a:tint val="18000"/>
                  <a:satMod val="120000"/>
                  <a:lumMod val="88000"/>
                </a:schemeClr>
              </a:gs>
              <a:gs pos="100000">
                <a:schemeClr val="accent5">
                  <a:tint val="40000"/>
                  <a:satMod val="100000"/>
                  <a:lumMod val="78000"/>
                </a:schemeClr>
              </a:gs>
            </a:gsLst>
            <a:path path="circle">
              <a:fillToRect t="100000" r="100000"/>
            </a:path>
            <a:tileRect l="-100000" b="-100000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40 000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3983" y="4150424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3" name="Skupina 42"/>
          <p:cNvGrpSpPr/>
          <p:nvPr/>
        </p:nvGrpSpPr>
        <p:grpSpPr>
          <a:xfrm>
            <a:off x="1270512" y="38228"/>
            <a:ext cx="6255836" cy="6336704"/>
            <a:chOff x="12073576" y="2922907"/>
            <a:chExt cx="6255836" cy="6336704"/>
          </a:xfrm>
        </p:grpSpPr>
        <p:sp>
          <p:nvSpPr>
            <p:cNvPr id="44" name="Ovál 43"/>
            <p:cNvSpPr/>
            <p:nvPr/>
          </p:nvSpPr>
          <p:spPr>
            <a:xfrm>
              <a:off x="12073576" y="2922907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10 000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0" r="100000">
                          <a14:foregroundMark x1="40625" y1="45313" x2="40625" y2="45313"/>
                          <a14:foregroundMark x1="40625" y1="45833" x2="40625" y2="45833"/>
                          <a14:foregroundMark x1="32813" y1="46875" x2="32813" y2="46875"/>
                          <a14:foregroundMark x1="32813" y1="46875" x2="32813" y2="46875"/>
                          <a14:foregroundMark x1="66146" y1="46875" x2="66146" y2="46875"/>
                          <a14:foregroundMark x1="66146" y1="47396" x2="66146" y2="47396"/>
                          <a14:foregroundMark x1="75000" y1="45833" x2="75000" y2="45833"/>
                          <a14:foregroundMark x1="75000" y1="45833" x2="75000" y2="4583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615756" y="4045944"/>
              <a:ext cx="3171476" cy="3171476"/>
            </a:xfrm>
            <a:prstGeom prst="rect">
              <a:avLst/>
            </a:prstGeom>
          </p:spPr>
        </p:pic>
      </p:grpSp>
      <p:grpSp>
        <p:nvGrpSpPr>
          <p:cNvPr id="38" name="Skupina 37"/>
          <p:cNvGrpSpPr/>
          <p:nvPr/>
        </p:nvGrpSpPr>
        <p:grpSpPr>
          <a:xfrm>
            <a:off x="1351461" y="152636"/>
            <a:ext cx="6255836" cy="6336704"/>
            <a:chOff x="1483266" y="188640"/>
            <a:chExt cx="6255836" cy="6336704"/>
          </a:xfrm>
        </p:grpSpPr>
        <p:sp>
          <p:nvSpPr>
            <p:cNvPr id="39" name="Ovál 38"/>
            <p:cNvSpPr/>
            <p:nvPr/>
          </p:nvSpPr>
          <p:spPr>
            <a:xfrm>
              <a:off x="1483266" y="188640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40 000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39429" y1="11917" x2="39429" y2="11917"/>
                          <a14:foregroundMark x1="40000" y1="12435" x2="40000" y2="12435"/>
                          <a14:foregroundMark x1="61143" y1="12953" x2="61143" y2="12953"/>
                          <a14:foregroundMark x1="61143" y1="12953" x2="61143" y2="12953"/>
                          <a14:foregroundMark x1="71429" y1="59067" x2="71429" y2="59067"/>
                          <a14:foregroundMark x1="71429" y1="59067" x2="71429" y2="59067"/>
                          <a14:foregroundMark x1="53714" y1="62694" x2="53714" y2="62694"/>
                          <a14:foregroundMark x1="53143" y1="62694" x2="53143" y2="62694"/>
                          <a14:foregroundMark x1="42857" y1="62176" x2="42857" y2="62176"/>
                          <a14:foregroundMark x1="42857" y1="62176" x2="42857" y2="62176"/>
                          <a14:foregroundMark x1="49143" y1="62694" x2="49143" y2="62694"/>
                          <a14:foregroundMark x1="49143" y1="62694" x2="49143" y2="62694"/>
                          <a14:foregroundMark x1="34857" y1="59585" x2="34857" y2="59585"/>
                          <a14:foregroundMark x1="34857" y1="59585" x2="34857" y2="59585"/>
                          <a14:foregroundMark x1="52000" y1="77202" x2="52000" y2="77202"/>
                          <a14:foregroundMark x1="52000" y1="77202" x2="52000" y2="772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37985" y="1772816"/>
              <a:ext cx="2546397" cy="2808312"/>
            </a:xfrm>
            <a:prstGeom prst="rect">
              <a:avLst/>
            </a:prstGeom>
          </p:spPr>
        </p:pic>
      </p:grpSp>
      <p:sp>
        <p:nvSpPr>
          <p:cNvPr id="52" name="Šipka doprava 51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</a:t>
            </a:r>
            <a:r>
              <a:rPr lang="cs-CZ" dirty="0" smtClean="0">
                <a:hlinkClick r:id="rId12" action="ppaction://hlinksldjump"/>
              </a:rPr>
              <a:t>ukončit</a:t>
            </a:r>
            <a:r>
              <a:rPr lang="cs-CZ" dirty="0" smtClean="0"/>
              <a:t>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6120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0"/>
                            </p:stCondLst>
                            <p:childTnLst>
                              <p:par>
                                <p:cTn id="4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0"/>
                            </p:stCondLst>
                            <p:childTnLst>
                              <p:par>
                                <p:cTn id="49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0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0"/>
                            </p:stCondLst>
                            <p:childTnLst>
                              <p:par>
                                <p:cTn id="5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5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2" dur="2000" fill="hold"/>
                                        <p:tgtEl>
                                          <p:spTgt spid="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03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4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0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9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0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Který ostrov neleží  v Evropě ?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Sicílie 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Korsika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Madagaskar 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Malta 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gradFill flip="none" rotWithShape="1">
            <a:gsLst>
              <a:gs pos="28000">
                <a:schemeClr val="accent5">
                  <a:tint val="18000"/>
                  <a:satMod val="120000"/>
                  <a:lumMod val="88000"/>
                </a:schemeClr>
              </a:gs>
              <a:gs pos="100000">
                <a:schemeClr val="accent5">
                  <a:tint val="40000"/>
                  <a:satMod val="100000"/>
                  <a:lumMod val="78000"/>
                </a:schemeClr>
              </a:gs>
            </a:gsLst>
            <a:path path="circle">
              <a:fillToRect t="100000" r="100000"/>
            </a:path>
            <a:tileRect l="-100000" b="-100000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80 000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7901" y="4154965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3" name="Skupina 42"/>
          <p:cNvGrpSpPr/>
          <p:nvPr/>
        </p:nvGrpSpPr>
        <p:grpSpPr>
          <a:xfrm>
            <a:off x="1793650" y="332656"/>
            <a:ext cx="6255836" cy="6336704"/>
            <a:chOff x="12073576" y="2922907"/>
            <a:chExt cx="6255836" cy="6336704"/>
          </a:xfrm>
        </p:grpSpPr>
        <p:sp>
          <p:nvSpPr>
            <p:cNvPr id="44" name="Ovál 43"/>
            <p:cNvSpPr/>
            <p:nvPr/>
          </p:nvSpPr>
          <p:spPr>
            <a:xfrm>
              <a:off x="12073576" y="2922907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10 000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0" r="100000">
                          <a14:foregroundMark x1="40625" y1="45313" x2="40625" y2="45313"/>
                          <a14:foregroundMark x1="40625" y1="45833" x2="40625" y2="45833"/>
                          <a14:foregroundMark x1="32813" y1="46875" x2="32813" y2="46875"/>
                          <a14:foregroundMark x1="32813" y1="46875" x2="32813" y2="46875"/>
                          <a14:foregroundMark x1="66146" y1="46875" x2="66146" y2="46875"/>
                          <a14:foregroundMark x1="66146" y1="47396" x2="66146" y2="47396"/>
                          <a14:foregroundMark x1="75000" y1="45833" x2="75000" y2="45833"/>
                          <a14:foregroundMark x1="75000" y1="45833" x2="75000" y2="4583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615756" y="4045944"/>
              <a:ext cx="3171476" cy="3171476"/>
            </a:xfrm>
            <a:prstGeom prst="rect">
              <a:avLst/>
            </a:prstGeom>
          </p:spPr>
        </p:pic>
      </p:grpSp>
      <p:grpSp>
        <p:nvGrpSpPr>
          <p:cNvPr id="38" name="Skupina 37"/>
          <p:cNvGrpSpPr/>
          <p:nvPr/>
        </p:nvGrpSpPr>
        <p:grpSpPr>
          <a:xfrm>
            <a:off x="1502564" y="377228"/>
            <a:ext cx="6255836" cy="6336704"/>
            <a:chOff x="1483266" y="188640"/>
            <a:chExt cx="6255836" cy="6336704"/>
          </a:xfrm>
        </p:grpSpPr>
        <p:sp>
          <p:nvSpPr>
            <p:cNvPr id="39" name="Ovál 38"/>
            <p:cNvSpPr/>
            <p:nvPr/>
          </p:nvSpPr>
          <p:spPr>
            <a:xfrm>
              <a:off x="1483266" y="188640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80 000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39429" y1="11917" x2="39429" y2="11917"/>
                          <a14:foregroundMark x1="40000" y1="12435" x2="40000" y2="12435"/>
                          <a14:foregroundMark x1="61143" y1="12953" x2="61143" y2="12953"/>
                          <a14:foregroundMark x1="61143" y1="12953" x2="61143" y2="12953"/>
                          <a14:foregroundMark x1="71429" y1="59067" x2="71429" y2="59067"/>
                          <a14:foregroundMark x1="71429" y1="59067" x2="71429" y2="59067"/>
                          <a14:foregroundMark x1="53714" y1="62694" x2="53714" y2="62694"/>
                          <a14:foregroundMark x1="53143" y1="62694" x2="53143" y2="62694"/>
                          <a14:foregroundMark x1="42857" y1="62176" x2="42857" y2="62176"/>
                          <a14:foregroundMark x1="42857" y1="62176" x2="42857" y2="62176"/>
                          <a14:foregroundMark x1="49143" y1="62694" x2="49143" y2="62694"/>
                          <a14:foregroundMark x1="49143" y1="62694" x2="49143" y2="62694"/>
                          <a14:foregroundMark x1="34857" y1="59585" x2="34857" y2="59585"/>
                          <a14:foregroundMark x1="34857" y1="59585" x2="34857" y2="59585"/>
                          <a14:foregroundMark x1="52000" y1="77202" x2="52000" y2="77202"/>
                          <a14:foregroundMark x1="52000" y1="77202" x2="52000" y2="772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37985" y="1772816"/>
              <a:ext cx="2546397" cy="2808312"/>
            </a:xfrm>
            <a:prstGeom prst="rect">
              <a:avLst/>
            </a:prstGeom>
          </p:spPr>
        </p:pic>
      </p:grpSp>
      <p:sp>
        <p:nvSpPr>
          <p:cNvPr id="52" name="Šipka doprava 51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</a:t>
            </a:r>
            <a:r>
              <a:rPr lang="cs-CZ" dirty="0" smtClean="0">
                <a:hlinkClick r:id="rId11" action="ppaction://hlinksldjump"/>
              </a:rPr>
              <a:t>ukončit</a:t>
            </a:r>
            <a:r>
              <a:rPr lang="cs-CZ" dirty="0" smtClean="0"/>
              <a:t>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3091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7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0000"/>
                            </p:stCondLst>
                            <p:childTnLst>
                              <p:par>
                                <p:cTn id="69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0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60000"/>
                            </p:stCondLst>
                            <p:childTnLst>
                              <p:par>
                                <p:cTn id="72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3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90000"/>
                            </p:stCondLst>
                            <p:childTnLst>
                              <p:par>
                                <p:cTn id="76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8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5" dur="2000" fill="hold"/>
                                        <p:tgtEl>
                                          <p:spTgt spid="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26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3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1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3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9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kterých státech se pěstují olivy ?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Portugalsko, Španělsko,</a:t>
              </a:r>
            </a:p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Řecko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Řecko, Dánsko,</a:t>
              </a:r>
            </a:p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Polsko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Rakousko, Slovensko,</a:t>
              </a:r>
            </a:p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Švýcarsko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Norsko, Finsko, </a:t>
              </a:r>
            </a:p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Švédsko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160 000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3001" y="4177001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3" name="Skupina 42"/>
          <p:cNvGrpSpPr/>
          <p:nvPr/>
        </p:nvGrpSpPr>
        <p:grpSpPr>
          <a:xfrm>
            <a:off x="1987322" y="304081"/>
            <a:ext cx="6255836" cy="6336704"/>
            <a:chOff x="12073576" y="2922907"/>
            <a:chExt cx="6255836" cy="6336704"/>
          </a:xfrm>
        </p:grpSpPr>
        <p:sp>
          <p:nvSpPr>
            <p:cNvPr id="44" name="Ovál 43"/>
            <p:cNvSpPr/>
            <p:nvPr/>
          </p:nvSpPr>
          <p:spPr>
            <a:xfrm>
              <a:off x="12073576" y="2922907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10 000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0" r="100000">
                          <a14:foregroundMark x1="40625" y1="45313" x2="40625" y2="45313"/>
                          <a14:foregroundMark x1="40625" y1="45833" x2="40625" y2="45833"/>
                          <a14:foregroundMark x1="32813" y1="46875" x2="32813" y2="46875"/>
                          <a14:foregroundMark x1="32813" y1="46875" x2="32813" y2="46875"/>
                          <a14:foregroundMark x1="66146" y1="46875" x2="66146" y2="46875"/>
                          <a14:foregroundMark x1="66146" y1="47396" x2="66146" y2="47396"/>
                          <a14:foregroundMark x1="75000" y1="45833" x2="75000" y2="45833"/>
                          <a14:foregroundMark x1="75000" y1="45833" x2="75000" y2="4583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615756" y="4045944"/>
              <a:ext cx="3171476" cy="3171476"/>
            </a:xfrm>
            <a:prstGeom prst="rect">
              <a:avLst/>
            </a:prstGeom>
          </p:spPr>
        </p:pic>
      </p:grpSp>
      <p:grpSp>
        <p:nvGrpSpPr>
          <p:cNvPr id="38" name="Skupina 37"/>
          <p:cNvGrpSpPr/>
          <p:nvPr/>
        </p:nvGrpSpPr>
        <p:grpSpPr>
          <a:xfrm>
            <a:off x="1735294" y="0"/>
            <a:ext cx="6255836" cy="6336704"/>
            <a:chOff x="1483266" y="188640"/>
            <a:chExt cx="6255836" cy="6336704"/>
          </a:xfrm>
        </p:grpSpPr>
        <p:sp>
          <p:nvSpPr>
            <p:cNvPr id="39" name="Ovál 38"/>
            <p:cNvSpPr/>
            <p:nvPr/>
          </p:nvSpPr>
          <p:spPr>
            <a:xfrm>
              <a:off x="1483266" y="188640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160 000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39429" y1="11917" x2="39429" y2="11917"/>
                          <a14:foregroundMark x1="40000" y1="12435" x2="40000" y2="12435"/>
                          <a14:foregroundMark x1="61143" y1="12953" x2="61143" y2="12953"/>
                          <a14:foregroundMark x1="61143" y1="12953" x2="61143" y2="12953"/>
                          <a14:foregroundMark x1="71429" y1="59067" x2="71429" y2="59067"/>
                          <a14:foregroundMark x1="71429" y1="59067" x2="71429" y2="59067"/>
                          <a14:foregroundMark x1="53714" y1="62694" x2="53714" y2="62694"/>
                          <a14:foregroundMark x1="53143" y1="62694" x2="53143" y2="62694"/>
                          <a14:foregroundMark x1="42857" y1="62176" x2="42857" y2="62176"/>
                          <a14:foregroundMark x1="42857" y1="62176" x2="42857" y2="62176"/>
                          <a14:foregroundMark x1="49143" y1="62694" x2="49143" y2="62694"/>
                          <a14:foregroundMark x1="49143" y1="62694" x2="49143" y2="62694"/>
                          <a14:foregroundMark x1="34857" y1="59585" x2="34857" y2="59585"/>
                          <a14:foregroundMark x1="34857" y1="59585" x2="34857" y2="59585"/>
                          <a14:foregroundMark x1="52000" y1="77202" x2="52000" y2="77202"/>
                          <a14:foregroundMark x1="52000" y1="77202" x2="52000" y2="772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37985" y="1772816"/>
              <a:ext cx="2546397" cy="2808312"/>
            </a:xfrm>
            <a:prstGeom prst="rect">
              <a:avLst/>
            </a:prstGeom>
          </p:spPr>
        </p:pic>
      </p:grpSp>
      <p:sp>
        <p:nvSpPr>
          <p:cNvPr id="52" name="Šipka doprava 51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</a:t>
            </a:r>
            <a:r>
              <a:rPr lang="cs-CZ" dirty="0" smtClean="0">
                <a:hlinkClick r:id="rId12" action="ppaction://hlinksldjump"/>
              </a:rPr>
              <a:t>ukončit</a:t>
            </a:r>
            <a:r>
              <a:rPr lang="cs-CZ" dirty="0" smtClean="0"/>
              <a:t>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8228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0"/>
                            </p:stCondLst>
                            <p:childTnLst>
                              <p:par>
                                <p:cTn id="4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0"/>
                            </p:stCondLst>
                            <p:childTnLst>
                              <p:par>
                                <p:cTn id="49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0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0"/>
                            </p:stCondLst>
                            <p:childTnLst>
                              <p:par>
                                <p:cTn id="5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5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3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8" dur="2000" fill="hold"/>
                                        <p:tgtEl>
                                          <p:spTgt spid="2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09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11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12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13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4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5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6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 to je KOLOSEUM ?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Poloostrov 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Ostrov</a:t>
              </a:r>
            </a:p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 ve Středozemním moři 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Antické divadlo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Název antického vozu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gradFill flip="none" rotWithShape="1">
            <a:gsLst>
              <a:gs pos="28000">
                <a:schemeClr val="accent5">
                  <a:tint val="18000"/>
                  <a:satMod val="120000"/>
                  <a:lumMod val="88000"/>
                </a:schemeClr>
              </a:gs>
              <a:gs pos="100000">
                <a:schemeClr val="accent5">
                  <a:tint val="40000"/>
                  <a:satMod val="100000"/>
                  <a:lumMod val="78000"/>
                </a:schemeClr>
              </a:gs>
            </a:gsLst>
            <a:path path="circle">
              <a:fillToRect t="100000" r="100000"/>
            </a:path>
            <a:tileRect l="-100000" b="-100000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250 000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3001" y="4168918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1483266" y="-256129"/>
            <a:ext cx="6759892" cy="6759892"/>
            <a:chOff x="10019136" y="3977876"/>
            <a:chExt cx="6759892" cy="6759892"/>
          </a:xfrm>
        </p:grpSpPr>
        <p:sp>
          <p:nvSpPr>
            <p:cNvPr id="36" name="Ovál 35"/>
            <p:cNvSpPr/>
            <p:nvPr/>
          </p:nvSpPr>
          <p:spPr>
            <a:xfrm>
              <a:off x="10271164" y="4387644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160 000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2" name="Picture 2" descr="emoce,emotikony,obli&amp;ccaron;eje,o&amp;rcaron;ezané obrázky,o&amp;rcaron;íznuté obrázky,PNG,pr&amp;uring;hledné pozadí,smajlíci,smajlík,š&amp;tcaron;astný,symboly,úšklebky,úsm&amp;ecaron;v,usm&amp;ecaron;vavá tvá&amp;rcaron;,usm&amp;ecaron;vavé tvá&amp;rcaron;e,úsm&amp;ecaron;vy,veselé obli&amp;ccaron;eje,vtipný,výrazy,vyst&amp;rcaron;i&amp;zcaron;ené obrázky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0000" b="90000" l="10000" r="90000">
                          <a14:foregroundMark x1="50769" y1="56308" x2="50769" y2="56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019136" y="3977876"/>
              <a:ext cx="6759892" cy="67598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8" name="Skupina 17"/>
          <p:cNvGrpSpPr/>
          <p:nvPr/>
        </p:nvGrpSpPr>
        <p:grpSpPr>
          <a:xfrm>
            <a:off x="1793650" y="-58612"/>
            <a:ext cx="6255836" cy="6548955"/>
            <a:chOff x="-9181529" y="-1859815"/>
            <a:chExt cx="6255836" cy="6548955"/>
          </a:xfrm>
        </p:grpSpPr>
        <p:sp>
          <p:nvSpPr>
            <p:cNvPr id="39" name="Ovál 38"/>
            <p:cNvSpPr/>
            <p:nvPr/>
          </p:nvSpPr>
          <p:spPr>
            <a:xfrm>
              <a:off x="-9181529" y="-1647564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250 000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17" name="Picture 3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9027576" y="-1859815"/>
              <a:ext cx="5947929" cy="59479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40" name="Šipka doprava 39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</a:t>
            </a:r>
            <a:r>
              <a:rPr lang="cs-CZ" dirty="0" smtClean="0">
                <a:hlinkClick r:id="rId11" action="ppaction://hlinksldjump"/>
              </a:rPr>
              <a:t>ukončit</a:t>
            </a:r>
            <a:r>
              <a:rPr lang="cs-CZ" dirty="0" smtClean="0"/>
              <a:t>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535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0"/>
                            </p:stCondLst>
                            <p:childTnLst>
                              <p:par>
                                <p:cTn id="4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0"/>
                            </p:stCondLst>
                            <p:childTnLst>
                              <p:par>
                                <p:cTn id="49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0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0"/>
                            </p:stCondLst>
                            <p:childTnLst>
                              <p:par>
                                <p:cTn id="5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1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8" dur="2000" fill="hold"/>
                                        <p:tgtEl>
                                          <p:spTgt spid="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9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1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2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83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4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5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6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2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Jak se jmenuje stát, kde se nachází nejvíce antických památek ?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Velká Británie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Itálie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Finsko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Norsko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gradFill flip="none" rotWithShape="1">
            <a:gsLst>
              <a:gs pos="28000">
                <a:schemeClr val="accent5">
                  <a:tint val="18000"/>
                  <a:satMod val="120000"/>
                  <a:lumMod val="88000"/>
                </a:schemeClr>
              </a:gs>
              <a:gs pos="100000">
                <a:schemeClr val="accent5">
                  <a:tint val="40000"/>
                  <a:satMod val="100000"/>
                  <a:lumMod val="78000"/>
                </a:schemeClr>
              </a:gs>
            </a:gsLst>
            <a:path path="circle">
              <a:fillToRect t="100000" r="100000"/>
            </a:path>
            <a:tileRect l="-100000" b="-100000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500 000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8986" y="5939633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3" name="Skupina 42"/>
          <p:cNvGrpSpPr/>
          <p:nvPr/>
        </p:nvGrpSpPr>
        <p:grpSpPr>
          <a:xfrm>
            <a:off x="1048037" y="-220931"/>
            <a:ext cx="6759892" cy="6759892"/>
            <a:chOff x="10019136" y="3977876"/>
            <a:chExt cx="6759892" cy="6759892"/>
          </a:xfrm>
        </p:grpSpPr>
        <p:sp>
          <p:nvSpPr>
            <p:cNvPr id="44" name="Ovál 43"/>
            <p:cNvSpPr/>
            <p:nvPr/>
          </p:nvSpPr>
          <p:spPr>
            <a:xfrm>
              <a:off x="10271164" y="4387644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160 000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5" name="Picture 2" descr="emoce,emotikony,obli&amp;ccaron;eje,o&amp;rcaron;ezané obrázky,o&amp;rcaron;íznuté obrázky,PNG,pr&amp;uring;hledné pozadí,smajlíci,smajlík,š&amp;tcaron;astný,symboly,úšklebky,úsm&amp;ecaron;v,usm&amp;ecaron;vavá tvá&amp;rcaron;,usm&amp;ecaron;vavé tvá&amp;rcaron;e,úsm&amp;ecaron;vy,veselé obli&amp;ccaron;eje,vtipný,výrazy,vyst&amp;rcaron;i&amp;zcaron;ené obrázky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0000" b="90000" l="10000" r="90000">
                          <a14:foregroundMark x1="50769" y1="56308" x2="50769" y2="56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019136" y="3977876"/>
              <a:ext cx="6759892" cy="67598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" name="Skupina 1"/>
          <p:cNvGrpSpPr/>
          <p:nvPr/>
        </p:nvGrpSpPr>
        <p:grpSpPr>
          <a:xfrm>
            <a:off x="1223003" y="461693"/>
            <a:ext cx="6255836" cy="6336704"/>
            <a:chOff x="-4564156" y="3071476"/>
            <a:chExt cx="6255836" cy="6336704"/>
          </a:xfrm>
        </p:grpSpPr>
        <p:sp>
          <p:nvSpPr>
            <p:cNvPr id="53" name="Ovál 52"/>
            <p:cNvSpPr/>
            <p:nvPr/>
          </p:nvSpPr>
          <p:spPr>
            <a:xfrm>
              <a:off x="-4564156" y="3071476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500 000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2050" name="Picture 2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7668" t="23027" r="25787" b="26195"/>
            <a:stretch/>
          </p:blipFill>
          <p:spPr bwMode="auto">
            <a:xfrm>
              <a:off x="-2971800" y="4166657"/>
              <a:ext cx="3200400" cy="349144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39" name="Šipka doprava 38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</a:t>
            </a:r>
            <a:r>
              <a:rPr lang="cs-CZ" dirty="0" smtClean="0">
                <a:hlinkClick r:id="rId11" action="ppaction://hlinksldjump"/>
              </a:rPr>
              <a:t>ukončit</a:t>
            </a:r>
            <a:r>
              <a:rPr lang="cs-CZ" dirty="0" smtClean="0"/>
              <a:t>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0146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0"/>
                            </p:stCondLst>
                            <p:childTnLst>
                              <p:par>
                                <p:cTn id="4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0"/>
                            </p:stCondLst>
                            <p:childTnLst>
                              <p:par>
                                <p:cTn id="49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0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0"/>
                            </p:stCondLst>
                            <p:childTnLst>
                              <p:par>
                                <p:cTn id="5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1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9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4" dur="2000" fill="hold"/>
                                        <p:tgtEl>
                                          <p:spTgt spid="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8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0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2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kterém státě se nachází </a:t>
            </a:r>
          </a:p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STONEHENGE ?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Island 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Rakousko 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Chorvatsko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Velká Británie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gradFill flip="none" rotWithShape="1">
            <a:gsLst>
              <a:gs pos="28000">
                <a:schemeClr val="accent5">
                  <a:tint val="18000"/>
                  <a:satMod val="120000"/>
                  <a:lumMod val="88000"/>
                </a:schemeClr>
              </a:gs>
              <a:gs pos="100000">
                <a:schemeClr val="accent5">
                  <a:tint val="40000"/>
                  <a:satMod val="100000"/>
                  <a:lumMod val="78000"/>
                </a:schemeClr>
              </a:gs>
            </a:gsLst>
            <a:path path="circle">
              <a:fillToRect t="100000" r="100000"/>
            </a:path>
            <a:tileRect l="-100000" b="-100000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750 000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6922" y="4177001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3" name="Skupina 42"/>
          <p:cNvGrpSpPr/>
          <p:nvPr/>
        </p:nvGrpSpPr>
        <p:grpSpPr>
          <a:xfrm>
            <a:off x="997038" y="138426"/>
            <a:ext cx="6759892" cy="6759892"/>
            <a:chOff x="10019136" y="3977876"/>
            <a:chExt cx="6759892" cy="6759892"/>
          </a:xfrm>
        </p:grpSpPr>
        <p:sp>
          <p:nvSpPr>
            <p:cNvPr id="44" name="Ovál 43"/>
            <p:cNvSpPr/>
            <p:nvPr/>
          </p:nvSpPr>
          <p:spPr>
            <a:xfrm>
              <a:off x="10271164" y="4387644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160 000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5" name="Picture 2" descr="emoce,emotikony,obli&amp;ccaron;eje,o&amp;rcaron;ezané obrázky,o&amp;rcaron;íznuté obrázky,PNG,pr&amp;uring;hledné pozadí,smajlíci,smajlík,š&amp;tcaron;astný,symboly,úšklebky,úsm&amp;ecaron;v,usm&amp;ecaron;vavá tvá&amp;rcaron;,usm&amp;ecaron;vavé tvá&amp;rcaron;e,úsm&amp;ecaron;vy,veselé obli&amp;ccaron;eje,vtipný,výrazy,vyst&amp;rcaron;i&amp;zcaron;ené obrázky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0000" b="90000" l="10000" r="90000">
                          <a14:foregroundMark x1="50769" y1="56308" x2="50769" y2="56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019136" y="3977876"/>
              <a:ext cx="6759892" cy="67598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" name="Skupina 2"/>
          <p:cNvGrpSpPr/>
          <p:nvPr/>
        </p:nvGrpSpPr>
        <p:grpSpPr>
          <a:xfrm>
            <a:off x="1227210" y="494719"/>
            <a:ext cx="6255836" cy="6336704"/>
            <a:chOff x="9179257" y="4319527"/>
            <a:chExt cx="6255836" cy="6336704"/>
          </a:xfrm>
        </p:grpSpPr>
        <p:sp>
          <p:nvSpPr>
            <p:cNvPr id="39" name="Ovál 38"/>
            <p:cNvSpPr/>
            <p:nvPr/>
          </p:nvSpPr>
          <p:spPr>
            <a:xfrm>
              <a:off x="9179257" y="4319527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750 000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3074" name="Picture 2" descr="emoce,emotikony,fanoušci,gesta,kšiltovky,obli&amp;ccaron;eje,potlesk,povzbuzování,šátky,smajlíci,smajlík,sport,sportovní fanoušci,symboly,úsm&amp;ecaron;v,usm&amp;ecaron;vavá tvá&amp;rcaron;,usm&amp;ecaron;vavé tvá&amp;rcaron;e,úsm&amp;ecaron;vy,veselé obli&amp;ccaron;eje,výrazy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41231" y1="11385" x2="41231" y2="11385"/>
                          <a14:foregroundMark x1="60615" y1="21846" x2="60615" y2="21846"/>
                          <a14:foregroundMark x1="62462" y1="26462" x2="62462" y2="26462"/>
                          <a14:foregroundMark x1="61846" y1="21538" x2="61846" y2="21538"/>
                          <a14:foregroundMark x1="59077" y1="25538" x2="59077" y2="25538"/>
                          <a14:foregroundMark x1="46154" y1="30154" x2="46154" y2="30154"/>
                          <a14:foregroundMark x1="42769" y1="25231" x2="42769" y2="25231"/>
                          <a14:foregroundMark x1="44923" y1="24923" x2="44923" y2="24923"/>
                          <a14:foregroundMark x1="42462" y1="30154" x2="42462" y2="30154"/>
                          <a14:foregroundMark x1="64308" y1="44308" x2="64308" y2="44308"/>
                          <a14:foregroundMark x1="58154" y1="46462" x2="58154" y2="46462"/>
                          <a14:foregroundMark x1="50154" y1="44308" x2="50154" y2="44308"/>
                          <a14:foregroundMark x1="55077" y1="44615" x2="55077" y2="44615"/>
                          <a14:foregroundMark x1="61538" y1="45231" x2="61538" y2="45231"/>
                          <a14:foregroundMark x1="63077" y1="55385" x2="63077" y2="55385"/>
                          <a14:foregroundMark x1="77231" y1="68308" x2="77231" y2="68308"/>
                          <a14:foregroundMark x1="76000" y1="62154" x2="76000" y2="62154"/>
                          <a14:foregroundMark x1="81231" y1="64308" x2="81231" y2="64308"/>
                          <a14:foregroundMark x1="84000" y1="68000" x2="84000" y2="68000"/>
                          <a14:foregroundMark x1="87077" y1="71077" x2="87077" y2="71077"/>
                          <a14:foregroundMark x1="92923" y1="76615" x2="92923" y2="76615"/>
                          <a14:foregroundMark x1="93538" y1="72000" x2="93538" y2="72000"/>
                          <a14:foregroundMark x1="92308" y1="67692" x2="92308" y2="67692"/>
                          <a14:foregroundMark x1="89538" y1="67385" x2="89538" y2="67385"/>
                          <a14:foregroundMark x1="85231" y1="66769" x2="85231" y2="66769"/>
                          <a14:foregroundMark x1="83692" y1="64308" x2="83692" y2="64308"/>
                          <a14:foregroundMark x1="80308" y1="60615" x2="79385" y2="60615"/>
                          <a14:foregroundMark x1="74462" y1="59692" x2="73538" y2="59692"/>
                          <a14:foregroundMark x1="69846" y1="60000" x2="69846" y2="60000"/>
                          <a14:foregroundMark x1="68923" y1="60615" x2="68923" y2="60615"/>
                          <a14:foregroundMark x1="68923" y1="66154" x2="68923" y2="66154"/>
                          <a14:foregroundMark x1="73231" y1="66462" x2="73231" y2="66462"/>
                          <a14:foregroundMark x1="71385" y1="69846" x2="71385" y2="69846"/>
                          <a14:foregroundMark x1="73231" y1="74769" x2="73231" y2="74769"/>
                          <a14:foregroundMark x1="76615" y1="74462" x2="80000" y2="74462"/>
                          <a14:foregroundMark x1="82462" y1="74462" x2="82462" y2="74462"/>
                          <a14:foregroundMark x1="86154" y1="75385" x2="86154" y2="75385"/>
                          <a14:foregroundMark x1="63077" y1="86769" x2="63077" y2="86769"/>
                          <a14:foregroundMark x1="64615" y1="82462" x2="64615" y2="82462"/>
                          <a14:foregroundMark x1="58154" y1="82462" x2="58154" y2="82462"/>
                          <a14:foregroundMark x1="53846" y1="79692" x2="53846" y2="79692"/>
                          <a14:foregroundMark x1="52308" y1="76308" x2="52308" y2="76308"/>
                          <a14:foregroundMark x1="48923" y1="76000" x2="48923" y2="76000"/>
                          <a14:foregroundMark x1="76615" y1="58462" x2="76615" y2="58462"/>
                          <a14:foregroundMark x1="76923" y1="62154" x2="76923" y2="62154"/>
                          <a14:foregroundMark x1="78154" y1="65231" x2="78154" y2="65231"/>
                          <a14:foregroundMark x1="78769" y1="66154" x2="78769" y2="66154"/>
                          <a14:foregroundMark x1="80615" y1="71077" x2="80615" y2="71077"/>
                          <a14:foregroundMark x1="83692" y1="71077" x2="83692" y2="71077"/>
                          <a14:foregroundMark x1="87692" y1="72000" x2="87692" y2="72000"/>
                          <a14:foregroundMark x1="89846" y1="72308" x2="89846" y2="72308"/>
                          <a14:foregroundMark x1="88923" y1="75077" x2="88923" y2="75077"/>
                          <a14:foregroundMark x1="86154" y1="80308" x2="86154" y2="80308"/>
                          <a14:foregroundMark x1="89538" y1="78769" x2="89538" y2="78769"/>
                          <a14:foregroundMark x1="92000" y1="78769" x2="92000" y2="78769"/>
                          <a14:foregroundMark x1="92308" y1="76308" x2="92308" y2="76308"/>
                          <a14:foregroundMark x1="93846" y1="73846" x2="93846" y2="73846"/>
                          <a14:foregroundMark x1="92000" y1="71077" x2="92000" y2="71077"/>
                          <a14:foregroundMark x1="90154" y1="70462" x2="90154" y2="70462"/>
                          <a14:foregroundMark x1="89231" y1="69231" x2="89231" y2="69231"/>
                          <a14:foregroundMark x1="87385" y1="64923" x2="87385" y2="64923"/>
                          <a14:foregroundMark x1="87385" y1="66462" x2="87385" y2="66462"/>
                          <a14:foregroundMark x1="85231" y1="64615" x2="85231" y2="64615"/>
                          <a14:foregroundMark x1="83692" y1="63692" x2="83692" y2="63692"/>
                          <a14:foregroundMark x1="83077" y1="62462" x2="83077" y2="62462"/>
                          <a14:foregroundMark x1="82462" y1="61538" x2="82462" y2="61538"/>
                          <a14:foregroundMark x1="81538" y1="60308" x2="81538" y2="60308"/>
                          <a14:foregroundMark x1="79385" y1="59385" x2="79385" y2="59385"/>
                          <a14:foregroundMark x1="79077" y1="59077" x2="79077" y2="59077"/>
                          <a14:foregroundMark x1="74154" y1="59077" x2="74154" y2="59077"/>
                          <a14:foregroundMark x1="72308" y1="59692" x2="72308" y2="59692"/>
                          <a14:foregroundMark x1="69231" y1="59692" x2="69231" y2="59692"/>
                          <a14:foregroundMark x1="67692" y1="60308" x2="66769" y2="60923"/>
                          <a14:foregroundMark x1="69231" y1="65231" x2="69231" y2="65231"/>
                          <a14:foregroundMark x1="71692" y1="68923" x2="71692" y2="68923"/>
                          <a14:foregroundMark x1="74154" y1="70769" x2="74154" y2="70769"/>
                          <a14:foregroundMark x1="70462" y1="71385" x2="70462" y2="71385"/>
                          <a14:foregroundMark x1="89231" y1="80308" x2="89231" y2="80308"/>
                          <a14:foregroundMark x1="64615" y1="88615" x2="64615" y2="88615"/>
                          <a14:foregroundMark x1="67077" y1="85231" x2="67077" y2="85231"/>
                          <a14:foregroundMark x1="69538" y1="83692" x2="69538" y2="83692"/>
                          <a14:foregroundMark x1="70769" y1="82769" x2="70769" y2="82769"/>
                          <a14:foregroundMark x1="72615" y1="82769" x2="72615" y2="82769"/>
                          <a14:foregroundMark x1="72308" y1="82154" x2="72308" y2="82154"/>
                          <a14:foregroundMark x1="70154" y1="81846" x2="70154" y2="81846"/>
                          <a14:foregroundMark x1="68615" y1="81538" x2="68615" y2="81538"/>
                          <a14:foregroundMark x1="66769" y1="81846" x2="66462" y2="82769"/>
                          <a14:foregroundMark x1="64308" y1="83077" x2="64308" y2="83077"/>
                          <a14:foregroundMark x1="62462" y1="82462" x2="62462" y2="82462"/>
                          <a14:foregroundMark x1="63077" y1="80615" x2="63077" y2="80615"/>
                          <a14:foregroundMark x1="65538" y1="80308" x2="65538" y2="80308"/>
                          <a14:foregroundMark x1="66462" y1="79385" x2="66462" y2="79385"/>
                          <a14:foregroundMark x1="64923" y1="77846" x2="64923" y2="77846"/>
                          <a14:foregroundMark x1="62769" y1="78769" x2="62769" y2="78769"/>
                          <a14:foregroundMark x1="59385" y1="80000" x2="59385" y2="80000"/>
                          <a14:foregroundMark x1="55077" y1="81538" x2="55077" y2="81538"/>
                          <a14:foregroundMark x1="55385" y1="78154" x2="55385" y2="78154"/>
                          <a14:foregroundMark x1="53846" y1="76000" x2="53846" y2="76000"/>
                          <a14:foregroundMark x1="52923" y1="75077" x2="52923" y2="75077"/>
                          <a14:foregroundMark x1="50769" y1="72923" x2="50769" y2="72923"/>
                          <a14:foregroundMark x1="52923" y1="82769" x2="52923" y2="82769"/>
                          <a14:foregroundMark x1="53538" y1="88615" x2="53538" y2="88615"/>
                          <a14:foregroundMark x1="52615" y1="89538" x2="52615" y2="89538"/>
                          <a14:foregroundMark x1="52615" y1="91692" x2="52615" y2="91692"/>
                          <a14:foregroundMark x1="50154" y1="86769" x2="50154" y2="86769"/>
                          <a14:foregroundMark x1="52000" y1="85231" x2="52000" y2="85231"/>
                          <a14:foregroundMark x1="56308" y1="83692" x2="56308" y2="83692"/>
                          <a14:foregroundMark x1="57538" y1="87692" x2="57538" y2="87692"/>
                          <a14:foregroundMark x1="53846" y1="86462" x2="53846" y2="86462"/>
                          <a14:foregroundMark x1="61231" y1="84308" x2="61231" y2="84308"/>
                          <a14:foregroundMark x1="58462" y1="87077" x2="58462" y2="87077"/>
                          <a14:foregroundMark x1="58462" y1="90462" x2="58462" y2="90462"/>
                          <a14:foregroundMark x1="56308" y1="91692" x2="56308" y2="91692"/>
                          <a14:foregroundMark x1="55077" y1="95385" x2="55077" y2="95385"/>
                          <a14:foregroundMark x1="53538" y1="93231" x2="53538" y2="93231"/>
                          <a14:foregroundMark x1="56615" y1="96308" x2="56615" y2="96308"/>
                          <a14:foregroundMark x1="58769" y1="97231" x2="58769" y2="97231"/>
                          <a14:foregroundMark x1="61231" y1="93846" x2="61231" y2="93846"/>
                          <a14:foregroundMark x1="64615" y1="96308" x2="64615" y2="96308"/>
                          <a14:foregroundMark x1="66462" y1="97846" x2="66462" y2="97846"/>
                          <a14:foregroundMark x1="64308" y1="97846" x2="64308" y2="97846"/>
                          <a14:foregroundMark x1="61538" y1="96923" x2="61538" y2="96923"/>
                          <a14:foregroundMark x1="61538" y1="96000" x2="61538" y2="96000"/>
                          <a14:foregroundMark x1="59692" y1="94154" x2="59692" y2="94154"/>
                          <a14:foregroundMark x1="57846" y1="93538" x2="57846" y2="93538"/>
                          <a14:foregroundMark x1="59692" y1="90769" x2="59692" y2="90769"/>
                          <a14:foregroundMark x1="60308" y1="88923" x2="60308" y2="88923"/>
                          <a14:foregroundMark x1="62462" y1="90462" x2="62462" y2="90462"/>
                          <a14:foregroundMark x1="64615" y1="91077" x2="64615" y2="91077"/>
                          <a14:foregroundMark x1="67077" y1="91385" x2="67077" y2="91385"/>
                          <a14:foregroundMark x1="67385" y1="91077" x2="67385" y2="91077"/>
                          <a14:foregroundMark x1="70462" y1="89846" x2="70462" y2="89846"/>
                          <a14:foregroundMark x1="72615" y1="88615" x2="72615" y2="88615"/>
                          <a14:foregroundMark x1="74769" y1="88308" x2="74769" y2="88308"/>
                          <a14:foregroundMark x1="69846" y1="95692" x2="69846" y2="95692"/>
                          <a14:foregroundMark x1="73231" y1="93846" x2="73231" y2="93846"/>
                          <a14:foregroundMark x1="73231" y1="93538" x2="73231" y2="93538"/>
                          <a14:foregroundMark x1="61231" y1="29538" x2="61231" y2="29538"/>
                          <a14:foregroundMark x1="64615" y1="28615" x2="64615" y2="28615"/>
                          <a14:foregroundMark x1="65231" y1="25231" x2="65231" y2="25231"/>
                          <a14:foregroundMark x1="65538" y1="27385" x2="65538" y2="27385"/>
                          <a14:foregroundMark x1="64923" y1="30154" x2="64923" y2="30154"/>
                          <a14:foregroundMark x1="48000" y1="29538" x2="48000" y2="29538"/>
                          <a14:foregroundMark x1="46154" y1="28000" x2="46154" y2="28000"/>
                          <a14:foregroundMark x1="46462" y1="33846" x2="46462" y2="33846"/>
                          <a14:foregroundMark x1="48308" y1="33846" x2="48308" y2="33846"/>
                          <a14:foregroundMark x1="45846" y1="26462" x2="45846" y2="26462"/>
                          <a14:foregroundMark x1="71077" y1="94462" x2="71077" y2="9446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828584" y="5496291"/>
              <a:ext cx="3735691" cy="37356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Obláček 1"/>
            <p:cNvSpPr/>
            <p:nvPr/>
          </p:nvSpPr>
          <p:spPr>
            <a:xfrm>
              <a:off x="12996936" y="5631682"/>
              <a:ext cx="1800200" cy="1226318"/>
            </a:xfrm>
            <a:prstGeom prst="cloudCallout">
              <a:avLst>
                <a:gd name="adj1" fmla="val -39881"/>
                <a:gd name="adj2" fmla="val 85801"/>
              </a:avLst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err="1" smtClean="0">
                  <a:solidFill>
                    <a:schemeClr val="tx1"/>
                  </a:solidFill>
                </a:rPr>
                <a:t>Huráááá</a:t>
              </a:r>
              <a:endParaRPr lang="cs-CZ" dirty="0">
                <a:solidFill>
                  <a:schemeClr val="tx1"/>
                </a:solidFill>
              </a:endParaRPr>
            </a:p>
          </p:txBody>
        </p:sp>
      </p:grpSp>
      <p:sp>
        <p:nvSpPr>
          <p:cNvPr id="40" name="Šipka doprava 39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</a:t>
            </a:r>
            <a:r>
              <a:rPr lang="cs-CZ" dirty="0" smtClean="0">
                <a:hlinkClick r:id="rId11" action="ppaction://hlinksldjump"/>
              </a:rPr>
              <a:t>ukončit</a:t>
            </a:r>
            <a:r>
              <a:rPr lang="cs-CZ" dirty="0" smtClean="0"/>
              <a:t>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6903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0"/>
                            </p:stCondLst>
                            <p:childTnLst>
                              <p:par>
                                <p:cTn id="4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0"/>
                            </p:stCondLst>
                            <p:childTnLst>
                              <p:par>
                                <p:cTn id="49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0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0"/>
                            </p:stCondLst>
                            <p:childTnLst>
                              <p:par>
                                <p:cTn id="5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1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9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4" dur="2000" fill="hold"/>
                                        <p:tgtEl>
                                          <p:spTgt spid="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8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0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2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7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48752">
              <a:srgbClr val="9DCA53"/>
            </a:gs>
            <a:gs pos="0">
              <a:schemeClr val="bg2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bg2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 kterém městě a státě se nachází </a:t>
            </a:r>
          </a:p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SAGRADA FAMÍLIA ?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>
              <a:hlinkClick r:id="" action="ppaction://hlinkshowjump?jump=nextslide"/>
            </p:cNvPr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Barcelona, Španělsko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Berlín, Německo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Benátky, Řím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Varšava, Polsko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gradFill flip="none" rotWithShape="1">
            <a:gsLst>
              <a:gs pos="28000">
                <a:schemeClr val="accent5">
                  <a:tint val="18000"/>
                  <a:satMod val="120000"/>
                  <a:lumMod val="88000"/>
                </a:schemeClr>
              </a:gs>
              <a:gs pos="100000">
                <a:schemeClr val="accent5">
                  <a:tint val="40000"/>
                  <a:satMod val="100000"/>
                  <a:lumMod val="78000"/>
                </a:schemeClr>
              </a:gs>
            </a:gsLst>
            <a:path path="circle">
              <a:fillToRect t="100000" r="100000"/>
            </a:path>
            <a:tileRect l="-100000" b="-100000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1 000 000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0081" y="4077072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Šipka doprava 30">
            <a:hlinkClick r:id="rId7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</a:t>
            </a:r>
            <a:r>
              <a:rPr lang="cs-CZ" dirty="0" smtClean="0">
                <a:hlinkClick r:id="rId7" action="ppaction://hlinksldjump"/>
              </a:rPr>
              <a:t>ukončit</a:t>
            </a:r>
            <a:r>
              <a:rPr lang="cs-CZ" dirty="0" smtClean="0"/>
              <a:t>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0103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0"/>
                            </p:stCondLst>
                            <p:childTnLst>
                              <p:par>
                                <p:cTn id="4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0"/>
                            </p:stCondLst>
                            <p:childTnLst>
                              <p:par>
                                <p:cTn id="49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0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0"/>
                            </p:stCondLst>
                            <p:childTnLst>
                              <p:par>
                                <p:cTn id="5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1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9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4" dur="2000" fill="hold"/>
                                        <p:tgtEl>
                                          <p:spTgt spid="2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8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980728"/>
            <a:ext cx="8064896" cy="4217063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>
                <a:gd name="adj" fmla="val 10104839"/>
              </a:avLst>
            </a:prstTxWarp>
            <a:spAutoFit/>
          </a:bodyPr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Gratulujeme, je z tebe milionář, vyzvedni si odměnu </a:t>
            </a:r>
            <a:endParaRPr lang="cs-CZ" sz="4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23963" y1="9559" x2="23963" y2="9559"/>
                        <a14:foregroundMark x1="23963" y1="9559" x2="23963" y2="9559"/>
                        <a14:foregroundMark x1="26728" y1="13235" x2="26728" y2="13235"/>
                        <a14:foregroundMark x1="23963" y1="18382" x2="23963" y2="18382"/>
                        <a14:foregroundMark x1="22581" y1="19853" x2="22581" y2="19853"/>
                        <a14:foregroundMark x1="18894" y1="22059" x2="18894" y2="22059"/>
                        <a14:foregroundMark x1="13825" y1="25735" x2="13825" y2="25735"/>
                        <a14:foregroundMark x1="12442" y1="45588" x2="12442" y2="45588"/>
                        <a14:foregroundMark x1="8295" y1="47059" x2="8295" y2="47059"/>
                        <a14:foregroundMark x1="18894" y1="75735" x2="18894" y2="75735"/>
                        <a14:foregroundMark x1="21198" y1="80147" x2="19816" y2="86029"/>
                        <a14:foregroundMark x1="18894" y1="84559" x2="18894" y2="84559"/>
                        <a14:foregroundMark x1="44700" y1="72059" x2="44700" y2="72059"/>
                        <a14:foregroundMark x1="48387" y1="80147" x2="48387" y2="81618"/>
                        <a14:foregroundMark x1="83410" y1="79412" x2="83410" y2="79412"/>
                        <a14:foregroundMark x1="82488" y1="69118" x2="82488" y2="69118"/>
                        <a14:foregroundMark x1="76498" y1="68382" x2="76498" y2="68382"/>
                        <a14:foregroundMark x1="88940" y1="48529" x2="88940" y2="48529"/>
                        <a14:foregroundMark x1="87558" y1="42647" x2="87558" y2="42647"/>
                        <a14:foregroundMark x1="82949" y1="39706" x2="82949" y2="39706"/>
                        <a14:foregroundMark x1="70507" y1="9559" x2="70507" y2="9559"/>
                        <a14:foregroundMark x1="73733" y1="10294" x2="73733" y2="10294"/>
                        <a14:foregroundMark x1="39631" y1="10294" x2="39631" y2="10294"/>
                        <a14:foregroundMark x1="41475" y1="9559" x2="41475" y2="9559"/>
                        <a14:foregroundMark x1="9677" y1="87500" x2="9677" y2="875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4217" y="1637173"/>
            <a:ext cx="4633862" cy="2904172"/>
          </a:xfrm>
          <a:prstGeom prst="rect">
            <a:avLst/>
          </a:prstGeom>
        </p:spPr>
      </p:pic>
      <p:pic>
        <p:nvPicPr>
          <p:cNvPr id="2" name="MS900044820[1].mi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11960" y="4763616"/>
            <a:ext cx="609600" cy="609600"/>
          </a:xfrm>
          <a:prstGeom prst="rect">
            <a:avLst/>
          </a:prstGeom>
        </p:spPr>
      </p:pic>
      <p:sp>
        <p:nvSpPr>
          <p:cNvPr id="5" name="Zkosené hrany 4">
            <a:hlinkClick r:id="" action="ppaction://hlinkshowjump?jump=lastslide"/>
          </p:cNvPr>
          <p:cNvSpPr/>
          <p:nvPr/>
        </p:nvSpPr>
        <p:spPr>
          <a:xfrm>
            <a:off x="3427208" y="5373216"/>
            <a:ext cx="2179104" cy="1080120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hlinkClick r:id="" action="ppaction://hlinkshowjump?jump=lastslide"/>
              </a:rPr>
              <a:t>Konec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8333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60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07866" y="2204864"/>
            <a:ext cx="4320480" cy="2477889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Down">
              <a:avLst>
                <a:gd name="adj" fmla="val 21093029"/>
              </a:avLst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NEZÍSKÁVÁŠ NIC  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9385" l="0" r="100000">
                        <a14:foregroundMark x1="8923" y1="7692" x2="8923" y2="7692"/>
                        <a14:foregroundMark x1="3077" y1="18769" x2="3077" y2="18769"/>
                        <a14:foregroundMark x1="12923" y1="13231" x2="12923" y2="13231"/>
                        <a14:foregroundMark x1="10154" y1="19077" x2="10154" y2="19077"/>
                        <a14:foregroundMark x1="13846" y1="19385" x2="13846" y2="19385"/>
                        <a14:foregroundMark x1="15385" y1="15692" x2="16308" y2="15385"/>
                        <a14:foregroundMark x1="86462" y1="13231" x2="86462" y2="13231"/>
                        <a14:foregroundMark x1="90769" y1="9231" x2="90769" y2="9231"/>
                        <a14:foregroundMark x1="97231" y1="17538" x2="97231" y2="17538"/>
                        <a14:foregroundMark x1="90154" y1="19077" x2="90154" y2="19077"/>
                        <a14:foregroundMark x1="86462" y1="19692" x2="86462" y2="19692"/>
                        <a14:foregroundMark x1="84000" y1="15385" x2="84000" y2="15385"/>
                        <a14:foregroundMark x1="75385" y1="44615" x2="75385" y2="44615"/>
                        <a14:foregroundMark x1="65231" y1="47692" x2="65231" y2="47692"/>
                        <a14:foregroundMark x1="62154" y1="48308" x2="64000" y2="48308"/>
                        <a14:foregroundMark x1="31692" y1="46462" x2="31692" y2="46462"/>
                        <a14:foregroundMark x1="43077" y1="46154" x2="43077" y2="46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0063" y="836712"/>
            <a:ext cx="3156086" cy="31560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kosené hrany 3">
            <a:hlinkClick r:id="" action="ppaction://hlinkshowjump?jump=lastslide"/>
          </p:cNvPr>
          <p:cNvSpPr/>
          <p:nvPr/>
        </p:nvSpPr>
        <p:spPr>
          <a:xfrm>
            <a:off x="3722570" y="5157192"/>
            <a:ext cx="1891072" cy="1080120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hlinkClick r:id="" action="ppaction://hlinkshowjump?jump=lastslide"/>
              </a:rPr>
              <a:t>Konec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9471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1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1000" fill="hold">
                                          <p:stCondLst>
                                            <p:cond delay="20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1000" fill="hold">
                                          <p:stCondLst>
                                            <p:cond delay="30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1000" fill="hold">
                                          <p:stCondLst>
                                            <p:cond delay="40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1196752"/>
            <a:ext cx="2750140" cy="2899334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526690" y="1916832"/>
            <a:ext cx="4248472" cy="3053954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Down">
              <a:avLst>
                <a:gd name="adj" fmla="val 21547790"/>
              </a:avLst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Máš alespoň 10 000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Zkosené hrany 3">
            <a:hlinkClick r:id="" action="ppaction://hlinkshowjump?jump=lastslide"/>
          </p:cNvPr>
          <p:cNvSpPr/>
          <p:nvPr/>
        </p:nvSpPr>
        <p:spPr>
          <a:xfrm>
            <a:off x="3705390" y="5415086"/>
            <a:ext cx="1891072" cy="1080120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hlinkClick r:id="" action="ppaction://hlinkshowjump?jump=lastslide"/>
              </a:rPr>
              <a:t>Konec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7819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17092" y="1124744"/>
            <a:ext cx="7128792" cy="3125961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Down">
              <a:avLst>
                <a:gd name="adj" fmla="val 20751580"/>
              </a:avLst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Máš 160 000  a to je dobré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9385" l="0" r="100000">
                        <a14:foregroundMark x1="3692" y1="28000" x2="3692" y2="28000"/>
                        <a14:foregroundMark x1="4615" y1="22154" x2="4615" y2="22154"/>
                        <a14:foregroundMark x1="10769" y1="22769" x2="10769" y2="22769"/>
                        <a14:foregroundMark x1="48000" y1="26769" x2="48000" y2="26769"/>
                        <a14:foregroundMark x1="52308" y1="24308" x2="52308" y2="24308"/>
                        <a14:foregroundMark x1="97846" y1="57231" x2="97846" y2="57231"/>
                        <a14:foregroundMark x1="95385" y1="54462" x2="95385" y2="54462"/>
                        <a14:foregroundMark x1="93846" y1="51385" x2="94462" y2="52000"/>
                        <a14:foregroundMark x1="97231" y1="53231" x2="97231" y2="53231"/>
                        <a14:foregroundMark x1="93846" y1="59077" x2="93846" y2="59077"/>
                        <a14:foregroundMark x1="31385" y1="53231" x2="31385" y2="53231"/>
                        <a14:foregroundMark x1="24308" y1="56000" x2="24308" y2="56000"/>
                        <a14:foregroundMark x1="17846" y1="33846" x2="17846" y2="33846"/>
                        <a14:foregroundMark x1="38154" y1="33846" x2="38154" y2="33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-603448"/>
            <a:ext cx="5040200" cy="504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kosené hrany 3">
            <a:hlinkClick r:id="" action="ppaction://hlinkshowjump?jump=lastslide"/>
          </p:cNvPr>
          <p:cNvSpPr/>
          <p:nvPr/>
        </p:nvSpPr>
        <p:spPr>
          <a:xfrm>
            <a:off x="3727940" y="5229200"/>
            <a:ext cx="2107096" cy="1080120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Konec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3564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3000" tmFilter="0, 0; .2, .5; .8, .5; 1, 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1500" autoRev="1" fill="hold"/>
                                        <p:tgtEl>
                                          <p:spTgt spid="205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85900"/>
            <a:ext cx="8229600" cy="574948"/>
          </a:xfrm>
        </p:spPr>
        <p:txBody>
          <a:bodyPr>
            <a:normAutofit/>
          </a:bodyPr>
          <a:lstStyle/>
          <a:p>
            <a:pPr algn="ctr"/>
            <a:r>
              <a:rPr lang="cs-CZ" sz="1600" b="1" u="sng" dirty="0" smtClean="0"/>
              <a:t>Použité zdroje</a:t>
            </a:r>
            <a:endParaRPr lang="cs-CZ" sz="1600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67544" y="2204864"/>
            <a:ext cx="8208912" cy="43099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Všechny  </a:t>
            </a:r>
            <a:r>
              <a:rPr lang="cs-CZ" sz="2400" b="1" u="sng" dirty="0">
                <a:latin typeface="Times New Roman" pitchFamily="18" charset="0"/>
                <a:cs typeface="Times New Roman" pitchFamily="18" charset="0"/>
              </a:rPr>
              <a:t>obrázky 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a zvuky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http://office.microsoft.com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000" dirty="0"/>
          </a:p>
        </p:txBody>
      </p:sp>
      <p:grpSp>
        <p:nvGrpSpPr>
          <p:cNvPr id="6" name="Skupina 5"/>
          <p:cNvGrpSpPr/>
          <p:nvPr/>
        </p:nvGrpSpPr>
        <p:grpSpPr>
          <a:xfrm>
            <a:off x="1111832" y="0"/>
            <a:ext cx="6968502" cy="1485900"/>
            <a:chOff x="846154" y="500042"/>
            <a:chExt cx="6968502" cy="1485900"/>
          </a:xfrm>
        </p:grpSpPr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val="319420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199</TotalTime>
  <Words>682</Words>
  <Application>Microsoft Office PowerPoint</Application>
  <PresentationFormat>Předvádění na obrazovce (4:3)</PresentationFormat>
  <Paragraphs>265</Paragraphs>
  <Slides>20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Spring</vt:lpstr>
      <vt:lpstr>Prezentace aplikace PowerPoint</vt:lpstr>
      <vt:lpstr>Popis hry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svetlana</dc:creator>
  <cp:lastModifiedBy>svetlana</cp:lastModifiedBy>
  <cp:revision>18</cp:revision>
  <dcterms:created xsi:type="dcterms:W3CDTF">2013-05-10T16:52:03Z</dcterms:created>
  <dcterms:modified xsi:type="dcterms:W3CDTF">2013-05-11T08:33:21Z</dcterms:modified>
</cp:coreProperties>
</file>