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7"/>
  </p:notesMasterIdLst>
  <p:sldIdLst>
    <p:sldId id="269" r:id="rId2"/>
    <p:sldId id="270" r:id="rId3"/>
    <p:sldId id="256" r:id="rId4"/>
    <p:sldId id="257" r:id="rId5"/>
    <p:sldId id="265" r:id="rId6"/>
    <p:sldId id="258" r:id="rId7"/>
    <p:sldId id="259" r:id="rId8"/>
    <p:sldId id="264" r:id="rId9"/>
    <p:sldId id="260" r:id="rId10"/>
    <p:sldId id="262" r:id="rId11"/>
    <p:sldId id="261" r:id="rId12"/>
    <p:sldId id="266" r:id="rId13"/>
    <p:sldId id="268" r:id="rId14"/>
    <p:sldId id="263" r:id="rId15"/>
    <p:sldId id="271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000000"/>
    <a:srgbClr val="009900"/>
    <a:srgbClr val="333333"/>
    <a:srgbClr val="808080"/>
    <a:srgbClr val="5F5F5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0808" autoAdjust="0"/>
    <p:restoredTop sz="94641" autoAdjust="0"/>
  </p:normalViewPr>
  <p:slideViewPr>
    <p:cSldViewPr>
      <p:cViewPr varScale="1">
        <p:scale>
          <a:sx n="65" d="100"/>
          <a:sy n="65" d="100"/>
        </p:scale>
        <p:origin x="-121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tx1"/>
              </a:solidFill>
            </a:rPr>
            <a:t>VY_52_INOVACE_02_CH+PŘ_03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Blanka </a:t>
          </a:r>
          <a:r>
            <a:rPr lang="cs-CZ" sz="2000" dirty="0" err="1" smtClean="0">
              <a:solidFill>
                <a:schemeClr val="tx1"/>
              </a:solidFill>
            </a:rPr>
            <a:t>Hipčová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PŘ</a:t>
          </a:r>
          <a:r>
            <a:rPr lang="cs-CZ" sz="2000" dirty="0" smtClean="0">
              <a:solidFill>
                <a:schemeClr val="tx1"/>
              </a:solidFill>
            </a:rPr>
            <a:t> – 7.A – Želvy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AD6FA49-CB45-4897-8362-BB1ECAB72325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29542DB-D79E-4401-B51B-320107DEB5B1}" type="presOf" srcId="{D1B46980-6531-4606-95E6-44980827E919}" destId="{2BE915AB-18AA-4053-B92C-3BFC9ED204BB}" srcOrd="1" destOrd="0" presId="urn:microsoft.com/office/officeart/2005/8/layout/target3"/>
    <dgm:cxn modelId="{439D789D-7A0D-4ED1-A74D-C16173EF77AD}" type="presOf" srcId="{4C35D32F-0EAB-4CD7-82EE-45574DC2A586}" destId="{890E4F0B-2866-4A3F-A3C7-2A14B1797930}" srcOrd="1" destOrd="0" presId="urn:microsoft.com/office/officeart/2005/8/layout/target3"/>
    <dgm:cxn modelId="{761A8F4B-DA1F-49A6-977D-DCC5900006D0}" type="presOf" srcId="{B651F6E3-6281-48DB-9319-2AEAFDAE7572}" destId="{619D679B-A015-4ECF-8348-D1034C574F40}" srcOrd="0" destOrd="0" presId="urn:microsoft.com/office/officeart/2005/8/layout/target3"/>
    <dgm:cxn modelId="{CD0897A0-086A-4746-A20E-D6D59ACE8261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4DA76F2-DBFB-49F2-8103-1B65C37AA63B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7A89599-8C5C-47C8-BA04-8EBB8F42E3B1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A38A5D1-99FB-4AEB-A894-B10D4BC08E58}" type="presOf" srcId="{D1D4F407-5343-4D3F-B5B9-D407B03CAEB4}" destId="{AED2198E-93D5-4001-81B4-73124B309672}" srcOrd="1" destOrd="0" presId="urn:microsoft.com/office/officeart/2005/8/layout/target3"/>
    <dgm:cxn modelId="{4B9627C9-5B59-4BED-93B0-041FC78FB9D6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C350DED-B79E-452F-A639-6D089B60F8B1}" type="presOf" srcId="{D1B46980-6531-4606-95E6-44980827E919}" destId="{6140AFEC-043D-4C43-A2F9-D0F5331DF3A3}" srcOrd="0" destOrd="0" presId="urn:microsoft.com/office/officeart/2005/8/layout/target3"/>
    <dgm:cxn modelId="{35E06CBB-8716-49B8-B9E2-3C4A19FA50C3}" type="presOf" srcId="{757F3AB3-0718-4624-B441-E567A8F0AB56}" destId="{333A1088-737F-45CB-B68E-254E46348037}" srcOrd="0" destOrd="0" presId="urn:microsoft.com/office/officeart/2005/8/layout/target3"/>
    <dgm:cxn modelId="{FE0AEBA2-942B-497F-A4F4-38E9AEFE4BC9}" type="presParOf" srcId="{333A1088-737F-45CB-B68E-254E46348037}" destId="{F5ABB229-8D3B-4694-996A-96F23CF14429}" srcOrd="0" destOrd="0" presId="urn:microsoft.com/office/officeart/2005/8/layout/target3"/>
    <dgm:cxn modelId="{7F46BFC1-CA96-4C1E-BF0B-AA1A71C6EDD4}" type="presParOf" srcId="{333A1088-737F-45CB-B68E-254E46348037}" destId="{F41139FD-01EE-4571-8B17-4FB00FC51163}" srcOrd="1" destOrd="0" presId="urn:microsoft.com/office/officeart/2005/8/layout/target3"/>
    <dgm:cxn modelId="{3F38F82E-1B55-4DE2-9594-6503C19924F1}" type="presParOf" srcId="{333A1088-737F-45CB-B68E-254E46348037}" destId="{D005CE8C-CC26-4C3E-AC11-E15060ECD759}" srcOrd="2" destOrd="0" presId="urn:microsoft.com/office/officeart/2005/8/layout/target3"/>
    <dgm:cxn modelId="{AF29F396-2BB1-4334-942A-C4A2447093BD}" type="presParOf" srcId="{333A1088-737F-45CB-B68E-254E46348037}" destId="{2C702D82-9B77-49B7-9568-BB8EB47C3372}" srcOrd="3" destOrd="0" presId="urn:microsoft.com/office/officeart/2005/8/layout/target3"/>
    <dgm:cxn modelId="{50FC2104-61FC-42A1-BD33-E7EE57925598}" type="presParOf" srcId="{333A1088-737F-45CB-B68E-254E46348037}" destId="{A52A0455-90FF-4808-ABD0-F02540D31D5A}" srcOrd="4" destOrd="0" presId="urn:microsoft.com/office/officeart/2005/8/layout/target3"/>
    <dgm:cxn modelId="{3F0AA124-6C5C-4BF3-A4CA-B45988FD8F85}" type="presParOf" srcId="{333A1088-737F-45CB-B68E-254E46348037}" destId="{6140AFEC-043D-4C43-A2F9-D0F5331DF3A3}" srcOrd="5" destOrd="0" presId="urn:microsoft.com/office/officeart/2005/8/layout/target3"/>
    <dgm:cxn modelId="{AE7AF080-D16E-46D6-AC62-791BD9494375}" type="presParOf" srcId="{333A1088-737F-45CB-B68E-254E46348037}" destId="{9358AC05-5D7D-4327-9F80-1AD486AEA664}" srcOrd="6" destOrd="0" presId="urn:microsoft.com/office/officeart/2005/8/layout/target3"/>
    <dgm:cxn modelId="{053F5FE0-BEFF-4681-AD65-B955DABBE4CD}" type="presParOf" srcId="{333A1088-737F-45CB-B68E-254E46348037}" destId="{313FC574-E1CD-4FB4-B054-0B805CE0447D}" srcOrd="7" destOrd="0" presId="urn:microsoft.com/office/officeart/2005/8/layout/target3"/>
    <dgm:cxn modelId="{70B3A672-0221-45A7-8966-0D3D95FE1111}" type="presParOf" srcId="{333A1088-737F-45CB-B68E-254E46348037}" destId="{619D679B-A015-4ECF-8348-D1034C574F40}" srcOrd="8" destOrd="0" presId="urn:microsoft.com/office/officeart/2005/8/layout/target3"/>
    <dgm:cxn modelId="{130029BA-8279-4F93-828A-04BBAEDB482A}" type="presParOf" srcId="{333A1088-737F-45CB-B68E-254E46348037}" destId="{322283A8-4A27-4CDA-BAE3-F381106A9174}" srcOrd="9" destOrd="0" presId="urn:microsoft.com/office/officeart/2005/8/layout/target3"/>
    <dgm:cxn modelId="{C259A25C-F636-41E6-B8C9-5FD1111DFDBB}" type="presParOf" srcId="{333A1088-737F-45CB-B68E-254E46348037}" destId="{FFC9F71D-1B4F-4AD9-A4A6-86ADEFC8AF5C}" srcOrd="10" destOrd="0" presId="urn:microsoft.com/office/officeart/2005/8/layout/target3"/>
    <dgm:cxn modelId="{A9326D23-8FC5-44BC-90FD-0F6144018260}" type="presParOf" srcId="{333A1088-737F-45CB-B68E-254E46348037}" destId="{25B08C86-7E15-44DC-BE7F-FFB55DD49D12}" srcOrd="11" destOrd="0" presId="urn:microsoft.com/office/officeart/2005/8/layout/target3"/>
    <dgm:cxn modelId="{2272729E-A38B-4BA4-BDB8-69DB41024043}" type="presParOf" srcId="{333A1088-737F-45CB-B68E-254E46348037}" destId="{76644BE8-9D7C-4C09-B250-3D10AF48CBB7}" srcOrd="12" destOrd="0" presId="urn:microsoft.com/office/officeart/2005/8/layout/target3"/>
    <dgm:cxn modelId="{4106F469-E7A6-464B-B1E8-6EF641F9A76B}" type="presParOf" srcId="{333A1088-737F-45CB-B68E-254E46348037}" destId="{EE85B701-7295-41C0-BA7A-34D3756A2AE6}" srcOrd="13" destOrd="0" presId="urn:microsoft.com/office/officeart/2005/8/layout/target3"/>
    <dgm:cxn modelId="{EAE81C10-B5A5-4CD6-A8D2-F2BD82C98553}" type="presParOf" srcId="{333A1088-737F-45CB-B68E-254E46348037}" destId="{8BEBB6EC-1DAA-4CAC-8A25-BC0FCBD5DBD5}" srcOrd="14" destOrd="0" presId="urn:microsoft.com/office/officeart/2005/8/layout/target3"/>
    <dgm:cxn modelId="{B1F1F99F-0C4D-4D29-97DC-F481CD6A555F}" type="presParOf" srcId="{333A1088-737F-45CB-B68E-254E46348037}" destId="{AED2198E-93D5-4001-81B4-73124B309672}" srcOrd="15" destOrd="0" presId="urn:microsoft.com/office/officeart/2005/8/layout/target3"/>
    <dgm:cxn modelId="{1B641368-36C8-42B1-9271-13A3E004352E}" type="presParOf" srcId="{333A1088-737F-45CB-B68E-254E46348037}" destId="{2BE915AB-18AA-4053-B92C-3BFC9ED204BB}" srcOrd="16" destOrd="0" presId="urn:microsoft.com/office/officeart/2005/8/layout/target3"/>
    <dgm:cxn modelId="{76DB9171-596C-4C9F-B42D-63506DFDD794}" type="presParOf" srcId="{333A1088-737F-45CB-B68E-254E46348037}" destId="{6BB5E863-4638-4E1D-BFDE-399D028AC4ED}" srcOrd="17" destOrd="0" presId="urn:microsoft.com/office/officeart/2005/8/layout/target3"/>
    <dgm:cxn modelId="{5251B5B2-4FA8-43AF-8607-A292599D2B6A}" type="presParOf" srcId="{333A1088-737F-45CB-B68E-254E46348037}" destId="{5A5FFA88-C948-4069-8E93-59FA12366E83}" srcOrd="18" destOrd="0" presId="urn:microsoft.com/office/officeart/2005/8/layout/target3"/>
    <dgm:cxn modelId="{D5B5C6CA-3008-425F-97EC-D3BED9BE0DB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Blanka </a:t>
          </a:r>
          <a:r>
            <a:rPr lang="cs-CZ" sz="2000" kern="1200" dirty="0" err="1" smtClean="0">
              <a:solidFill>
                <a:schemeClr val="tx1"/>
              </a:solidFill>
            </a:rPr>
            <a:t>Hipčová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>
              <a:solidFill>
                <a:schemeClr val="tx1"/>
              </a:solidFill>
            </a:rPr>
            <a:t>VY_52_INOVACE_02_CH+PŘ_03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PŘ</a:t>
          </a:r>
          <a:r>
            <a:rPr lang="cs-CZ" sz="2000" kern="1200" dirty="0" smtClean="0">
              <a:solidFill>
                <a:schemeClr val="tx1"/>
              </a:solidFill>
            </a:rPr>
            <a:t> – 7.A – Želvy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501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287A99F-1B00-4506-8FA8-0B8D7DCA90A2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362BA4-1369-458F-B2FB-544FCBCE8EF9}" type="slidenum">
              <a:rPr lang="cs-CZ"/>
              <a:pPr/>
              <a:t>1</a:t>
            </a:fld>
            <a:endParaRPr lang="cs-CZ"/>
          </a:p>
        </p:txBody>
      </p:sp>
      <p:sp>
        <p:nvSpPr>
          <p:cNvPr id="512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cs-CZ"/>
          </a:p>
        </p:txBody>
      </p:sp>
      <p:sp>
        <p:nvSpPr>
          <p:cNvPr id="51204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7A2EAF6-588D-48FC-B143-A89E72DCBFE1}" type="slidenum">
              <a:rPr lang="cs-CZ" sz="1200">
                <a:latin typeface="Calibri" pitchFamily="34" charset="0"/>
              </a:rPr>
              <a:pPr algn="r"/>
              <a:t>1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7" name="Picture 95" descr="Ocean-Ti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13" y="1447800"/>
            <a:ext cx="6199187" cy="1857375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1524000"/>
            <a:ext cx="6096000" cy="1143000"/>
          </a:xfrm>
        </p:spPr>
        <p:txBody>
          <a:bodyPr anchor="b"/>
          <a:lstStyle>
            <a:lvl1pPr>
              <a:lnSpc>
                <a:spcPct val="95000"/>
              </a:lnSpc>
              <a:defRPr/>
            </a:lvl1pPr>
          </a:lstStyle>
          <a:p>
            <a:r>
              <a:rPr lang="en-US"/>
              <a:t>Click to add title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4076700"/>
            <a:ext cx="5861050" cy="1257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5DA1AC3-ABC9-41D8-8FB3-850EBF05B62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E8CFA-38A6-4BF2-A57E-D2CC1FE18ED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73687D-258F-4D6A-9D99-1E081DEDDBA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2514600"/>
            <a:ext cx="3810000" cy="358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14600"/>
            <a:ext cx="3810000" cy="358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5B0A0-96C9-4CEA-9307-2B8B697D22F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C831F-3DED-4892-AF52-4FCE95C4EC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8BA26D-950B-445F-8B90-B0544B6E614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30E6B3-A339-4278-A035-ED9FECF456D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84716F-4A6A-4F46-8EA1-99752C70E8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3A759A-26C5-425D-B4AA-28C1851FC5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FADF6F-1E8B-486A-A7D6-AADD3ECAC6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533400"/>
            <a:ext cx="1943100" cy="55626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533400"/>
            <a:ext cx="5676900" cy="55626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929F8-5A82-4748-81D8-26575775B2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CD508FC-3A34-4BE9-88BC-E1F47370D56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44" name="FormatShape" descr="SKIIN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9155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Anotace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844675"/>
            <a:ext cx="7772400" cy="3671888"/>
          </a:xfrm>
        </p:spPr>
        <p:txBody>
          <a:bodyPr/>
          <a:lstStyle/>
          <a:p>
            <a:pPr>
              <a:buFontTx/>
              <a:buNone/>
            </a:pPr>
            <a:r>
              <a:rPr lang="cs-CZ" sz="1600" dirty="0"/>
              <a:t>	Výuková prezentace vytvořená pro žáky 7.roč. ZŠ informuje žáky o základní charakteristice živočišné skupiny želv. Prezentuje jednotlivé zástupce suchozemských, sladkovodních i mořských želv, a tím žákům zprostředkovává jak vypadají a kde žijí. Pro upřesnění jejich teritoria či výskytu může být </a:t>
            </a:r>
            <a:r>
              <a:rPr lang="cs-CZ" sz="1600" dirty="0" smtClean="0"/>
              <a:t>využita </a:t>
            </a:r>
            <a:r>
              <a:rPr lang="cs-CZ" sz="1600" dirty="0"/>
              <a:t>i nástěnná mapa světa. Osvojení získaných vědomostí je ověřeno opakováním, které je součástí prezentace. Opakování může být vyučujícím vedeno formou soutěže.</a:t>
            </a:r>
          </a:p>
          <a:p>
            <a:pPr>
              <a:buFontTx/>
              <a:buNone/>
            </a:pPr>
            <a:endParaRPr lang="cs-CZ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765175"/>
            <a:ext cx="7772400" cy="1066800"/>
          </a:xfrm>
        </p:spPr>
        <p:txBody>
          <a:bodyPr/>
          <a:lstStyle/>
          <a:p>
            <a:r>
              <a:rPr lang="cs-CZ" b="1"/>
              <a:t>ŽELVY</a:t>
            </a:r>
            <a:endParaRPr lang="en-US" b="1"/>
          </a:p>
        </p:txBody>
      </p:sp>
      <p:pic>
        <p:nvPicPr>
          <p:cNvPr id="27653" name="Picture 5" descr="Turtles_Costa_Rica_u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92275" y="2420938"/>
            <a:ext cx="5837238" cy="3373437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Charakteristika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/>
              <a:t>tělo mají kryto </a:t>
            </a:r>
            <a:r>
              <a:rPr lang="cs-CZ" b="1"/>
              <a:t>krunýřem</a:t>
            </a:r>
            <a:r>
              <a:rPr lang="cs-CZ"/>
              <a:t>, vyjímečně silnou kůží</a:t>
            </a:r>
          </a:p>
          <a:p>
            <a:pPr>
              <a:lnSpc>
                <a:spcPct val="90000"/>
              </a:lnSpc>
            </a:pPr>
            <a:r>
              <a:rPr lang="cs-CZ"/>
              <a:t>krunýř tvoří kostěné desky kryté rohovitými štítky</a:t>
            </a:r>
          </a:p>
          <a:p>
            <a:pPr>
              <a:lnSpc>
                <a:spcPct val="90000"/>
              </a:lnSpc>
            </a:pPr>
            <a:r>
              <a:rPr lang="cs-CZ"/>
              <a:t>krunýř je přirostlý k obratlům a žebrům</a:t>
            </a:r>
          </a:p>
          <a:p>
            <a:pPr>
              <a:lnSpc>
                <a:spcPct val="90000"/>
              </a:lnSpc>
            </a:pPr>
            <a:r>
              <a:rPr lang="cs-CZ"/>
              <a:t>většina želv zatahuje do krunýře hlavu, končetiny i ocas</a:t>
            </a:r>
          </a:p>
          <a:p>
            <a:pPr>
              <a:lnSpc>
                <a:spcPct val="90000"/>
              </a:lnSpc>
            </a:pPr>
            <a:endParaRPr lang="cs-CZ"/>
          </a:p>
          <a:p>
            <a:pPr>
              <a:lnSpc>
                <a:spcPct val="90000"/>
              </a:lnSpc>
            </a:pP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/>
              <a:t>kostra želvy zelenavé</a:t>
            </a:r>
          </a:p>
        </p:txBody>
      </p:sp>
      <p:pic>
        <p:nvPicPr>
          <p:cNvPr id="44038" name="Picture 6" descr="Testudo_hermanni_esquelet_u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08175" y="1484313"/>
            <a:ext cx="5688013" cy="481647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484313"/>
            <a:ext cx="7772400" cy="3581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400"/>
              <a:t>končetiny mohou být opatřeny plovacími blánami a drápky</a:t>
            </a:r>
          </a:p>
          <a:p>
            <a:pPr>
              <a:lnSpc>
                <a:spcPct val="90000"/>
              </a:lnSpc>
            </a:pPr>
            <a:r>
              <a:rPr lang="cs-CZ" sz="2400" b="1"/>
              <a:t>bezzubé čelisti</a:t>
            </a:r>
            <a:r>
              <a:rPr lang="cs-CZ" sz="2400"/>
              <a:t> jsou pokryté výčnělky z rohoviny</a:t>
            </a:r>
          </a:p>
          <a:p>
            <a:pPr>
              <a:lnSpc>
                <a:spcPct val="90000"/>
              </a:lnSpc>
            </a:pPr>
            <a:r>
              <a:rPr lang="cs-CZ" sz="2400"/>
              <a:t>želvy žijí na souši i ve vodě </a:t>
            </a:r>
          </a:p>
          <a:p>
            <a:pPr>
              <a:lnSpc>
                <a:spcPct val="90000"/>
              </a:lnSpc>
            </a:pPr>
            <a:r>
              <a:rPr lang="cs-CZ" sz="2400"/>
              <a:t>suchozemské želvy jsou </a:t>
            </a:r>
            <a:r>
              <a:rPr lang="cs-CZ" sz="2400" b="1"/>
              <a:t>býložravé</a:t>
            </a:r>
          </a:p>
          <a:p>
            <a:pPr>
              <a:lnSpc>
                <a:spcPct val="90000"/>
              </a:lnSpc>
            </a:pPr>
            <a:r>
              <a:rPr lang="cs-CZ" sz="2400"/>
              <a:t>vodní želvy jsou </a:t>
            </a:r>
            <a:r>
              <a:rPr lang="cs-CZ" sz="2400" b="1"/>
              <a:t>masožravé</a:t>
            </a:r>
          </a:p>
          <a:p>
            <a:pPr>
              <a:lnSpc>
                <a:spcPct val="90000"/>
              </a:lnSpc>
            </a:pPr>
            <a:r>
              <a:rPr lang="cs-CZ" sz="2400"/>
              <a:t>mořské želvy mají končetiny přeměněny v ploutve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/>
              <a:t>Zástupci</a:t>
            </a:r>
            <a:br>
              <a:rPr lang="cs-CZ" sz="4000"/>
            </a:br>
            <a:r>
              <a:rPr lang="cs-CZ" sz="4000" b="1"/>
              <a:t>suchozemských </a:t>
            </a:r>
            <a:r>
              <a:rPr lang="cs-CZ" sz="4000"/>
              <a:t>želv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827088" y="2133600"/>
            <a:ext cx="24749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cs-CZ"/>
              <a:t>želva žlutohnědá</a:t>
            </a:r>
          </a:p>
          <a:p>
            <a:pPr algn="ctr"/>
            <a:r>
              <a:rPr lang="cs-CZ" sz="1600"/>
              <a:t>(jižní Evropa)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5148263" y="1989138"/>
            <a:ext cx="30559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cs-CZ"/>
              <a:t>želva obrovská</a:t>
            </a:r>
          </a:p>
          <a:p>
            <a:pPr algn="ctr"/>
            <a:r>
              <a:rPr lang="cs-CZ" sz="1600"/>
              <a:t>(Seychely, atol Aldabra;</a:t>
            </a:r>
          </a:p>
          <a:p>
            <a:pPr algn="ctr"/>
            <a:r>
              <a:rPr lang="cs-CZ" sz="1600"/>
              <a:t> váha až 200 kg, věk až 300 let)</a:t>
            </a:r>
          </a:p>
        </p:txBody>
      </p:sp>
      <p:pic>
        <p:nvPicPr>
          <p:cNvPr id="31752" name="Picture 8" descr="Želva žlutohnědá - Furculachelys_u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2997200"/>
            <a:ext cx="3671888" cy="2828925"/>
          </a:xfrm>
        </p:spPr>
      </p:pic>
      <p:pic>
        <p:nvPicPr>
          <p:cNvPr id="31753" name="Picture 9" descr="Želva obrovská - Giant_Tortoise_u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211638" y="3021013"/>
            <a:ext cx="4608512" cy="2795587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684213" y="1341438"/>
            <a:ext cx="31416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želva zelenavá</a:t>
            </a:r>
          </a:p>
          <a:p>
            <a:r>
              <a:rPr lang="cs-CZ" sz="1600"/>
              <a:t>(jižní Evropa;</a:t>
            </a:r>
          </a:p>
          <a:p>
            <a:r>
              <a:rPr lang="cs-CZ" sz="1600"/>
              <a:t> chovatelsky nejoblíbenější druh)</a:t>
            </a: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5148263" y="1700213"/>
            <a:ext cx="25209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želva čtyřprstá</a:t>
            </a:r>
          </a:p>
          <a:p>
            <a:r>
              <a:rPr lang="cs-CZ" sz="1600"/>
              <a:t>(volné stepi západní Asie)</a:t>
            </a:r>
            <a:endParaRPr lang="cs-CZ"/>
          </a:p>
        </p:txBody>
      </p:sp>
      <p:pic>
        <p:nvPicPr>
          <p:cNvPr id="41993" name="Picture 9" descr="Želva zelenavá - Testudo_hermanni_hermanni_Mallorca_02_u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2636838"/>
            <a:ext cx="3313113" cy="3173412"/>
          </a:xfrm>
        </p:spPr>
      </p:pic>
      <p:pic>
        <p:nvPicPr>
          <p:cNvPr id="41994" name="Picture 10" descr="Želva čtyřprstá - Testudo_horsfieldii;_Baikonur_001_u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140200" y="2781300"/>
            <a:ext cx="4535488" cy="290512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04813"/>
            <a:ext cx="7772400" cy="1066800"/>
          </a:xfrm>
        </p:spPr>
        <p:txBody>
          <a:bodyPr/>
          <a:lstStyle/>
          <a:p>
            <a:r>
              <a:rPr lang="cs-CZ" sz="4000" dirty="0" smtClean="0"/>
              <a:t>Zástupci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b="1" dirty="0"/>
              <a:t>sladkovodních</a:t>
            </a:r>
            <a:r>
              <a:rPr lang="cs-CZ" sz="4000" dirty="0"/>
              <a:t> želv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2268538" y="1773238"/>
            <a:ext cx="475138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želva bahenní</a:t>
            </a:r>
          </a:p>
          <a:p>
            <a:r>
              <a:rPr lang="cs-CZ" sz="1600"/>
              <a:t>(stojaté vody střední Evropy;</a:t>
            </a:r>
          </a:p>
          <a:p>
            <a:r>
              <a:rPr lang="cs-CZ" sz="1600"/>
              <a:t>u nás jediný původní druh na dolním toku Moravy;</a:t>
            </a:r>
          </a:p>
          <a:p>
            <a:r>
              <a:rPr lang="cs-CZ" sz="1600"/>
              <a:t>kriticky ohrožený druh)</a:t>
            </a:r>
            <a:endParaRPr lang="cs-CZ"/>
          </a:p>
        </p:txBody>
      </p:sp>
      <p:pic>
        <p:nvPicPr>
          <p:cNvPr id="33801" name="Picture 9" descr="Želva bahenní - Emys_u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39975" y="3048000"/>
            <a:ext cx="4608513" cy="301783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808037"/>
          </a:xfrm>
        </p:spPr>
        <p:txBody>
          <a:bodyPr/>
          <a:lstStyle/>
          <a:p>
            <a:r>
              <a:rPr lang="cs-CZ" sz="2400"/>
              <a:t>želva nádherná</a:t>
            </a:r>
            <a:endParaRPr lang="cs-CZ" sz="1600"/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468313" y="1412875"/>
            <a:ext cx="8507412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cs-CZ" sz="1600"/>
              <a:t> je nejvíce chovaným druhem sladkovodních želv na světě</a:t>
            </a:r>
          </a:p>
          <a:p>
            <a:pPr>
              <a:buFontTx/>
              <a:buChar char="•"/>
            </a:pPr>
            <a:r>
              <a:rPr lang="cs-CZ" sz="1600"/>
              <a:t> původem je z jihovýchodu USA, Střední Ameriky a severozápadu Jižní Ameriky</a:t>
            </a:r>
          </a:p>
          <a:p>
            <a:pPr>
              <a:buFontTx/>
              <a:buChar char="•"/>
            </a:pPr>
            <a:r>
              <a:rPr lang="cs-CZ" sz="1600"/>
              <a:t> jako nepůvodní druh se objevuje i ve střední Evropě a vytěsňuje vzácnou želvu bahenní</a:t>
            </a:r>
            <a:br>
              <a:rPr lang="cs-CZ" sz="1600"/>
            </a:br>
            <a:endParaRPr lang="cs-CZ" sz="1600"/>
          </a:p>
        </p:txBody>
      </p:sp>
      <p:pic>
        <p:nvPicPr>
          <p:cNvPr id="38920" name="Picture 8" descr="Želva nádherná - Trachemys_Scripta_Elegans_02_u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2924175"/>
            <a:ext cx="4465638" cy="2741613"/>
          </a:xfrm>
        </p:spPr>
      </p:pic>
      <p:pic>
        <p:nvPicPr>
          <p:cNvPr id="38921" name="Picture 9" descr="Želva nádherná - Turle124_u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932363" y="2852738"/>
            <a:ext cx="3810000" cy="284797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/>
              <a:t>Zástupci</a:t>
            </a:r>
            <a:br>
              <a:rPr lang="cs-CZ" sz="4000"/>
            </a:br>
            <a:r>
              <a:rPr lang="cs-CZ" sz="4000" b="1"/>
              <a:t>mořských</a:t>
            </a:r>
            <a:r>
              <a:rPr lang="cs-CZ" sz="4000"/>
              <a:t> želv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971550" y="2060575"/>
            <a:ext cx="3089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kareta obrovská</a:t>
            </a:r>
          </a:p>
          <a:p>
            <a:r>
              <a:rPr lang="cs-CZ" sz="1600"/>
              <a:t>(až 1,5 m dlouhá a váhy 250 kg)</a:t>
            </a: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5219700" y="2060575"/>
            <a:ext cx="29194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kožatka velká</a:t>
            </a:r>
          </a:p>
          <a:p>
            <a:r>
              <a:rPr lang="cs-CZ" sz="1600"/>
              <a:t>(až 2 m dlouhá a váhy 600 kg)</a:t>
            </a:r>
          </a:p>
        </p:txBody>
      </p:sp>
      <p:pic>
        <p:nvPicPr>
          <p:cNvPr id="36872" name="Picture 8" descr="Kareta obrovská - Hawaii_turtle_2_u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2841625"/>
            <a:ext cx="3954463" cy="3059113"/>
          </a:xfrm>
        </p:spPr>
      </p:pic>
      <p:pic>
        <p:nvPicPr>
          <p:cNvPr id="36883" name="Picture 19" descr="Groessenvergleich_Lederschildkroete_u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87900" y="2852738"/>
            <a:ext cx="3960813" cy="301625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3165475" cy="808038"/>
          </a:xfrm>
        </p:spPr>
        <p:txBody>
          <a:bodyPr/>
          <a:lstStyle/>
          <a:p>
            <a:pPr algn="l"/>
            <a:r>
              <a:rPr lang="cs-CZ" sz="2400" b="1"/>
              <a:t>Opakování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916113"/>
            <a:ext cx="7772400" cy="4249737"/>
          </a:xfrm>
        </p:spPr>
        <p:txBody>
          <a:bodyPr/>
          <a:lstStyle/>
          <a:p>
            <a:r>
              <a:rPr lang="pl-PL" sz="2400"/>
              <a:t>Čím je kryto tělo želv?</a:t>
            </a:r>
          </a:p>
          <a:p>
            <a:endParaRPr lang="cs-CZ" sz="2400"/>
          </a:p>
          <a:p>
            <a:r>
              <a:rPr lang="cs-CZ" sz="2400"/>
              <a:t>Mají želvy zuby? Čím rozmělňují potravu?</a:t>
            </a:r>
          </a:p>
          <a:p>
            <a:endParaRPr lang="cs-CZ" sz="2400"/>
          </a:p>
          <a:p>
            <a:r>
              <a:rPr lang="cs-CZ" sz="2400"/>
              <a:t>Které druhy želv jsou převážně masožravé - vodní, nebo suchozemské?</a:t>
            </a:r>
          </a:p>
          <a:p>
            <a:endParaRPr lang="cs-CZ" sz="2400"/>
          </a:p>
          <a:p>
            <a:r>
              <a:rPr lang="cs-CZ" sz="2400"/>
              <a:t>Která z želv žije na jihu Moravy a je zde původním druhem?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3814763" cy="808038"/>
          </a:xfrm>
        </p:spPr>
        <p:txBody>
          <a:bodyPr/>
          <a:lstStyle/>
          <a:p>
            <a:pPr algn="l"/>
            <a:r>
              <a:rPr lang="cs-CZ" sz="2400" b="1"/>
              <a:t>Opakování - odpovědi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00213"/>
            <a:ext cx="7772400" cy="46085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l-PL" sz="2400"/>
              <a:t>Čím je kryto tělo želv?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/>
              <a:t>		</a:t>
            </a:r>
            <a:r>
              <a:rPr lang="cs-CZ" sz="2400">
                <a:solidFill>
                  <a:srgbClr val="FF0000"/>
                </a:solidFill>
              </a:rPr>
              <a:t>Krunýřem</a:t>
            </a:r>
          </a:p>
          <a:p>
            <a:pPr>
              <a:lnSpc>
                <a:spcPct val="90000"/>
              </a:lnSpc>
            </a:pPr>
            <a:r>
              <a:rPr lang="cs-CZ" sz="2400"/>
              <a:t>Mají želvy zuby? Čím rozmělňují potravu?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/>
              <a:t>		</a:t>
            </a:r>
            <a:r>
              <a:rPr lang="cs-CZ" sz="2400">
                <a:solidFill>
                  <a:srgbClr val="FF0000"/>
                </a:solidFill>
              </a:rPr>
              <a:t>Nemají, potravu rozmělňují rohovitými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>
                <a:solidFill>
                  <a:srgbClr val="FF0000"/>
                </a:solidFill>
              </a:rPr>
              <a:t>		výstupky čelistí</a:t>
            </a:r>
          </a:p>
          <a:p>
            <a:pPr>
              <a:lnSpc>
                <a:spcPct val="90000"/>
              </a:lnSpc>
            </a:pPr>
            <a:r>
              <a:rPr lang="cs-CZ" sz="2400"/>
              <a:t>Které druhy želv jsou převážně masožravé - vodní, nebo suchozemské?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/>
              <a:t>		</a:t>
            </a:r>
            <a:r>
              <a:rPr lang="cs-CZ" sz="2400">
                <a:solidFill>
                  <a:srgbClr val="FF0000"/>
                </a:solidFill>
              </a:rPr>
              <a:t>Vodní</a:t>
            </a:r>
          </a:p>
          <a:p>
            <a:pPr>
              <a:lnSpc>
                <a:spcPct val="90000"/>
              </a:lnSpc>
            </a:pPr>
            <a:r>
              <a:rPr lang="cs-CZ" sz="2400"/>
              <a:t>Která z želv žije na jihu Moravy a je zde původním druhem?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/>
              <a:t>		</a:t>
            </a:r>
            <a:r>
              <a:rPr lang="cs-CZ" sz="2400">
                <a:solidFill>
                  <a:srgbClr val="FF0000"/>
                </a:solidFill>
              </a:rPr>
              <a:t>Želva bahenní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3814763" cy="519113"/>
          </a:xfrm>
        </p:spPr>
        <p:txBody>
          <a:bodyPr/>
          <a:lstStyle/>
          <a:p>
            <a:pPr algn="l"/>
            <a:r>
              <a:rPr lang="cs-CZ" sz="4000"/>
              <a:t>Citace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96975"/>
            <a:ext cx="7772400" cy="4899025"/>
          </a:xfrm>
        </p:spPr>
        <p:txBody>
          <a:bodyPr/>
          <a:lstStyle/>
          <a:p>
            <a:r>
              <a:rPr lang="cs-CZ" sz="1200"/>
              <a:t>www.office.microsoft.com</a:t>
            </a:r>
          </a:p>
          <a:p>
            <a:r>
              <a:rPr lang="cs-CZ" sz="1200"/>
              <a:t>Index.php?title=Datei:Turtles Costa Rica.jpg&amp;filetimestamp=20070113104149. In Wikipedia : the free encyclopedia [online]. St. Petersburg (Florida) : Wikipedia Foundation, 11:41, 13. Jan. 2007 [cit. 2011-10-23]. Dostupné z WWW: &lt;http://de.wikipedia.org/w/index.php?title=Datei:Turtles_Costa_Rica.jpg&amp;filetimestamp=20070113104149&gt;.</a:t>
            </a:r>
          </a:p>
          <a:p>
            <a:r>
              <a:rPr lang="cs-CZ" sz="1200"/>
              <a:t>Archivo:Testudo hermanni esquelet.jpg. In Wikipedia : the free encyclopedia [online]. St. Petersburg (Florida) : Wikipedia Foundation, 00:46 7 feb 2008 [cit. 2011-10-23]. Dostupné z WWW: &lt;http://es.wikipedia.org/wiki/Archivo:Testudo_hermanni_esquelet.jpg&gt;.</a:t>
            </a:r>
          </a:p>
          <a:p>
            <a:r>
              <a:rPr lang="cs-CZ" sz="1200"/>
              <a:t>File:Furculachelys.JPG. In Wikipedia : the free encyclopedia [online]. St. Petersburg (Florida) : Wikipedia Foundation, 08:05, 16 apr 2007 [cit. 2011-10-23]. Dostupné z WWW: &lt;http://it.wikipedia.org/wiki/File:Furculachelys.JPG&gt;.</a:t>
            </a:r>
          </a:p>
          <a:p>
            <a:r>
              <a:rPr lang="cs-CZ" sz="1200"/>
              <a:t>Index.php?title=Datei:Giant Tortoise.JPG&amp;filetimestamp=20090322180835. In Wikipedia : the free encyclopedia [online]. St. Petersburg (Florida) : Wikipedia Foundation, 19:08, 22. Mär. 2009 [cit. 2011-10-23]. Dostupné z WWW: &lt;http://de.wikipedia.org/w/index.php?title=Datei:Giant_Tortoise.JPG&amp;filetimestamp=20090322180835&gt;.</a:t>
            </a:r>
          </a:p>
          <a:p>
            <a:r>
              <a:rPr lang="cs-CZ" sz="1200"/>
              <a:t>Index.php?title=Datei:Testudo hermanni hermanni Mallorca 02.jpg&amp;filetimestamp=20060803194100. In Wikipedia : the free encyclopedia [online]. St. Petersburg (Florida) : Wikipedia Foundation, 20:41, 3. Aug. 2006 Vorschaubild der Version vom 3. August 2006, 20:41 Uhr [cit. 2011-10-23]. Dostupné z WWW: &lt;http://de.wikipedia.org/w/index.php?title=Datei:Testudo_hermanni_hermanni_Mallorca_02.jpg&amp;filetimestamp=20060803194100&gt;.</a:t>
            </a:r>
          </a:p>
          <a:p>
            <a:r>
              <a:rPr lang="cs-CZ" sz="1200"/>
              <a:t>Файл:Testudo horsfieldii; Baikonur 001.jpg. In Wikipedia : the free encyclopedia [online]. St. Petersburg (Florida) : Wikipedia Foundation, 13:32, 23 января 2011 [cit. 2011-10-23]. Dostupné z WWW: &lt;http://ru.wikipedia.org/wiki/Файл:Testudo_horsfieldii;_Baikonur_001.jpg&gt;.</a:t>
            </a:r>
          </a:p>
          <a:p>
            <a:pPr>
              <a:buFontTx/>
              <a:buNone/>
            </a:pPr>
            <a:endParaRPr lang="cs-CZ" sz="12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981075"/>
            <a:ext cx="7772400" cy="3581400"/>
          </a:xfrm>
        </p:spPr>
        <p:txBody>
          <a:bodyPr/>
          <a:lstStyle/>
          <a:p>
            <a:r>
              <a:rPr lang="cs-CZ" sz="1200"/>
              <a:t>Index.php?title=Datei:Emys.jpg&amp;filetimestamp=20070326190333. In Wikipedia : the free encyclopedia [online]. St. Petersburg (Florida) : Wikipedia Foundation, 20:03, 26. Mär. 2007 [cit. 2011-10-23]. Dostupné z WWW: &lt;http://de.wikipedia.org/w/index.php?title=Datei:Emys.jpg&amp;filetimestamp=20070326190333&gt;.</a:t>
            </a:r>
          </a:p>
          <a:p>
            <a:r>
              <a:rPr lang="cs-CZ" sz="1200"/>
              <a:t>Archivo:Trachemys Scripta Elegans 02.jpg. In Wikipedia : the free encyclopedia [online]. St. Petersburg (Florida) : Wikipedia Foundation, 22:09 4 oct 2009 [cit. 2011-10-23]. Dostupné z WWW: &lt;http://es.wikipedia.org/wiki/Archivo:Trachemys_Scripta_Elegans_02.jpg&gt;.</a:t>
            </a:r>
          </a:p>
          <a:p>
            <a:r>
              <a:rPr lang="cs-CZ" sz="1200"/>
              <a:t>Archivo:Turle124.jpg. In Wikipedia : the free encyclopedia [online]. St. Petersburg (Florida) : Wikipedia Foundation, 02:15 14 nov 2006 [cit. 2011-10-23]. Dostupné z WWW: &lt;http://es.wikipedia.org/wiki/Archivo:Turle124.jpg&gt;.</a:t>
            </a:r>
          </a:p>
          <a:p>
            <a:r>
              <a:rPr lang="cs-CZ" sz="1200"/>
              <a:t>Soubor:Hawaii turtle 2.JPG. In Wikipedia : the free encyclopedia [online]. St. Petersburg (Florida) : Wikipedia Foundation, 29. 7. 2007, 22:41 [cit. 2011-10-23]. Dostupné z WWW: &lt;http://cs.wikipedia.org/wiki/Soubor:Hawaii_turtle_2.JPG&gt;.</a:t>
            </a:r>
          </a:p>
          <a:p>
            <a:r>
              <a:rPr lang="cs-CZ" sz="1200"/>
              <a:t>Index.php?title=Datei:Groessenvergleich Lederschildkroete.JPG&amp;filetimestamp=20090622002025. In Wikipedia : the free encyclopedia [online]. St. Petersburg (Florida) : Wikipedia Foundation, 01:20, 22. Jun. 2009 [cit. 2011-10-23]. Dostupné z WWW: &lt;http://de.wikipedia.org/w/index.php?title=Datei:Groessenvergleich_Lederschildkroete.JPG&amp;filetimestamp=20090622002025&gt;.</a:t>
            </a:r>
          </a:p>
          <a:p>
            <a:endParaRPr lang="cs-CZ" sz="1200"/>
          </a:p>
          <a:p>
            <a:endParaRPr lang="cs-CZ" sz="1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776</Words>
  <Application>Microsoft Office PowerPoint</Application>
  <PresentationFormat>Předvádění na obrazovce (4:3)</PresentationFormat>
  <Paragraphs>78</Paragraphs>
  <Slides>15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8" baseType="lpstr">
      <vt:lpstr>Arial</vt:lpstr>
      <vt:lpstr>Calibri</vt:lpstr>
      <vt:lpstr>Výchozí návrh</vt:lpstr>
      <vt:lpstr>Snímek 1</vt:lpstr>
      <vt:lpstr>Anotace</vt:lpstr>
      <vt:lpstr>ŽELVY</vt:lpstr>
      <vt:lpstr>Charakteristika</vt:lpstr>
      <vt:lpstr>kostra želvy zelenavé</vt:lpstr>
      <vt:lpstr>Snímek 6</vt:lpstr>
      <vt:lpstr>Zástupci suchozemských želv</vt:lpstr>
      <vt:lpstr>Snímek 8</vt:lpstr>
      <vt:lpstr>Zástupci sladkovodních želv</vt:lpstr>
      <vt:lpstr>želva nádherná</vt:lpstr>
      <vt:lpstr>Zástupci mořských želv</vt:lpstr>
      <vt:lpstr>Opakování</vt:lpstr>
      <vt:lpstr>Opakování - odpovědi</vt:lpstr>
      <vt:lpstr>Citace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/>
  <cp:lastModifiedBy/>
  <cp:revision>18</cp:revision>
  <cp:lastPrinted>1601-01-01T00:00:00Z</cp:lastPrinted>
  <dcterms:created xsi:type="dcterms:W3CDTF">2000-05-26T15:13:20Z</dcterms:created>
  <dcterms:modified xsi:type="dcterms:W3CDTF">2012-03-14T15:42:45Z</dcterms:modified>
</cp:coreProperties>
</file>