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4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7694B-18A8-4E94-9F55-BB49B7785A81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5CA1F-5D62-450F-A700-FE49A170CDF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2/26/Bank_of_Yenisei_River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6/62/Baikal-S1998162044804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0/3GorgesComposite.1688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aikal-S1998162044804.jpg" TargetMode="External"/><Relationship Id="rId2" Type="http://schemas.openxmlformats.org/officeDocument/2006/relationships/hyperlink" Target="http://cs.wikipedia.org/wiki/Soubor:Bank_of_Yenisei_River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3GorgesComposite.1688.jpg?uselang=cs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A  S  I  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4414" y="3500438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70C0"/>
                </a:solidFill>
              </a:rPr>
              <a:t>Přírodní poměry - vodstvo</a:t>
            </a:r>
            <a:endParaRPr lang="cs-CZ" sz="4400" dirty="0">
              <a:solidFill>
                <a:srgbClr val="0070C0"/>
              </a:solidFill>
            </a:endParaRPr>
          </a:p>
        </p:txBody>
      </p:sp>
      <p:pic>
        <p:nvPicPr>
          <p:cNvPr id="4" name="Obrázek 3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214290"/>
            <a:ext cx="5781675" cy="142876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428728" y="4500570"/>
            <a:ext cx="61436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 S I E -</a:t>
            </a:r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Vodstvo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2844" y="6143644"/>
            <a:ext cx="2435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VY_32_INOVACE_04_35</a:t>
            </a:r>
            <a:endParaRPr lang="cs-CZ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5715016"/>
            <a:ext cx="878684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86116" y="428604"/>
            <a:ext cx="2143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Ř  E  K  Y</a:t>
            </a:r>
          </a:p>
          <a:p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034" y="1142984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Hustota říční sítě a jejich režim ovlivňuje značná rozloha, tvar reliéfu, podnebí, množství</a:t>
            </a:r>
          </a:p>
          <a:p>
            <a:r>
              <a:rPr lang="cs-CZ" dirty="0" smtClean="0"/>
              <a:t>srážek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42910" y="1785926"/>
            <a:ext cx="81439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Severní část ASIE – řeky Ob, Jenisej, Lena</a:t>
            </a:r>
          </a:p>
          <a:p>
            <a:pPr marL="457200" indent="-457200">
              <a:buAutoNum type="alphaLcParenR"/>
            </a:pP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0" indent="-457200">
              <a:buAutoNum type="alphaLcParenR"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Řeky pramenící pod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Himálajem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Chang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Jiang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Ganga,</a:t>
            </a:r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457200" indent="-457200"/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2910" y="3429000"/>
            <a:ext cx="5303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c)   Suché oblasti západu a Střední Asie – Eufrat a Tigris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4572008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d)  Bezodtoká oblast Amudarja, Syrdarja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1538" y="42860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Samostatná práce s atlasem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00100" y="928670"/>
            <a:ext cx="59202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Uveďte řeky, které ústí do Severního ledového oceánu</a:t>
            </a:r>
          </a:p>
          <a:p>
            <a:r>
              <a:rPr lang="cs-CZ" dirty="0" smtClean="0"/>
              <a:t>a)………………………………b)………………………….c)………………………….</a:t>
            </a:r>
          </a:p>
          <a:p>
            <a:endParaRPr lang="cs-CZ" dirty="0" smtClean="0"/>
          </a:p>
          <a:p>
            <a:r>
              <a:rPr lang="cs-CZ" dirty="0" smtClean="0"/>
              <a:t>Které řeky mají největší průtok</a:t>
            </a:r>
          </a:p>
          <a:p>
            <a:r>
              <a:rPr lang="cs-CZ" dirty="0" smtClean="0"/>
              <a:t>a)……………………………….b)………………………….c)…………………………</a:t>
            </a:r>
            <a:endParaRPr lang="cs-CZ" dirty="0"/>
          </a:p>
        </p:txBody>
      </p:sp>
      <p:pic>
        <p:nvPicPr>
          <p:cNvPr id="4098" name="Picture 2" descr="Soubor:Bank of Yenisei Ri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428868"/>
            <a:ext cx="7131069" cy="35719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472" y="614364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15140" y="6000768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Jenisej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214942" y="3357562"/>
            <a:ext cx="39290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dirty="0" smtClean="0"/>
              <a:t> nejhlubší </a:t>
            </a:r>
            <a:r>
              <a:rPr lang="cs-CZ" sz="2000" dirty="0" smtClean="0"/>
              <a:t>na světě</a:t>
            </a:r>
          </a:p>
          <a:p>
            <a:pPr>
              <a:buFontTx/>
              <a:buChar char="-"/>
            </a:pPr>
            <a:r>
              <a:rPr lang="cs-CZ" sz="2000" dirty="0" smtClean="0"/>
              <a:t> napájeno </a:t>
            </a:r>
            <a:r>
              <a:rPr lang="cs-CZ" sz="2000" dirty="0" smtClean="0"/>
              <a:t>300 řekami</a:t>
            </a:r>
          </a:p>
          <a:p>
            <a:pPr>
              <a:buFontTx/>
              <a:buChar char="-"/>
            </a:pPr>
            <a:r>
              <a:rPr lang="cs-CZ" sz="2000" dirty="0" smtClean="0"/>
              <a:t> vytéká </a:t>
            </a:r>
            <a:r>
              <a:rPr lang="cs-CZ" sz="2000" dirty="0" smtClean="0"/>
              <a:t>z něho pouze Angara</a:t>
            </a:r>
          </a:p>
          <a:p>
            <a:pPr>
              <a:buFontTx/>
              <a:buChar char="-"/>
            </a:pPr>
            <a:r>
              <a:rPr lang="cs-CZ" sz="2000" dirty="0" smtClean="0"/>
              <a:t> mnoho </a:t>
            </a:r>
            <a:r>
              <a:rPr lang="cs-CZ" sz="2000" dirty="0" smtClean="0"/>
              <a:t>druhů rostlin a živočichů</a:t>
            </a:r>
          </a:p>
          <a:p>
            <a:pPr>
              <a:buFontTx/>
              <a:buChar char="-"/>
            </a:pPr>
            <a:r>
              <a:rPr lang="cs-CZ" sz="2000" dirty="0" smtClean="0"/>
              <a:t> ohrožení </a:t>
            </a:r>
            <a:r>
              <a:rPr lang="cs-CZ" sz="2000" dirty="0" smtClean="0"/>
              <a:t>rozvíjejícím se průmyslem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14414" y="642918"/>
            <a:ext cx="2305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Jezero Bajkal</a:t>
            </a:r>
            <a:endParaRPr lang="cs-CZ" sz="3200" dirty="0"/>
          </a:p>
        </p:txBody>
      </p:sp>
      <p:pic>
        <p:nvPicPr>
          <p:cNvPr id="3074" name="Picture 2" descr="Soubor:Baikal-S19981620448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1500174"/>
            <a:ext cx="5080004" cy="40719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85720" y="564357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3GorgesComposite.168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7620000" cy="492922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00034" y="557214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57818" y="5715016"/>
            <a:ext cx="2194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Přehrada Tři soutěsky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00100" y="357166"/>
            <a:ext cx="6572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1000100" y="1643050"/>
            <a:ext cx="714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00100" y="428604"/>
            <a:ext cx="266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418600" y="1670498"/>
            <a:ext cx="60722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Bank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Yenisei</a:t>
            </a:r>
            <a:r>
              <a:rPr lang="cs-CZ" dirty="0" smtClean="0"/>
              <a:t> </a:t>
            </a:r>
            <a:r>
              <a:rPr lang="cs-CZ" dirty="0" err="1" smtClean="0"/>
              <a:t>River.jpg</a:t>
            </a:r>
            <a:r>
              <a:rPr lang="cs-CZ" dirty="0" smtClean="0"/>
              <a:t>. </a:t>
            </a:r>
            <a:r>
              <a:rPr lang="cs-CZ" i="1" dirty="0" smtClean="0"/>
              <a:t>Bank </a:t>
            </a:r>
            <a:r>
              <a:rPr lang="cs-CZ" i="1" dirty="0" err="1" smtClean="0"/>
              <a:t>of</a:t>
            </a:r>
            <a:r>
              <a:rPr lang="cs-CZ" i="1" dirty="0" smtClean="0"/>
              <a:t> </a:t>
            </a:r>
            <a:r>
              <a:rPr lang="cs-CZ" i="1" dirty="0" err="1" smtClean="0"/>
              <a:t>Yenisei</a:t>
            </a:r>
            <a:r>
              <a:rPr lang="cs-CZ" i="1" dirty="0" smtClean="0"/>
              <a:t> </a:t>
            </a:r>
            <a:r>
              <a:rPr lang="cs-CZ" i="1" dirty="0" err="1" smtClean="0"/>
              <a:t>River.jpg</a:t>
            </a:r>
            <a:r>
              <a:rPr lang="cs-CZ" dirty="0" smtClean="0"/>
              <a:t> [online]. 2006 [cit.2011-11-04]. Dostupné z: </a:t>
            </a:r>
            <a:r>
              <a:rPr lang="cs-CZ" dirty="0" smtClean="0">
                <a:hlinkClick r:id="rId2"/>
              </a:rPr>
              <a:t>http://cs.wikipedia.org/wiki/Soubor:Bank_of_Yenisei_River.jpg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71604" y="1643050"/>
            <a:ext cx="743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357422" y="2714620"/>
            <a:ext cx="60722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Baikal</a:t>
            </a:r>
            <a:r>
              <a:rPr lang="cs-CZ" dirty="0" smtClean="0"/>
              <a:t>-S1998162044804.jpg. </a:t>
            </a:r>
            <a:r>
              <a:rPr lang="cs-CZ" i="1" dirty="0" err="1" smtClean="0"/>
              <a:t>SouborHistorie</a:t>
            </a:r>
            <a:r>
              <a:rPr lang="cs-CZ" i="1" dirty="0" smtClean="0"/>
              <a:t> </a:t>
            </a:r>
            <a:r>
              <a:rPr lang="cs-CZ" i="1" dirty="0" err="1" smtClean="0"/>
              <a:t>souboruVyužití</a:t>
            </a:r>
            <a:r>
              <a:rPr lang="cs-CZ" i="1" dirty="0" smtClean="0"/>
              <a:t> </a:t>
            </a:r>
            <a:r>
              <a:rPr lang="cs-CZ" i="1" dirty="0" err="1" smtClean="0"/>
              <a:t>souboruGlobální</a:t>
            </a:r>
            <a:r>
              <a:rPr lang="cs-CZ" i="1" dirty="0" smtClean="0"/>
              <a:t> využití souboru</a:t>
            </a:r>
            <a:r>
              <a:rPr lang="cs-CZ" dirty="0" smtClean="0"/>
              <a:t> [online]. 2005 [cit.2011-11-04]. Dostupné z: </a:t>
            </a:r>
            <a:r>
              <a:rPr lang="cs-CZ" dirty="0" smtClean="0">
                <a:hlinkClick r:id="rId3"/>
              </a:rPr>
              <a:t>http://cs.wikipedia.org/wiki/Soubor:Baikal-S1998162044804.jpg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71604" y="2714620"/>
            <a:ext cx="785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428860" y="4071942"/>
            <a:ext cx="64294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File:3GorgesComposite.1688.jpg. &lt;I&gt;Http://commons.wikimedia.org/wiki/File:3GorgesComposite.1688.jpg?uselang=cs&lt;/I&gt; [online]. 2007 [cit.</a:t>
            </a:r>
            <a:r>
              <a:rPr lang="cs-CZ" dirty="0" smtClean="0"/>
              <a:t>2011-11-04</a:t>
            </a:r>
            <a:r>
              <a:rPr lang="en-US" dirty="0" smtClean="0"/>
              <a:t>].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4"/>
              </a:rPr>
              <a:t>http://commons.wikimedia.org/wiki/File:3GorgesComposite.1688.jpg?uselang=cs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71604" y="4071942"/>
            <a:ext cx="857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428860" y="428604"/>
            <a:ext cx="59293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DVOŘÁK, Jiří, Alice KOHOUTOVÁ a Pavel TAIBR. </a:t>
            </a:r>
            <a:r>
              <a:rPr lang="cs-CZ" i="1" dirty="0" smtClean="0"/>
              <a:t>Zeměpis 7</a:t>
            </a:r>
            <a:r>
              <a:rPr lang="cs-CZ" dirty="0" smtClean="0"/>
              <a:t>: </a:t>
            </a:r>
            <a:r>
              <a:rPr lang="cs-CZ" i="1" dirty="0" smtClean="0"/>
              <a:t>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Fraus</a:t>
            </a:r>
            <a:r>
              <a:rPr lang="cs-CZ" dirty="0" smtClean="0"/>
              <a:t>, 2005, 128 s. ISBN 80-723-8304-3. 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2924944"/>
            <a:ext cx="55721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4. listopadu 2011</a:t>
            </a:r>
          </a:p>
          <a:p>
            <a:r>
              <a:rPr lang="cs-CZ" dirty="0" smtClean="0"/>
              <a:t>Ročník: sedmý</a:t>
            </a:r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Regiony světa</a:t>
            </a:r>
          </a:p>
          <a:p>
            <a:r>
              <a:rPr lang="cs-CZ" dirty="0" smtClean="0"/>
              <a:t>Téma: Asie</a:t>
            </a:r>
          </a:p>
          <a:p>
            <a:r>
              <a:rPr lang="cs-CZ" dirty="0" smtClean="0"/>
              <a:t>Pomůcky: atlas, PC, </a:t>
            </a:r>
            <a:r>
              <a:rPr lang="cs-CZ" dirty="0" err="1" smtClean="0"/>
              <a:t>dataprojektor</a:t>
            </a:r>
            <a:r>
              <a:rPr lang="cs-CZ" dirty="0" smtClean="0"/>
              <a:t>, USB</a:t>
            </a:r>
          </a:p>
          <a:p>
            <a:r>
              <a:rPr lang="cs-CZ" dirty="0" smtClean="0"/>
              <a:t>Anotace: vzdělávací materiál je určen k výkladu, doplnění a procvičování učiva o vodstvu Asie</a:t>
            </a:r>
          </a:p>
          <a:p>
            <a:endParaRPr lang="cs-CZ" dirty="0"/>
          </a:p>
        </p:txBody>
      </p:sp>
      <p:pic>
        <p:nvPicPr>
          <p:cNvPr id="3" name="Obrázek 2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285728"/>
            <a:ext cx="5781675" cy="135732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403648" y="2132856"/>
            <a:ext cx="62587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Vodstvo Asie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351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A  S  I  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 S  I  E</dc:title>
  <dc:creator>pc</dc:creator>
  <cp:lastModifiedBy>hornakova</cp:lastModifiedBy>
  <cp:revision>58</cp:revision>
  <dcterms:created xsi:type="dcterms:W3CDTF">2011-11-25T23:27:00Z</dcterms:created>
  <dcterms:modified xsi:type="dcterms:W3CDTF">2013-05-26T15:55:03Z</dcterms:modified>
</cp:coreProperties>
</file>