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>
        <p:scale>
          <a:sx n="82" d="100"/>
          <a:sy n="82" d="100"/>
        </p:scale>
        <p:origin x="-1050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5A7AE-AA77-4B40-9167-71E48A82395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34BE-CBD8-4FE2-BB1D-5FA80E33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3/38/GreatWall_2004_Summer_4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1/17/Supplicating_Pilgrim_at_Masjid_Al_Haram._Mecca,_Saudi_Arabia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upplicating_Pilgrim_at_Masjid_Al_Haram._Mecca,_Saudi_Arabia.jpg" TargetMode="External"/><Relationship Id="rId2" Type="http://schemas.openxmlformats.org/officeDocument/2006/relationships/hyperlink" Target="http://cs.wikipedia.org/wiki/Soubor:GreatWall_2004_Summer_4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1214422"/>
            <a:ext cx="7986714" cy="1285883"/>
          </a:xfrm>
        </p:spPr>
        <p:txBody>
          <a:bodyPr>
            <a:normAutofit fontScale="90000"/>
          </a:bodyPr>
          <a:lstStyle/>
          <a:p>
            <a:r>
              <a:rPr lang="cs-CZ" sz="4800" dirty="0" smtClean="0"/>
              <a:t>A S I E</a:t>
            </a:r>
            <a:br>
              <a:rPr lang="cs-CZ" sz="4800" dirty="0" smtClean="0"/>
            </a:br>
            <a:r>
              <a:rPr lang="cs-CZ" sz="4800" dirty="0" smtClean="0"/>
              <a:t>Obyvatelstvo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2857496"/>
            <a:ext cx="6400800" cy="1071570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Nejlidnatější světadíl</a:t>
            </a: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3/5 obyvatel světa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Obrázek 4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0"/>
            <a:ext cx="5781675" cy="1285860"/>
          </a:xfrm>
          <a:prstGeom prst="rect">
            <a:avLst/>
          </a:prstGeom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5715016"/>
            <a:ext cx="87868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6429396"/>
            <a:ext cx="2721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VY_32_INOVACE_05_35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1538" y="71435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4348" y="642918"/>
            <a:ext cx="750872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Osídlování světadílu </a:t>
            </a:r>
            <a:r>
              <a:rPr lang="cs-CZ" sz="2000" dirty="0" smtClean="0"/>
              <a:t>– dle klimatických podmínek</a:t>
            </a:r>
          </a:p>
          <a:p>
            <a:pPr>
              <a:buFontTx/>
              <a:buChar char="-"/>
            </a:pPr>
            <a:r>
              <a:rPr lang="cs-CZ" sz="2000" dirty="0" smtClean="0"/>
              <a:t> centra </a:t>
            </a:r>
            <a:r>
              <a:rPr lang="cs-CZ" sz="2000" dirty="0" smtClean="0"/>
              <a:t>starověkých civilizací (arabská, čínská, indická, mezopotámská, </a:t>
            </a:r>
          </a:p>
          <a:p>
            <a:r>
              <a:rPr lang="cs-CZ" sz="2000" dirty="0" smtClean="0"/>
              <a:t> japonská)</a:t>
            </a:r>
          </a:p>
          <a:p>
            <a:r>
              <a:rPr lang="cs-CZ" sz="2000" dirty="0" smtClean="0"/>
              <a:t>- kolonizace  Francie  (Indočína)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Angličané (Indie)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Nizozemci (Indonésie)</a:t>
            </a:r>
          </a:p>
          <a:p>
            <a:r>
              <a:rPr lang="cs-CZ" sz="2000" dirty="0" smtClean="0"/>
              <a:t>- dekolonizace po II. svět. válce</a:t>
            </a:r>
            <a:endParaRPr lang="cs-CZ" sz="2000" dirty="0"/>
          </a:p>
        </p:txBody>
      </p:sp>
      <p:pic>
        <p:nvPicPr>
          <p:cNvPr id="7170" name="Picture 2" descr="Soubor:GreatWall 2004 Summer 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3071810"/>
            <a:ext cx="6000792" cy="342902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358082" y="628652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428604"/>
            <a:ext cx="764401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Rozmístění obyvatelstva </a:t>
            </a:r>
            <a:r>
              <a:rPr lang="cs-CZ" sz="2000" dirty="0" smtClean="0"/>
              <a:t>– velmi nerovnoměrné</a:t>
            </a:r>
          </a:p>
          <a:p>
            <a:pPr>
              <a:buFontTx/>
              <a:buChar char="-"/>
            </a:pPr>
            <a:r>
              <a:rPr lang="cs-CZ" sz="2000" dirty="0" smtClean="0"/>
              <a:t> nejméně </a:t>
            </a:r>
            <a:r>
              <a:rPr lang="cs-CZ" sz="2000" dirty="0" smtClean="0"/>
              <a:t>lidí žije v oblasti tunder a tajgy, dále v pouštní a horské oblasti</a:t>
            </a:r>
          </a:p>
          <a:p>
            <a:pPr>
              <a:buFontTx/>
              <a:buChar char="-"/>
            </a:pPr>
            <a:r>
              <a:rPr lang="cs-CZ" sz="2000" dirty="0" smtClean="0"/>
              <a:t> velký </a:t>
            </a:r>
            <a:r>
              <a:rPr lang="cs-CZ" sz="2000" dirty="0" smtClean="0"/>
              <a:t>přirozený přírůstek</a:t>
            </a:r>
          </a:p>
          <a:p>
            <a:pPr>
              <a:buFontTx/>
              <a:buChar char="-"/>
            </a:pPr>
            <a:r>
              <a:rPr lang="cs-CZ" sz="2000" dirty="0" smtClean="0"/>
              <a:t> vliv </a:t>
            </a:r>
            <a:r>
              <a:rPr lang="cs-CZ" sz="2000" dirty="0" smtClean="0"/>
              <a:t>náboženství – hinduismus, budhismus, islám, židovské náboženství</a:t>
            </a:r>
          </a:p>
          <a:p>
            <a:pPr>
              <a:buFontTx/>
              <a:buChar char="-"/>
            </a:pPr>
            <a:endParaRPr lang="cs-CZ" sz="2000" dirty="0"/>
          </a:p>
        </p:txBody>
      </p:sp>
      <p:pic>
        <p:nvPicPr>
          <p:cNvPr id="6146" name="Picture 2" descr="Soubor:Supplicating Pilgrim at Masjid Al Haram. Mecca, Saudi Arabi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000240"/>
            <a:ext cx="6326210" cy="404972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786710" y="564357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857232"/>
            <a:ext cx="9404483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Rozdílný politický a hospodářský vývoj</a:t>
            </a:r>
          </a:p>
          <a:p>
            <a:endParaRPr lang="cs-CZ" sz="2400" dirty="0" smtClean="0">
              <a:solidFill>
                <a:srgbClr val="00B0F0"/>
              </a:solidFill>
            </a:endParaRPr>
          </a:p>
          <a:p>
            <a:r>
              <a:rPr lang="cs-CZ" sz="2000" dirty="0" smtClean="0"/>
              <a:t>a)Japonsko – jedna z nejvyspělejších zemí světa</a:t>
            </a:r>
          </a:p>
          <a:p>
            <a:r>
              <a:rPr lang="cs-CZ" sz="2000" dirty="0" smtClean="0"/>
              <a:t>b)asijští tygři – Jižní Korea, Singapur, Malajsie, Tchaj-wan …</a:t>
            </a:r>
          </a:p>
          <a:p>
            <a:r>
              <a:rPr lang="cs-CZ" sz="2000" dirty="0" smtClean="0"/>
              <a:t>c)ropní giganti – Kuvajt,  Saudská Arábie, Spojené arabské emiráty …</a:t>
            </a:r>
          </a:p>
          <a:p>
            <a:r>
              <a:rPr lang="cs-CZ" sz="2000" dirty="0" smtClean="0"/>
              <a:t>d)státy velmi chudé – Bangladéš, Afghánistán, Mongo</a:t>
            </a:r>
            <a:r>
              <a:rPr lang="cs-CZ" dirty="0" smtClean="0"/>
              <a:t>lsko…</a:t>
            </a:r>
          </a:p>
          <a:p>
            <a:endParaRPr lang="cs-CZ" dirty="0"/>
          </a:p>
          <a:p>
            <a:r>
              <a:rPr lang="cs-CZ" sz="2400" b="1" dirty="0" smtClean="0">
                <a:solidFill>
                  <a:srgbClr val="00B0F0"/>
                </a:solidFill>
              </a:rPr>
              <a:t>Současné problémy</a:t>
            </a:r>
          </a:p>
          <a:p>
            <a:endParaRPr lang="cs-CZ" sz="2400" dirty="0" smtClean="0">
              <a:solidFill>
                <a:srgbClr val="00B0F0"/>
              </a:solidFill>
            </a:endParaRPr>
          </a:p>
          <a:p>
            <a:pPr>
              <a:buFontTx/>
              <a:buChar char="-"/>
            </a:pPr>
            <a:r>
              <a:rPr lang="cs-CZ" dirty="0" smtClean="0"/>
              <a:t> zajištění </a:t>
            </a:r>
            <a:r>
              <a:rPr lang="cs-CZ" dirty="0" smtClean="0"/>
              <a:t>výživy (Indie,Bangladéš), gramotnost (Pákistán), nízká míra demokracie</a:t>
            </a:r>
          </a:p>
          <a:p>
            <a:r>
              <a:rPr lang="cs-CZ" dirty="0"/>
              <a:t> </a:t>
            </a:r>
            <a:r>
              <a:rPr lang="cs-CZ" dirty="0" smtClean="0"/>
              <a:t>(Čína, KLDR)</a:t>
            </a:r>
          </a:p>
          <a:p>
            <a:r>
              <a:rPr lang="cs-CZ" dirty="0" smtClean="0"/>
              <a:t>- regionální vojenské konflikty (Blízká východ, Irán, Afghánistán </a:t>
            </a:r>
            <a:r>
              <a:rPr lang="cs-CZ" dirty="0" smtClean="0"/>
              <a:t>...)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500042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Odkazy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2643182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fotky: Obr. 1 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85786" y="928670"/>
            <a:ext cx="66437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Použitá literatura: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643174" y="2643182"/>
            <a:ext cx="58579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Great Wall of China at </a:t>
            </a:r>
            <a:r>
              <a:rPr lang="en-US" dirty="0" err="1" smtClean="0"/>
              <a:t>Badaling</a:t>
            </a:r>
            <a:r>
              <a:rPr lang="en-US" dirty="0" smtClean="0"/>
              <a:t>. </a:t>
            </a:r>
            <a:r>
              <a:rPr lang="en-US" i="1" dirty="0" err="1" smtClean="0"/>
              <a:t>GreatWall</a:t>
            </a:r>
            <a:r>
              <a:rPr lang="en-US" i="1" dirty="0" smtClean="0"/>
              <a:t> 2004 Summer 4.jpg</a:t>
            </a:r>
            <a:r>
              <a:rPr lang="en-US" dirty="0" smtClean="0"/>
              <a:t> [online]. taken on 2004-07-08 [cit. </a:t>
            </a:r>
            <a:r>
              <a:rPr lang="cs-CZ" dirty="0" smtClean="0"/>
              <a:t>2011-11-05</a:t>
            </a:r>
            <a:r>
              <a:rPr lang="en-US" dirty="0" smtClean="0"/>
              <a:t>].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http://cs.wikipedia.org/wiki/Soubor:GreatWall_2004_Summer_4.jpg</a:t>
            </a:r>
            <a:endParaRPr lang="cs-CZ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Obdélník 7"/>
          <p:cNvSpPr/>
          <p:nvPr/>
        </p:nvSpPr>
        <p:spPr>
          <a:xfrm>
            <a:off x="2643174" y="4357694"/>
            <a:ext cx="61436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Poutník ve Velké mešitě v Mekce v Saúdské Arábii. </a:t>
            </a:r>
            <a:r>
              <a:rPr lang="cs-CZ" i="1" dirty="0" err="1" smtClean="0"/>
              <a:t>Supplicating</a:t>
            </a:r>
            <a:r>
              <a:rPr lang="cs-CZ" i="1" dirty="0" smtClean="0"/>
              <a:t> </a:t>
            </a:r>
            <a:r>
              <a:rPr lang="cs-CZ" i="1" dirty="0" err="1" smtClean="0"/>
              <a:t>Pilgrim</a:t>
            </a:r>
            <a:r>
              <a:rPr lang="cs-CZ" i="1" dirty="0" smtClean="0"/>
              <a:t> </a:t>
            </a:r>
            <a:r>
              <a:rPr lang="cs-CZ" i="1" dirty="0" err="1" smtClean="0"/>
              <a:t>at</a:t>
            </a:r>
            <a:r>
              <a:rPr lang="cs-CZ" i="1" dirty="0" smtClean="0"/>
              <a:t> </a:t>
            </a:r>
            <a:r>
              <a:rPr lang="cs-CZ" i="1" dirty="0" err="1" smtClean="0"/>
              <a:t>Masjid</a:t>
            </a:r>
            <a:r>
              <a:rPr lang="cs-CZ" i="1" dirty="0" smtClean="0"/>
              <a:t> </a:t>
            </a:r>
            <a:r>
              <a:rPr lang="cs-CZ" i="1" dirty="0" err="1" smtClean="0"/>
              <a:t>Al</a:t>
            </a:r>
            <a:r>
              <a:rPr lang="cs-CZ" i="1" dirty="0" smtClean="0"/>
              <a:t> </a:t>
            </a:r>
            <a:r>
              <a:rPr lang="cs-CZ" i="1" dirty="0" err="1" smtClean="0"/>
              <a:t>Haram</a:t>
            </a:r>
            <a:r>
              <a:rPr lang="cs-CZ" i="1" dirty="0" smtClean="0"/>
              <a:t>. </a:t>
            </a:r>
            <a:r>
              <a:rPr lang="cs-CZ" i="1" dirty="0" err="1" smtClean="0"/>
              <a:t>Mecca</a:t>
            </a:r>
            <a:r>
              <a:rPr lang="cs-CZ" i="1" dirty="0" smtClean="0"/>
              <a:t>, </a:t>
            </a:r>
            <a:r>
              <a:rPr lang="cs-CZ" i="1" dirty="0" err="1" smtClean="0"/>
              <a:t>Saudi</a:t>
            </a:r>
            <a:r>
              <a:rPr lang="cs-CZ" i="1" dirty="0" smtClean="0"/>
              <a:t> </a:t>
            </a:r>
            <a:r>
              <a:rPr lang="cs-CZ" i="1" dirty="0" err="1" smtClean="0"/>
              <a:t>Arabia</a:t>
            </a:r>
            <a:r>
              <a:rPr lang="cs-CZ" i="1" dirty="0" smtClean="0"/>
              <a:t>.</a:t>
            </a:r>
            <a:r>
              <a:rPr lang="cs-CZ" dirty="0" smtClean="0"/>
              <a:t> [online]. 13. února 2003(2003-02-13) [cit.2011-11-05]. Dostupné z: </a:t>
            </a:r>
            <a:r>
              <a:rPr lang="cs-CZ" dirty="0" smtClean="0">
                <a:hlinkClick r:id="rId3"/>
              </a:rPr>
              <a:t>http://cs.wikipedia.org/wiki/Soubor:Supplicating_Pilgrim_at_Masjid_Al_Haram._Mecca,_Saudi_Arabia.jpg</a:t>
            </a:r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57356" y="4429132"/>
            <a:ext cx="1100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643174" y="928670"/>
            <a:ext cx="5715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DVOŘÁK, Jiří, Alice KOHOUTOVÁ a Pavel TAIBR. </a:t>
            </a:r>
            <a:r>
              <a:rPr lang="cs-CZ" i="1" dirty="0" smtClean="0"/>
              <a:t>Zeměpis 7</a:t>
            </a:r>
            <a:r>
              <a:rPr lang="cs-CZ" dirty="0" smtClean="0"/>
              <a:t>: </a:t>
            </a:r>
            <a:r>
              <a:rPr lang="cs-CZ" i="1" dirty="0" smtClean="0"/>
              <a:t>pro základní školy a víceletá gymnázia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Fraus</a:t>
            </a:r>
            <a:r>
              <a:rPr lang="cs-CZ" dirty="0" smtClean="0"/>
              <a:t>, 2005, 128 s. ISBN 80-723-8304-3. 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1475656" y="2564904"/>
            <a:ext cx="6400800" cy="3456384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 Radomír </a:t>
            </a:r>
            <a:r>
              <a:rPr kumimoji="0" lang="cs-CZ" sz="3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Schoř</a:t>
            </a:r>
            <a:endParaRPr kumimoji="0" lang="cs-CZ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Vytvořeno: 5. listopadu 2011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Ročník: sedmý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 Člověk</a:t>
            </a:r>
            <a:r>
              <a:rPr kumimoji="0" lang="cs-CZ" sz="37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příroda</a:t>
            </a:r>
            <a:endParaRPr kumimoji="0" lang="cs-CZ" sz="3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 Zeměpis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 Regiony světa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 Asie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Pomůcky: </a:t>
            </a:r>
            <a:r>
              <a:rPr kumimoji="0" lang="cs-CZ" sz="3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Dataprojektor</a:t>
            </a: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PC, USB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 Vzdělávací materiál je určen k výkladu učiva o obyvatelstvu Asie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Obrázek 2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357166"/>
            <a:ext cx="5781675" cy="121444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475656" y="1700808"/>
            <a:ext cx="62587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Obyvatelstvo Asie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386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A S I E Obyvatelstvo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 I E</dc:title>
  <dc:creator>pc</dc:creator>
  <cp:lastModifiedBy>hornakova</cp:lastModifiedBy>
  <cp:revision>62</cp:revision>
  <dcterms:created xsi:type="dcterms:W3CDTF">2011-11-13T20:22:40Z</dcterms:created>
  <dcterms:modified xsi:type="dcterms:W3CDTF">2013-05-26T15:56:40Z</dcterms:modified>
</cp:coreProperties>
</file>