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5" r:id="rId5"/>
    <p:sldId id="266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ECF5A-75F0-483E-9872-355CF7690C26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C2A86-5B40-45B4-AA83-10277C1D85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605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C2A86-5B40-45B4-AA83-10277C1D85C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FD665-18FB-4885-8103-B9F488887997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42125-A176-4162-9823-BD9DA6BB1A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2/Khamoro_Roma_Festival_2007_Prague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e/Spanish_Gypsy_NGM-v31-p257.jpg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4/43/Masaidance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a/a3/Girls_giving_peace_sign,_Tokyo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panish_Gypsy_NGM-v31-p257.jpg" TargetMode="External"/><Relationship Id="rId2" Type="http://schemas.openxmlformats.org/officeDocument/2006/relationships/hyperlink" Target="http://cs.wikipedia.org/wiki/Soubor:Khamoro_Roma_Festival_2007_Pragu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Masaidance.jpg" TargetMode="External"/><Relationship Id="rId4" Type="http://schemas.openxmlformats.org/officeDocument/2006/relationships/hyperlink" Target="http://cs.wikipedia.org/wiki/Soubor:Girls_giving_peace_sign,_Tokyo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pic>
        <p:nvPicPr>
          <p:cNvPr id="5" name="Obrázek 4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214290"/>
            <a:ext cx="5781675" cy="1428760"/>
          </a:xfrm>
          <a:prstGeom prst="rect">
            <a:avLst/>
          </a:prstGeom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1103187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hlinkClick r:id="rId3"/>
              </a:rPr>
              <a:t> </a:t>
            </a:r>
            <a:r>
              <a:rPr kumimoji="0" lang="cs-CZ" sz="2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9218" name="Picture 2" descr="Soubor:Khamoro Roma Festival 2007 Pragu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285992"/>
            <a:ext cx="6715172" cy="3881439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6519446"/>
            <a:ext cx="878684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4348" y="1142984"/>
            <a:ext cx="7743852" cy="1470025"/>
          </a:xfrm>
        </p:spPr>
        <p:txBody>
          <a:bodyPr/>
          <a:lstStyle/>
          <a:p>
            <a:r>
              <a:rPr lang="cs-CZ" dirty="0" smtClean="0"/>
              <a:t>Od etnika ke globální společnosti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001024" y="571501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7158" y="614364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VY_32_INOVACE_07_35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571480"/>
            <a:ext cx="700092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i="1" dirty="0" smtClean="0">
                <a:solidFill>
                  <a:srgbClr val="00B0F0"/>
                </a:solidFill>
              </a:rPr>
              <a:t>Etnická skupina </a:t>
            </a:r>
            <a:r>
              <a:rPr lang="cs-CZ" sz="2000" dirty="0" smtClean="0"/>
              <a:t>– </a:t>
            </a:r>
            <a:r>
              <a:rPr lang="cs-CZ" sz="2000" b="1" dirty="0" smtClean="0"/>
              <a:t>historicky vzniklé seskupení lidí společného</a:t>
            </a:r>
          </a:p>
          <a:p>
            <a:r>
              <a:rPr lang="cs-CZ" sz="2000" b="1" dirty="0" smtClean="0"/>
              <a:t>původu, jazyka a společné materiální a duchovní kultury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Příslušníci každé etnické skupiny náleží zpravidla k určitým</a:t>
            </a:r>
          </a:p>
          <a:p>
            <a:r>
              <a:rPr lang="cs-CZ" sz="2000" dirty="0" smtClean="0"/>
              <a:t>výrazným typům a rasám.</a:t>
            </a:r>
          </a:p>
          <a:p>
            <a:r>
              <a:rPr lang="cs-CZ" sz="2000" dirty="0" smtClean="0"/>
              <a:t>Pro etnickou skupinu je charakteristický geografický původ – území</a:t>
            </a:r>
          </a:p>
          <a:p>
            <a:r>
              <a:rPr lang="cs-CZ" sz="2000" dirty="0" smtClean="0"/>
              <a:t>na kterém vznikaly.</a:t>
            </a:r>
          </a:p>
          <a:p>
            <a:r>
              <a:rPr lang="cs-CZ" sz="2000" dirty="0" smtClean="0"/>
              <a:t>Etnická skupina obývá obvykle  menší část uvnitř státu, někdy</a:t>
            </a:r>
          </a:p>
          <a:p>
            <a:r>
              <a:rPr lang="cs-CZ" sz="2000" dirty="0" smtClean="0"/>
              <a:t>zasahuje i do ostatních států.</a:t>
            </a:r>
          </a:p>
          <a:p>
            <a:r>
              <a:rPr lang="cs-CZ" sz="2000" dirty="0" smtClean="0"/>
              <a:t>S rozšířením  lidstva po kontinentech se začaly oddělovat od</a:t>
            </a:r>
          </a:p>
          <a:p>
            <a:r>
              <a:rPr lang="cs-CZ" sz="2000" dirty="0" smtClean="0"/>
              <a:t>velkých </a:t>
            </a:r>
            <a:r>
              <a:rPr lang="cs-CZ" sz="2000" dirty="0" err="1" smtClean="0"/>
              <a:t>etnic</a:t>
            </a:r>
            <a:r>
              <a:rPr lang="cs-CZ" sz="2000" dirty="0" smtClean="0"/>
              <a:t>. skupin  malé a vytvářely skupiny nové, izolované.</a:t>
            </a:r>
          </a:p>
          <a:p>
            <a:endParaRPr lang="cs-CZ" sz="2000" dirty="0" smtClean="0"/>
          </a:p>
          <a:p>
            <a:r>
              <a:rPr lang="cs-CZ" sz="2000" i="1" dirty="0" smtClean="0">
                <a:solidFill>
                  <a:srgbClr val="00B0F0"/>
                </a:solidFill>
              </a:rPr>
              <a:t>Národ</a:t>
            </a:r>
            <a:r>
              <a:rPr lang="cs-CZ" sz="2000" dirty="0" smtClean="0"/>
              <a:t> (</a:t>
            </a:r>
            <a:r>
              <a:rPr lang="cs-CZ" sz="2000" b="1" dirty="0" smtClean="0"/>
              <a:t>latinsky – </a:t>
            </a:r>
            <a:r>
              <a:rPr lang="cs-CZ" sz="2000" b="1" dirty="0" err="1" smtClean="0"/>
              <a:t>nacio</a:t>
            </a:r>
            <a:r>
              <a:rPr lang="cs-CZ" sz="2000" b="1" dirty="0" smtClean="0"/>
              <a:t>) je společenství lidí, které se hlásí </a:t>
            </a:r>
          </a:p>
          <a:p>
            <a:r>
              <a:rPr lang="cs-CZ" sz="2000" b="1" dirty="0" smtClean="0"/>
              <a:t>k určitému národu. Pro národ jsou charakteristické – jazyk, území,</a:t>
            </a:r>
          </a:p>
          <a:p>
            <a:r>
              <a:rPr lang="cs-CZ" sz="2000" b="1" dirty="0" smtClean="0"/>
              <a:t>hospodářský život, kultura i mentalita lidí.</a:t>
            </a:r>
          </a:p>
          <a:p>
            <a:r>
              <a:rPr lang="cs-CZ" sz="2000" dirty="0" smtClean="0"/>
              <a:t>Národ mohou tvořit různé typy, rasy a smíšené populace</a:t>
            </a:r>
          </a:p>
          <a:p>
            <a:r>
              <a:rPr lang="cs-CZ" sz="2000" dirty="0" smtClean="0"/>
              <a:t>Viz: </a:t>
            </a:r>
            <a:r>
              <a:rPr lang="cs-CZ" sz="2000" dirty="0" err="1" smtClean="0"/>
              <a:t>Stř</a:t>
            </a:r>
            <a:r>
              <a:rPr lang="cs-CZ" sz="2000" dirty="0" smtClean="0"/>
              <a:t>. a Již Amerika, </a:t>
            </a:r>
            <a:r>
              <a:rPr lang="cs-CZ" sz="2000" dirty="0" err="1" smtClean="0"/>
              <a:t>jihových</a:t>
            </a:r>
            <a:r>
              <a:rPr lang="cs-CZ" sz="2000" dirty="0" smtClean="0"/>
              <a:t>. Asie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57224" y="142852"/>
            <a:ext cx="918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 Á P I 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5720" y="428604"/>
            <a:ext cx="20717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Romka</a:t>
            </a:r>
          </a:p>
          <a:p>
            <a:r>
              <a:rPr lang="cs-CZ" sz="3600" dirty="0" smtClean="0"/>
              <a:t>ze</a:t>
            </a:r>
          </a:p>
          <a:p>
            <a:r>
              <a:rPr lang="cs-CZ" sz="3600" dirty="0" smtClean="0"/>
              <a:t>Španělska</a:t>
            </a:r>
            <a:endParaRPr lang="cs-CZ" sz="3600" dirty="0"/>
          </a:p>
        </p:txBody>
      </p:sp>
      <p:pic>
        <p:nvPicPr>
          <p:cNvPr id="6" name="Obrázek 5" descr="Romové I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571604" y="564357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pic>
        <p:nvPicPr>
          <p:cNvPr id="7170" name="Picture 2" descr="Soubor:Spanish Gypsy NGM-v31-p25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42852"/>
            <a:ext cx="5214975" cy="6500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357826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0" y="357166"/>
            <a:ext cx="39290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Masajové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8" name="Picture 4" descr="Soubor:Masaidan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571612"/>
            <a:ext cx="735811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28184" y="5445224"/>
            <a:ext cx="69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14546" y="214290"/>
            <a:ext cx="40253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 A P O N K 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Soubor:Girls giving peace sign, Toky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071546"/>
            <a:ext cx="6500858" cy="550072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57224" y="621508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642918"/>
            <a:ext cx="864002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00B0F0"/>
                </a:solidFill>
              </a:rPr>
              <a:t>Národnostní menšina </a:t>
            </a:r>
            <a:r>
              <a:rPr lang="cs-CZ" dirty="0" smtClean="0"/>
              <a:t>– </a:t>
            </a:r>
            <a:r>
              <a:rPr lang="cs-CZ" sz="2400" dirty="0" smtClean="0"/>
              <a:t>menší skupina příslušníků určitého národa</a:t>
            </a:r>
          </a:p>
          <a:p>
            <a:r>
              <a:rPr lang="cs-CZ" sz="2400" dirty="0" smtClean="0"/>
              <a:t>na území jiného národa.   </a:t>
            </a:r>
            <a:r>
              <a:rPr lang="cs-CZ" sz="2400" dirty="0" smtClean="0"/>
              <a:t>(U </a:t>
            </a:r>
            <a:r>
              <a:rPr lang="cs-CZ" sz="2400" dirty="0" smtClean="0"/>
              <a:t>nás např. Vietnamci, </a:t>
            </a:r>
            <a:r>
              <a:rPr lang="cs-CZ" sz="2400" dirty="0" smtClean="0"/>
              <a:t>Ukrajinci.)</a:t>
            </a:r>
            <a:endParaRPr lang="cs-CZ" sz="2400" dirty="0" smtClean="0"/>
          </a:p>
          <a:p>
            <a:endParaRPr lang="cs-CZ" sz="2400" dirty="0" smtClean="0"/>
          </a:p>
          <a:p>
            <a:endParaRPr lang="cs-CZ" dirty="0" smtClean="0"/>
          </a:p>
          <a:p>
            <a:r>
              <a:rPr lang="cs-CZ" sz="2400" dirty="0" smtClean="0"/>
              <a:t>Některé národy utvořily společenství v podobě  FEDERACE, </a:t>
            </a:r>
            <a:r>
              <a:rPr lang="cs-CZ" sz="2400" dirty="0" smtClean="0"/>
              <a:t>konfederace nebo </a:t>
            </a:r>
            <a:r>
              <a:rPr lang="cs-CZ" sz="2400" dirty="0" smtClean="0"/>
              <a:t>UNIE.</a:t>
            </a:r>
          </a:p>
          <a:p>
            <a:r>
              <a:rPr lang="cs-CZ" sz="2400" dirty="0" smtClean="0"/>
              <a:t>Unikátním spojením je OSN – 194  států světa.</a:t>
            </a: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157192"/>
            <a:ext cx="7920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DOMÁCÍ  ÚKOL </a:t>
            </a:r>
            <a:r>
              <a:rPr lang="cs-CZ" dirty="0" smtClean="0"/>
              <a:t>:  </a:t>
            </a:r>
            <a:r>
              <a:rPr lang="cs-CZ" sz="2800" dirty="0" smtClean="0"/>
              <a:t>Prezentace vybraného národa  str. 40/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28596" y="428604"/>
            <a:ext cx="3019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7158" y="121442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00100" y="5778737"/>
            <a:ext cx="654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 </a:t>
            </a:r>
          </a:p>
          <a:p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571604" y="428604"/>
            <a:ext cx="71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DVOŘÁK, Jiří, Alice KOHOUTOVÁ a Pavel TAIBR. </a:t>
            </a:r>
            <a:r>
              <a:rPr lang="cs-CZ" i="1" dirty="0" smtClean="0"/>
              <a:t>Zeměpis 7</a:t>
            </a:r>
            <a:r>
              <a:rPr lang="cs-CZ" dirty="0" smtClean="0"/>
              <a:t>: </a:t>
            </a:r>
            <a:r>
              <a:rPr lang="cs-CZ" i="1" dirty="0" smtClean="0"/>
              <a:t>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Fraus</a:t>
            </a:r>
            <a:r>
              <a:rPr lang="cs-CZ" dirty="0" smtClean="0"/>
              <a:t>, 2005, 128 s. ISBN 80-723-8304-3. c</a:t>
            </a:r>
          </a:p>
        </p:txBody>
      </p:sp>
      <p:sp>
        <p:nvSpPr>
          <p:cNvPr id="6" name="Obdélník 5"/>
          <p:cNvSpPr/>
          <p:nvPr/>
        </p:nvSpPr>
        <p:spPr>
          <a:xfrm>
            <a:off x="1500166" y="1500174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Khamoro</a:t>
            </a:r>
            <a:r>
              <a:rPr lang="cs-CZ" dirty="0" smtClean="0"/>
              <a:t> Roma Festival 2007 </a:t>
            </a:r>
            <a:r>
              <a:rPr lang="cs-CZ" dirty="0" err="1" smtClean="0"/>
              <a:t>Prague.jpg</a:t>
            </a:r>
            <a:r>
              <a:rPr lang="cs-CZ" dirty="0" smtClean="0"/>
              <a:t>. </a:t>
            </a:r>
            <a:r>
              <a:rPr lang="cs-CZ" i="1" dirty="0" err="1" smtClean="0"/>
              <a:t>Khamoro</a:t>
            </a:r>
            <a:r>
              <a:rPr lang="cs-CZ" i="1" dirty="0" smtClean="0"/>
              <a:t> Roma Festival 2007 </a:t>
            </a:r>
            <a:r>
              <a:rPr lang="cs-CZ" i="1" dirty="0" err="1" smtClean="0"/>
              <a:t>Prague.jpg</a:t>
            </a:r>
            <a:r>
              <a:rPr lang="cs-CZ" dirty="0" smtClean="0"/>
              <a:t> [online]. 2007 [cit. 2011-12-02]. Dostupné z: </a:t>
            </a:r>
            <a:r>
              <a:rPr lang="cs-CZ" dirty="0" smtClean="0">
                <a:hlinkClick r:id="rId2"/>
              </a:rPr>
              <a:t>http://cs.wikipedia.org/wiki/Soubor:Khamoro_Roma_Festival_2007_Prague.jpg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158" y="1500174"/>
            <a:ext cx="957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500166" y="2551837"/>
            <a:ext cx="7358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SouborHistorie</a:t>
            </a:r>
            <a:r>
              <a:rPr lang="cs-CZ" dirty="0" smtClean="0"/>
              <a:t> </a:t>
            </a:r>
            <a:r>
              <a:rPr lang="cs-CZ" dirty="0" err="1" smtClean="0"/>
              <a:t>souboruVyužití</a:t>
            </a:r>
            <a:r>
              <a:rPr lang="cs-CZ" dirty="0" smtClean="0"/>
              <a:t> </a:t>
            </a:r>
            <a:r>
              <a:rPr lang="cs-CZ" dirty="0" err="1" smtClean="0"/>
              <a:t>souboruGlobální</a:t>
            </a:r>
            <a:r>
              <a:rPr lang="cs-CZ" dirty="0" smtClean="0"/>
              <a:t> využití </a:t>
            </a:r>
            <a:r>
              <a:rPr lang="cs-CZ" dirty="0" err="1" smtClean="0"/>
              <a:t>souboruMetadata</a:t>
            </a:r>
            <a:r>
              <a:rPr lang="cs-CZ" dirty="0" smtClean="0"/>
              <a:t>. </a:t>
            </a:r>
            <a:r>
              <a:rPr lang="cs-CZ" i="1" dirty="0" err="1" smtClean="0"/>
              <a:t>Spanish</a:t>
            </a:r>
            <a:r>
              <a:rPr lang="cs-CZ" i="1" dirty="0" smtClean="0"/>
              <a:t> Gypsy NGM-v31-p257.jpg</a:t>
            </a:r>
            <a:r>
              <a:rPr lang="cs-CZ" dirty="0" smtClean="0"/>
              <a:t> [online]. 2005 [cit. 2011-12-02</a:t>
            </a:r>
            <a:r>
              <a:rPr lang="cs-CZ" dirty="0"/>
              <a:t>]. </a:t>
            </a:r>
            <a:r>
              <a:rPr lang="cs-CZ" dirty="0" smtClean="0"/>
              <a:t>Dostupné z: </a:t>
            </a:r>
            <a:r>
              <a:rPr lang="cs-CZ" dirty="0" smtClean="0">
                <a:hlinkClick r:id="rId3"/>
              </a:rPr>
              <a:t>http://cs.wikipedia.org/wiki/Soubor:Spanish_Gypsy_NGM-v31-p257.jpg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58" y="2571744"/>
            <a:ext cx="957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7158" y="3500438"/>
            <a:ext cx="1000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535885" y="4716095"/>
            <a:ext cx="7215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Girls</a:t>
            </a:r>
            <a:r>
              <a:rPr lang="cs-CZ" dirty="0" smtClean="0"/>
              <a:t> </a:t>
            </a:r>
            <a:r>
              <a:rPr lang="cs-CZ" dirty="0" err="1" smtClean="0"/>
              <a:t>giving</a:t>
            </a:r>
            <a:r>
              <a:rPr lang="cs-CZ" dirty="0" smtClean="0"/>
              <a:t> </a:t>
            </a:r>
            <a:r>
              <a:rPr lang="cs-CZ" dirty="0" err="1" smtClean="0"/>
              <a:t>peace</a:t>
            </a:r>
            <a:r>
              <a:rPr lang="cs-CZ" dirty="0" smtClean="0"/>
              <a:t> sign, </a:t>
            </a:r>
            <a:r>
              <a:rPr lang="cs-CZ" dirty="0" err="1" smtClean="0"/>
              <a:t>Tokyo.jpgZ</a:t>
            </a:r>
            <a:r>
              <a:rPr lang="cs-CZ" dirty="0" smtClean="0"/>
              <a:t> </a:t>
            </a:r>
            <a:r>
              <a:rPr lang="cs-CZ" dirty="0" err="1" smtClean="0"/>
              <a:t>Wikipedie</a:t>
            </a:r>
            <a:r>
              <a:rPr lang="cs-CZ" dirty="0" smtClean="0"/>
              <a:t>, otevřené encyklopedie. &lt;I&gt;</a:t>
            </a:r>
            <a:r>
              <a:rPr lang="cs-CZ" dirty="0" err="1" smtClean="0"/>
              <a:t>Girls</a:t>
            </a:r>
            <a:r>
              <a:rPr lang="cs-CZ" dirty="0" smtClean="0"/>
              <a:t> </a:t>
            </a:r>
            <a:r>
              <a:rPr lang="cs-CZ" dirty="0" err="1" smtClean="0"/>
              <a:t>giving</a:t>
            </a:r>
            <a:r>
              <a:rPr lang="cs-CZ" dirty="0" smtClean="0"/>
              <a:t> </a:t>
            </a:r>
            <a:r>
              <a:rPr lang="cs-CZ" dirty="0" err="1" smtClean="0"/>
              <a:t>peace</a:t>
            </a:r>
            <a:r>
              <a:rPr lang="cs-CZ" dirty="0" smtClean="0"/>
              <a:t> sign, </a:t>
            </a:r>
            <a:r>
              <a:rPr lang="cs-CZ" dirty="0" err="1" smtClean="0"/>
              <a:t>Tokyo.jpg</a:t>
            </a:r>
            <a:r>
              <a:rPr lang="cs-CZ" dirty="0" smtClean="0"/>
              <a:t>&lt;/I&gt; [online]. 2006 [cit. 2011-12-02</a:t>
            </a:r>
            <a:r>
              <a:rPr lang="cs-CZ" dirty="0"/>
              <a:t>]. </a:t>
            </a:r>
            <a:r>
              <a:rPr lang="cs-CZ" dirty="0" smtClean="0"/>
              <a:t>Dostupné z: </a:t>
            </a:r>
            <a:r>
              <a:rPr lang="cs-CZ" dirty="0" smtClean="0">
                <a:hlinkClick r:id="rId4"/>
              </a:rPr>
              <a:t>http://cs.wikipedia.org/wiki/Soubor:Girls_giving_peace_sign,_Tokyo.jpg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4113" y="4797152"/>
            <a:ext cx="886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500166" y="3489580"/>
            <a:ext cx="69962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Soubor:Masaidance.jpg</a:t>
            </a:r>
            <a:r>
              <a:rPr lang="cs-CZ" dirty="0"/>
              <a:t> - Wikipedie. DMITRI MARKINE. </a:t>
            </a:r>
            <a:r>
              <a:rPr lang="cs-CZ" i="1" dirty="0" err="1"/>
              <a:t>Soubor:Masaidance.jpg</a:t>
            </a:r>
            <a:r>
              <a:rPr lang="cs-CZ" i="1" dirty="0"/>
              <a:t> - Wikipedie</a:t>
            </a:r>
            <a:r>
              <a:rPr lang="cs-CZ" dirty="0"/>
              <a:t> [online]. 2008 [cit. </a:t>
            </a:r>
            <a:r>
              <a:rPr lang="cs-CZ" dirty="0" smtClean="0"/>
              <a:t>2011-12-02]. </a:t>
            </a:r>
            <a:r>
              <a:rPr lang="cs-CZ" dirty="0"/>
              <a:t>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cs.wikipedia.org/wiki/Soubor:Masaidance.jpg</a:t>
            </a: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14678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928926" y="36433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214546" y="557214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000232" y="5357826"/>
            <a:ext cx="4359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2636912"/>
            <a:ext cx="643092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Od etnika ke globálnímu společenství</a:t>
            </a:r>
          </a:p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2. prosinec 2011</a:t>
            </a:r>
          </a:p>
          <a:p>
            <a:r>
              <a:rPr lang="cs-CZ" dirty="0" smtClean="0"/>
              <a:t>Ročník: </a:t>
            </a:r>
            <a:r>
              <a:rPr lang="cs-CZ" dirty="0" smtClean="0"/>
              <a:t>devátý</a:t>
            </a:r>
            <a:endParaRPr lang="cs-CZ" dirty="0" smtClean="0"/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Regiony světa                                                     </a:t>
            </a:r>
          </a:p>
          <a:p>
            <a:r>
              <a:rPr lang="cs-CZ" dirty="0" smtClean="0"/>
              <a:t>Téma: Kulturní rozmanitost lidstva                                  </a:t>
            </a:r>
          </a:p>
          <a:p>
            <a:r>
              <a:rPr lang="cs-CZ" dirty="0" smtClean="0"/>
              <a:t>Pomůcky: Dataprojektor, PC, atlas , mapa</a:t>
            </a:r>
          </a:p>
          <a:p>
            <a:r>
              <a:rPr lang="cs-CZ" dirty="0" smtClean="0"/>
              <a:t>Anotace: Materiál je určen k probírání učiva o lidském společenství</a:t>
            </a:r>
            <a:endParaRPr lang="cs-CZ" dirty="0"/>
          </a:p>
        </p:txBody>
      </p:sp>
      <p:pic>
        <p:nvPicPr>
          <p:cNvPr id="8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60648"/>
            <a:ext cx="5781675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484</Words>
  <Application>Microsoft Office PowerPoint</Application>
  <PresentationFormat>Předvádění na obrazovce (4:3)</PresentationFormat>
  <Paragraphs>64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Od etnika ke globální společnosti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hornakova</cp:lastModifiedBy>
  <cp:revision>69</cp:revision>
  <dcterms:created xsi:type="dcterms:W3CDTF">2011-12-12T20:25:51Z</dcterms:created>
  <dcterms:modified xsi:type="dcterms:W3CDTF">2013-05-26T16:00:07Z</dcterms:modified>
</cp:coreProperties>
</file>