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63" r:id="rId4"/>
    <p:sldId id="264" r:id="rId5"/>
    <p:sldId id="265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77" autoAdjust="0"/>
    <p:restoredTop sz="94918" autoAdjust="0"/>
  </p:normalViewPr>
  <p:slideViewPr>
    <p:cSldViewPr>
      <p:cViewPr>
        <p:scale>
          <a:sx n="50" d="100"/>
          <a:sy n="50" d="100"/>
        </p:scale>
        <p:origin x="-2034" y="-4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VY_32_INOVACE_07_TÉMA:Přímá úměrnost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VY_32_INOVACE_07_TÉMA:Přímá úměrnost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5-26T14:35:58.82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6874 14362,'0'0,"-25"0,25 0,0 0,0-25,0 25,0-25,0 0,0 1,-25-1,25 0,0 0,0 25,0 0,25 0,0 0,0 25,0 0,-25 0,0-25,0 24,0-24,0 25,-25-25,0 25,25-25,-25 0,25 0,-25 0,25-25,0 0,0 1,0-1,25 0,0 0,0 25,0 0,-25-25,25 25,-1 0,1 0,-25 25,0-25,-25 25,25-25,-24 25,24-25,-25 25,0-25,0 0,25 0,-25 0,0 0,25 0,0 0,0-25,-24 25,-1-25,25 25,0-50,25 50,-1 0,1 0,-25 0,25 0,-25 0,25 0,0 0,-25 0,25 25,-25 0,0 0,0-25,0 25,0-1,0 1,0-25,0 25,0-25,-25 0,0 0,0 0,25 0,-25 0,0 0,25 0,0 0,0-25,-24 25,24-25,0 1,0 24,0-25,0 25,24 0,1 0,-25-25,25 0,0 25,0-25,-25 25,25 0,-25 0,24 25,1-25,-25 25,0 0,0 0,0-25,0 24,0 1,0-25,0 25</inkml:trace>
  <inkml:trace contextRef="#ctx0" brushRef="#br0" timeOffset="12495.7147">4961 1488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631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095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109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2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136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060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43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28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8096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224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04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95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Excel_Worksheet5.xlsx"/><Relationship Id="rId13" Type="http://schemas.openxmlformats.org/officeDocument/2006/relationships/customXml" Target="../ink/ink1.xml"/><Relationship Id="rId3" Type="http://schemas.openxmlformats.org/officeDocument/2006/relationships/package" Target="../embeddings/Microsoft_Excel_Worksheet1.xlsx"/><Relationship Id="rId7" Type="http://schemas.openxmlformats.org/officeDocument/2006/relationships/package" Target="../embeddings/Microsoft_Excel_Worksheet4.xlsx"/><Relationship Id="rId12" Type="http://schemas.openxmlformats.org/officeDocument/2006/relationships/package" Target="../embeddings/Microsoft_Excel_Worksheet9.xls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Excel_Worksheet3.xlsx"/><Relationship Id="rId11" Type="http://schemas.openxmlformats.org/officeDocument/2006/relationships/package" Target="../embeddings/Microsoft_Excel_Worksheet8.xlsx"/><Relationship Id="rId5" Type="http://schemas.openxmlformats.org/officeDocument/2006/relationships/package" Target="../embeddings/Microsoft_Excel_Worksheet2.xlsx"/><Relationship Id="rId10" Type="http://schemas.openxmlformats.org/officeDocument/2006/relationships/package" Target="../embeddings/Microsoft_Excel_Worksheet7.xlsx"/><Relationship Id="rId4" Type="http://schemas.openxmlformats.org/officeDocument/2006/relationships/image" Target="../media/image3.emf"/><Relationship Id="rId9" Type="http://schemas.openxmlformats.org/officeDocument/2006/relationships/package" Target="../embeddings/Microsoft_Excel_Worksheet6.xlsx"/><Relationship Id="rId1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0138684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použitelný na interaktivní tabuli</a:t>
            </a:r>
          </a:p>
          <a:p>
            <a:r>
              <a:rPr lang="cs-CZ" dirty="0" smtClean="0"/>
              <a:t>Matematika-Přímá úměrnost</a:t>
            </a:r>
          </a:p>
          <a:p>
            <a:r>
              <a:rPr lang="cs-CZ" dirty="0" smtClean="0"/>
              <a:t>Pro 4.ročník ZŠ</a:t>
            </a:r>
          </a:p>
          <a:p>
            <a:r>
              <a:rPr lang="cs-CZ" dirty="0" smtClean="0"/>
              <a:t>Žáci popíší </a:t>
            </a:r>
            <a:r>
              <a:rPr lang="cs-CZ" dirty="0" err="1" smtClean="0"/>
              <a:t>diagram,vyznačí</a:t>
            </a:r>
            <a:r>
              <a:rPr lang="cs-CZ" dirty="0" smtClean="0"/>
              <a:t> údaje do diagramu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a vysvětlí podmínky přímé úměrnosti.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Vypočítají slovní úlohy a rozhodnou,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kdy se jedná o přímou úměrnost.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151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16" y="4797152"/>
            <a:ext cx="7772400" cy="1872208"/>
          </a:xfrm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cs-CZ" sz="9600" i="1" dirty="0" smtClean="0"/>
              <a:t>ÚMĚRNOST</a:t>
            </a:r>
            <a:endParaRPr lang="cs-CZ" sz="9600" i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882253" y="3204004"/>
            <a:ext cx="3888432" cy="1500187"/>
          </a:xfrm>
          <a:solidFill>
            <a:schemeClr val="accent6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cs-CZ" sz="9600" b="1" dirty="0" smtClean="0"/>
              <a:t>PŘÍMÁ</a:t>
            </a:r>
            <a:endParaRPr lang="cs-CZ" sz="9600" b="1" dirty="0"/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1049755" y="476672"/>
            <a:ext cx="7698709" cy="612068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Dana\AppData\Local\Microsoft\Windows\Temporary Internet Files\Content.IE5\DTN9SG4X\MM90023624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24" y="3059832"/>
            <a:ext cx="1080120" cy="83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ana\AppData\Local\Microsoft\Windows\Temporary Internet Files\Content.IE5\DTN9SG4X\MM90023624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3295650"/>
            <a:ext cx="285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Dana\AppData\Local\Microsoft\Windows\Temporary Internet Files\Content.IE5\DTN9SG4X\MM90023624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012419"/>
            <a:ext cx="1080120" cy="83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Dana\AppData\Local\Microsoft\Windows\Temporary Internet Files\Content.IE5\DTN9SG4X\MM90023624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318" y="2179257"/>
            <a:ext cx="1080120" cy="83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Dana\AppData\Local\Microsoft\Windows\Temporary Internet Files\Content.IE5\DTN9SG4X\MM90023624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661" y="3012419"/>
            <a:ext cx="1080120" cy="83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Dana\AppData\Local\Microsoft\Windows\Temporary Internet Files\Content.IE5\DTN9SG4X\MM90023624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323" y="2226670"/>
            <a:ext cx="1080120" cy="83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Dana\AppData\Local\Microsoft\Windows\Temporary Internet Files\Content.IE5\DTN9SG4X\MM90023624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4755" y="3012419"/>
            <a:ext cx="1080120" cy="83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Dana\AppData\Local\Microsoft\Windows\Temporary Internet Files\Content.IE5\DTN9SG4X\MM90023624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558" y="2226670"/>
            <a:ext cx="1080120" cy="83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Dana\AppData\Local\Microsoft\Windows\Temporary Internet Files\Content.IE5\DTN9SG4X\MM90023624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628" y="560346"/>
            <a:ext cx="1080120" cy="83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Dana\AppData\Local\Microsoft\Windows\Temporary Internet Files\Content.IE5\DTN9SG4X\MM90023624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376" y="1414666"/>
            <a:ext cx="1080120" cy="83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Dana\AppData\Local\Microsoft\Windows\Temporary Internet Files\Content.IE5\DTN9SG4X\MM90023624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443" y="1368003"/>
            <a:ext cx="1080120" cy="83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67544" y="2595838"/>
            <a:ext cx="568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 Kč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498318" y="1646581"/>
            <a:ext cx="568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 Kč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667217" y="107340"/>
            <a:ext cx="685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27 Kč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578438" y="963444"/>
            <a:ext cx="568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 Kč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9909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8879272"/>
              </p:ext>
            </p:extLst>
          </p:nvPr>
        </p:nvGraphicFramePr>
        <p:xfrm>
          <a:off x="1331640" y="2852936"/>
          <a:ext cx="2304256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List" r:id="rId3" imgW="1228771" imgH="390594" progId="Excel.Sheet.12">
                  <p:embed/>
                </p:oleObj>
              </mc:Choice>
              <mc:Fallback>
                <p:oleObj name="List" r:id="rId3" imgW="1228771" imgH="39059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31640" y="2852936"/>
                        <a:ext cx="2304256" cy="1512168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877377"/>
              </p:ext>
            </p:extLst>
          </p:nvPr>
        </p:nvGraphicFramePr>
        <p:xfrm>
          <a:off x="1331640" y="4365104"/>
          <a:ext cx="2304256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List" r:id="rId5" imgW="1228771" imgH="390594" progId="Excel.Sheet.12">
                  <p:embed/>
                </p:oleObj>
              </mc:Choice>
              <mc:Fallback>
                <p:oleObj name="List" r:id="rId5" imgW="1228771" imgH="39059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31640" y="4365104"/>
                        <a:ext cx="2304256" cy="1512168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0976455"/>
              </p:ext>
            </p:extLst>
          </p:nvPr>
        </p:nvGraphicFramePr>
        <p:xfrm>
          <a:off x="3635896" y="4365104"/>
          <a:ext cx="2304256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List" r:id="rId6" imgW="1228771" imgH="390594" progId="Excel.Sheet.12">
                  <p:embed/>
                </p:oleObj>
              </mc:Choice>
              <mc:Fallback>
                <p:oleObj name="List" r:id="rId6" imgW="1228771" imgH="39059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35896" y="4365104"/>
                        <a:ext cx="2304256" cy="1512168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1933451"/>
              </p:ext>
            </p:extLst>
          </p:nvPr>
        </p:nvGraphicFramePr>
        <p:xfrm>
          <a:off x="5940152" y="4365104"/>
          <a:ext cx="2304256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List" r:id="rId7" imgW="1228771" imgH="390594" progId="Excel.Sheet.12">
                  <p:embed/>
                </p:oleObj>
              </mc:Choice>
              <mc:Fallback>
                <p:oleObj name="List" r:id="rId7" imgW="1228771" imgH="39059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940152" y="4365104"/>
                        <a:ext cx="2304256" cy="1512168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7118458"/>
              </p:ext>
            </p:extLst>
          </p:nvPr>
        </p:nvGraphicFramePr>
        <p:xfrm>
          <a:off x="3635896" y="2852936"/>
          <a:ext cx="2304256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List" r:id="rId8" imgW="1228771" imgH="390594" progId="Excel.Sheet.12">
                  <p:embed/>
                </p:oleObj>
              </mc:Choice>
              <mc:Fallback>
                <p:oleObj name="List" r:id="rId8" imgW="1228771" imgH="39059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35896" y="2852936"/>
                        <a:ext cx="2304256" cy="1512168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9204383"/>
              </p:ext>
            </p:extLst>
          </p:nvPr>
        </p:nvGraphicFramePr>
        <p:xfrm>
          <a:off x="5940152" y="2852936"/>
          <a:ext cx="2304256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List" r:id="rId9" imgW="1228771" imgH="390594" progId="Excel.Sheet.12">
                  <p:embed/>
                </p:oleObj>
              </mc:Choice>
              <mc:Fallback>
                <p:oleObj name="List" r:id="rId9" imgW="1228771" imgH="39059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940152" y="2852936"/>
                        <a:ext cx="2304256" cy="1512168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5104186"/>
              </p:ext>
            </p:extLst>
          </p:nvPr>
        </p:nvGraphicFramePr>
        <p:xfrm>
          <a:off x="1331640" y="1340768"/>
          <a:ext cx="2304256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List" r:id="rId10" imgW="1228771" imgH="390594" progId="Excel.Sheet.12">
                  <p:embed/>
                </p:oleObj>
              </mc:Choice>
              <mc:Fallback>
                <p:oleObj name="List" r:id="rId10" imgW="1228771" imgH="39059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31640" y="1340768"/>
                        <a:ext cx="2304256" cy="1512168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4173772"/>
              </p:ext>
            </p:extLst>
          </p:nvPr>
        </p:nvGraphicFramePr>
        <p:xfrm>
          <a:off x="3635896" y="1340768"/>
          <a:ext cx="2304256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List" r:id="rId11" imgW="1228771" imgH="390594" progId="Excel.Sheet.12">
                  <p:embed/>
                </p:oleObj>
              </mc:Choice>
              <mc:Fallback>
                <p:oleObj name="List" r:id="rId11" imgW="1228771" imgH="39059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35896" y="1340768"/>
                        <a:ext cx="2304256" cy="1512168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k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9956981"/>
              </p:ext>
            </p:extLst>
          </p:nvPr>
        </p:nvGraphicFramePr>
        <p:xfrm>
          <a:off x="5940152" y="1340768"/>
          <a:ext cx="2304256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List" r:id="rId12" imgW="1228771" imgH="390594" progId="Excel.Sheet.12">
                  <p:embed/>
                </p:oleObj>
              </mc:Choice>
              <mc:Fallback>
                <p:oleObj name="List" r:id="rId12" imgW="1228771" imgH="39059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940152" y="1340768"/>
                        <a:ext cx="2304256" cy="1512168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756534" y="48651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56534" y="407707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6534" y="335699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3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56534" y="256490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4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56534" y="184482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56534" y="112014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6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946114" y="59492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0</a:t>
            </a:r>
            <a:endParaRPr lang="cs-CZ" sz="2400" dirty="0"/>
          </a:p>
        </p:txBody>
      </p:sp>
      <p:sp>
        <p:nvSpPr>
          <p:cNvPr id="24" name="Obdélník 23"/>
          <p:cNvSpPr/>
          <p:nvPr/>
        </p:nvSpPr>
        <p:spPr>
          <a:xfrm>
            <a:off x="2123728" y="5906884"/>
            <a:ext cx="79208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3275856" y="5902102"/>
            <a:ext cx="79208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4355976" y="5906884"/>
            <a:ext cx="79208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5549606" y="5907581"/>
            <a:ext cx="79208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702979" y="5928079"/>
            <a:ext cx="79208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7812360" y="5923273"/>
            <a:ext cx="79208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1441889" y="271173"/>
            <a:ext cx="74123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Auto jede 120 kilometrů v hodině – doplň ujeté kilometry</a:t>
            </a:r>
            <a:endParaRPr lang="cs-CZ" sz="2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52953" y="658474"/>
            <a:ext cx="747320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h</a:t>
            </a:r>
            <a:r>
              <a:rPr lang="cs-CZ" sz="2400" dirty="0" smtClean="0"/>
              <a:t>od.</a:t>
            </a:r>
            <a:endParaRPr lang="cs-CZ" sz="2400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33" name="Rukopis 32"/>
              <p14:cNvContentPartPr/>
              <p14:nvPr/>
            </p14:nvContentPartPr>
            <p14:xfrm>
              <a:off x="1785960" y="535680"/>
              <a:ext cx="733812" cy="4635000"/>
            </p14:xfrm>
          </p:contentPart>
        </mc:Choice>
        <mc:Fallback>
          <p:pic>
            <p:nvPicPr>
              <p:cNvPr id="33" name="Rukopis 32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776598" y="526320"/>
                <a:ext cx="752535" cy="4653720"/>
              </a:xfrm>
              <a:prstGeom prst="rect">
                <a:avLst/>
              </a:prstGeom>
            </p:spPr>
          </p:pic>
        </mc:Fallback>
      </mc:AlternateContent>
      <p:cxnSp>
        <p:nvCxnSpPr>
          <p:cNvPr id="35" name="Přímá spojnice se šipkou 34"/>
          <p:cNvCxnSpPr/>
          <p:nvPr/>
        </p:nvCxnSpPr>
        <p:spPr>
          <a:xfrm flipV="1">
            <a:off x="1300273" y="1350972"/>
            <a:ext cx="6908131" cy="455113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425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>
            <a:normAutofit fontScale="90000"/>
          </a:bodyPr>
          <a:lstStyle/>
          <a:p>
            <a:r>
              <a:rPr lang="cs-CZ" dirty="0" smtClean="0"/>
              <a:t>Ve které slovní úloze se nejedná o přímou úměrnost?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Jedna čokoláda stojí 15 Kč. </a:t>
            </a:r>
            <a:r>
              <a:rPr lang="cs-CZ" dirty="0"/>
              <a:t>K</a:t>
            </a:r>
            <a:r>
              <a:rPr lang="cs-CZ" dirty="0" smtClean="0"/>
              <a:t>olik stojí tři čokolády?</a:t>
            </a:r>
          </a:p>
          <a:p>
            <a:r>
              <a:rPr lang="cs-CZ" dirty="0" smtClean="0"/>
              <a:t>Jeden člověk umyje okna budovy za 12 </a:t>
            </a:r>
            <a:r>
              <a:rPr lang="cs-CZ" dirty="0" err="1" smtClean="0"/>
              <a:t>hodin.Jak</a:t>
            </a:r>
            <a:r>
              <a:rPr lang="cs-CZ" dirty="0" smtClean="0"/>
              <a:t> dlouho bude trvat práce </a:t>
            </a:r>
            <a:r>
              <a:rPr lang="cs-CZ" dirty="0"/>
              <a:t>t</a:t>
            </a:r>
            <a:r>
              <a:rPr lang="cs-CZ" dirty="0" smtClean="0"/>
              <a:t>řem lidem?</a:t>
            </a:r>
          </a:p>
          <a:p>
            <a:r>
              <a:rPr lang="cs-CZ" dirty="0" smtClean="0"/>
              <a:t>Členové plaveckého oddílu uplavou denně tři </a:t>
            </a:r>
            <a:r>
              <a:rPr lang="cs-CZ" dirty="0" err="1" smtClean="0"/>
              <a:t>kilometry.Kolik</a:t>
            </a:r>
            <a:r>
              <a:rPr lang="cs-CZ" dirty="0" smtClean="0"/>
              <a:t> uplavou za týden?  </a:t>
            </a:r>
          </a:p>
        </p:txBody>
      </p:sp>
    </p:spTree>
    <p:extLst>
      <p:ext uri="{BB962C8B-B14F-4D97-AF65-F5344CB8AC3E}">
        <p14:creationId xmlns:p14="http://schemas.microsoft.com/office/powerpoint/2010/main" val="1584836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54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557</TotalTime>
  <Words>137</Words>
  <Application>Microsoft Office PowerPoint</Application>
  <PresentationFormat>Předvádění na obrazovce (4:3)</PresentationFormat>
  <Paragraphs>34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Microsoft Excel Worksheet</vt:lpstr>
      <vt:lpstr>Prezentace aplikace PowerPoint</vt:lpstr>
      <vt:lpstr>ANOTACE</vt:lpstr>
      <vt:lpstr>ÚMĚRNOST</vt:lpstr>
      <vt:lpstr>Prezentace aplikace PowerPoint</vt:lpstr>
      <vt:lpstr>Ve které slovní úloze se nejedná o přímou úměrnost?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56</cp:revision>
  <dcterms:created xsi:type="dcterms:W3CDTF">2011-06-20T10:40:08Z</dcterms:created>
  <dcterms:modified xsi:type="dcterms:W3CDTF">2013-05-26T16:04:56Z</dcterms:modified>
</cp:coreProperties>
</file>