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71" r:id="rId7"/>
    <p:sldId id="269" r:id="rId8"/>
    <p:sldId id="260" r:id="rId9"/>
    <p:sldId id="27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56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1E76B-D66E-4356-854D-78EE34944974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497CE-CD1C-42C5-97AB-740A9B325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60C48-B572-4F65-8E1E-67C870CB9188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FAE85-F158-4196-849F-751AD0619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D0AC6-DD95-4749-95C1-E0E2243227AD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5E57A-4CDC-4751-A7FA-2D572470E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0D277-5E3A-45DA-9F44-B45E4A70DE13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65CB7-56BA-417A-AAB5-2F018FCDB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F1EFE-F826-4697-B51B-37F32FDE8CBE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1B637-3FEC-4DC7-A856-9BBD4B7D4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C1D1B-5C98-4654-8294-B2A29FA724C3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F360E3-8571-4EC5-BDCB-BE88222C4E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877F8-F3DC-4B17-BB03-2AB5FF74A15F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42B42-2582-4204-9004-C4D4B829E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9C738-4F73-44FD-B8E1-36B6F4DF4130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62769-6331-4E37-A854-02055B92F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71CC7-EF1E-487E-9B56-561EECCC7DA4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79E75-F3A9-4F1D-B27B-66E74E1B00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336D9-F1B3-4163-AD68-B546DB58BE46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1C1DB-E8E4-4178-BB57-0D496DCE62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0F10E-F9F4-4F6F-BA57-B9FB70554971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55CAE-9E1D-4BB2-ABE0-3300921E6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FFBB536-56C3-43DF-A0E9-52312592499A}" type="datetimeFigureOut">
              <a:rPr lang="cs-CZ"/>
              <a:pPr>
                <a:defRPr/>
              </a:pPr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72C5B24-B195-4522-9E4C-A545B800D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4/4d/Panorama_santiago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d/d2/Lionel_Messi_Player_of_the_Year_201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8/87/TangoCouple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6/Steak_03_bg_040306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9/93/Red_Shorthorn_Bull_IMG_0077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orama_santiago.jpg" TargetMode="External"/><Relationship Id="rId2" Type="http://schemas.openxmlformats.org/officeDocument/2006/relationships/hyperlink" Target="http://cs.wikipedia.org/wiki/Soubor:Lionel_Messi_Player_of_the_Year_20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ed_Shorthorn_Bull_IMG_0077.jpg" TargetMode="External"/><Relationship Id="rId5" Type="http://schemas.openxmlformats.org/officeDocument/2006/relationships/hyperlink" Target="http://cs.wikipedia.org/wiki/Soubor:TangoCouple.jpg" TargetMode="External"/><Relationship Id="rId4" Type="http://schemas.openxmlformats.org/officeDocument/2006/relationships/hyperlink" Target="http://cs.wikipedia.org/wiki/Soubor:Steak_03_bg_040306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smtClean="0"/>
              <a:t>Americké regiony</a:t>
            </a:r>
          </a:p>
        </p:txBody>
      </p:sp>
      <p:sp>
        <p:nvSpPr>
          <p:cNvPr id="1331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smtClean="0">
                <a:solidFill>
                  <a:srgbClr val="FF0000"/>
                </a:solidFill>
              </a:rPr>
              <a:t>Země jižního rohu</a:t>
            </a:r>
          </a:p>
        </p:txBody>
      </p:sp>
      <p:pic>
        <p:nvPicPr>
          <p:cNvPr id="13316" name="Obrázek 3" descr="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81163" y="357188"/>
            <a:ext cx="5781675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4"/>
          <p:cNvSpPr txBox="1">
            <a:spLocks noChangeArrowheads="1"/>
          </p:cNvSpPr>
          <p:nvPr/>
        </p:nvSpPr>
        <p:spPr bwMode="auto">
          <a:xfrm>
            <a:off x="285750" y="6286500"/>
            <a:ext cx="2435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VY_32_INOVACE_11_35</a:t>
            </a:r>
          </a:p>
        </p:txBody>
      </p:sp>
      <p:sp>
        <p:nvSpPr>
          <p:cNvPr id="13318" name="Rectangle 1"/>
          <p:cNvSpPr>
            <a:spLocks noChangeArrowheads="1"/>
          </p:cNvSpPr>
          <p:nvPr/>
        </p:nvSpPr>
        <p:spPr bwMode="auto">
          <a:xfrm>
            <a:off x="214313" y="5786438"/>
            <a:ext cx="864393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sz="1600">
                <a:latin typeface="Calibri" pitchFamily="34" charset="0"/>
                <a:ea typeface="Calibri" pitchFamily="34" charset="0"/>
                <a:cs typeface="Times New Roman" pitchFamily="18" charset="0"/>
              </a:rPr>
              <a:t>Tato práce je šířena pod licencí CC BY-SA 3.0. Odkazy a citace jsou platné k datu vytvoření této práce</a:t>
            </a:r>
            <a:r>
              <a:rPr lang="cs-CZ" sz="1200">
                <a:latin typeface="Calibri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lang="cs-CZ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1071563" y="642938"/>
            <a:ext cx="72564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  <a:r>
              <a:rPr lang="cs-CZ" sz="2000">
                <a:latin typeface="Calibri" pitchFamily="34" charset="0"/>
              </a:rPr>
              <a:t>.  Zakreslete do slepé mapky v sešitu státy Paraguay, Uruguay, Chile,</a:t>
            </a:r>
          </a:p>
          <a:p>
            <a:r>
              <a:rPr lang="cs-CZ" sz="2000">
                <a:latin typeface="Calibri" pitchFamily="34" charset="0"/>
              </a:rPr>
              <a:t>      Argentinu.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2.   </a:t>
            </a:r>
            <a:r>
              <a:rPr lang="cs-CZ" sz="2000">
                <a:latin typeface="Calibri" pitchFamily="34" charset="0"/>
              </a:rPr>
              <a:t>Vyznačte hlavní města těchto států.</a:t>
            </a:r>
          </a:p>
        </p:txBody>
      </p:sp>
      <p:pic>
        <p:nvPicPr>
          <p:cNvPr id="14339" name="Picture 2" descr="Soubor:Panorama santiag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2714625"/>
            <a:ext cx="850106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571500" y="5286375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1</a:t>
            </a:r>
          </a:p>
        </p:txBody>
      </p:sp>
      <p:sp>
        <p:nvSpPr>
          <p:cNvPr id="14341" name="TextovéPole 4"/>
          <p:cNvSpPr txBox="1">
            <a:spLocks noChangeArrowheads="1"/>
          </p:cNvSpPr>
          <p:nvPr/>
        </p:nvSpPr>
        <p:spPr bwMode="auto">
          <a:xfrm>
            <a:off x="6858000" y="528637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Santiago de Chile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1"/>
          <p:cNvSpPr txBox="1">
            <a:spLocks noChangeArrowheads="1"/>
          </p:cNvSpPr>
          <p:nvPr/>
        </p:nvSpPr>
        <p:spPr bwMode="auto">
          <a:xfrm>
            <a:off x="571500" y="785813"/>
            <a:ext cx="7786688" cy="547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Paraguay 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Patří k nejchudším zemím světadílu. Obyvatelé se věnují ……………a ………………..</a:t>
            </a:r>
          </a:p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Uruguay</a:t>
            </a:r>
          </a:p>
          <a:p>
            <a:r>
              <a:rPr lang="cs-CZ">
                <a:latin typeface="Calibri" pitchFamily="34" charset="0"/>
              </a:rPr>
              <a:t>Zemědělský stát  hlavním zaměřením na chov …………..a………….., takže vývoz </a:t>
            </a:r>
          </a:p>
          <a:p>
            <a:r>
              <a:rPr lang="cs-CZ">
                <a:latin typeface="Calibri" pitchFamily="34" charset="0"/>
              </a:rPr>
              <a:t>tvoří hlavně …………….., ……………..,………………..</a:t>
            </a:r>
          </a:p>
          <a:p>
            <a:r>
              <a:rPr lang="cs-CZ">
                <a:latin typeface="Calibri" pitchFamily="34" charset="0"/>
              </a:rPr>
              <a:t>Pěstují se …………………,……………………,………………a………………….</a:t>
            </a:r>
          </a:p>
          <a:p>
            <a:r>
              <a:rPr lang="cs-CZ">
                <a:latin typeface="Calibri" pitchFamily="34" charset="0"/>
              </a:rPr>
              <a:t>Národním sportem je…………………………….</a:t>
            </a:r>
          </a:p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Chile</a:t>
            </a:r>
          </a:p>
          <a:p>
            <a:r>
              <a:rPr lang="cs-CZ">
                <a:latin typeface="Calibri" pitchFamily="34" charset="0"/>
              </a:rPr>
              <a:t>Nejdelší a nejužší země světa. Na severu se rozprostírá poušť ……………………..</a:t>
            </a:r>
          </a:p>
          <a:p>
            <a:r>
              <a:rPr lang="cs-CZ">
                <a:latin typeface="Calibri" pitchFamily="34" charset="0"/>
              </a:rPr>
              <a:t>V Andách je mnoho činných …………….. Na území Chile se vyskytují ložiska……,.</a:t>
            </a:r>
          </a:p>
          <a:p>
            <a:r>
              <a:rPr lang="cs-CZ">
                <a:latin typeface="Calibri" pitchFamily="34" charset="0"/>
              </a:rPr>
              <a:t>která se vyváží. Vývozním artiklem je také </a:t>
            </a:r>
            <a:r>
              <a:rPr lang="cs-CZ" b="1">
                <a:latin typeface="Calibri" pitchFamily="34" charset="0"/>
              </a:rPr>
              <a:t>guano - </a:t>
            </a:r>
            <a:r>
              <a:rPr lang="cs-CZ">
                <a:latin typeface="Calibri" pitchFamily="34" charset="0"/>
              </a:rPr>
              <a:t>…………………………………..</a:t>
            </a:r>
          </a:p>
          <a:p>
            <a:r>
              <a:rPr lang="cs-CZ">
                <a:latin typeface="Calibri" pitchFamily="34" charset="0"/>
              </a:rPr>
              <a:t>Při pobřeží se loví ……….., významné jsou také vinice a vývoz ……..</a:t>
            </a:r>
          </a:p>
          <a:p>
            <a:r>
              <a:rPr lang="cs-CZ">
                <a:latin typeface="Calibri" pitchFamily="34" charset="0"/>
              </a:rPr>
              <a:t>Dříve diktatura, dnes demokracie.</a:t>
            </a:r>
          </a:p>
          <a:p>
            <a:r>
              <a:rPr lang="cs-CZ" sz="2000">
                <a:solidFill>
                  <a:srgbClr val="FF0000"/>
                </a:solidFill>
                <a:latin typeface="Calibri" pitchFamily="34" charset="0"/>
              </a:rPr>
              <a:t>Argentina</a:t>
            </a:r>
          </a:p>
          <a:p>
            <a:r>
              <a:rPr lang="cs-CZ">
                <a:latin typeface="Calibri" pitchFamily="34" charset="0"/>
              </a:rPr>
              <a:t>Severní část pokrývají stepi tzv. ………….. pastviny pro ……………….</a:t>
            </a:r>
          </a:p>
          <a:p>
            <a:r>
              <a:rPr lang="cs-CZ">
                <a:latin typeface="Calibri" pitchFamily="34" charset="0"/>
              </a:rPr>
              <a:t>Jižní část – Patagonie se suchými léty a mrazivými zimami vyhovuje chovu ………..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Vývoz: ……………….a…………………….maso, kožedělné výrobky a ………………..</a:t>
            </a:r>
          </a:p>
          <a:p>
            <a:r>
              <a:rPr lang="cs-CZ">
                <a:latin typeface="Calibri" pitchFamily="34" charset="0"/>
              </a:rPr>
              <a:t>Východní svahy And vyhovují pěstování ………….zejména ………………………..</a:t>
            </a:r>
          </a:p>
        </p:txBody>
      </p:sp>
      <p:sp>
        <p:nvSpPr>
          <p:cNvPr id="15362" name="TextovéPole 2"/>
          <p:cNvSpPr txBox="1">
            <a:spLocks noChangeArrowheads="1"/>
          </p:cNvSpPr>
          <p:nvPr/>
        </p:nvSpPr>
        <p:spPr bwMode="auto">
          <a:xfrm>
            <a:off x="571500" y="428625"/>
            <a:ext cx="40544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Samostatná práce - učebnice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38" y="571500"/>
            <a:ext cx="7858125" cy="124507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Paraguay</a:t>
            </a:r>
          </a:p>
          <a:p>
            <a:r>
              <a:rPr lang="cs-CZ">
                <a:latin typeface="Calibri" pitchFamily="34" charset="0"/>
              </a:rPr>
              <a:t>Patří k nejchudším zemím světadílu. Obyvatelé se věnují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zemědělstv</a:t>
            </a:r>
            <a:r>
              <a:rPr lang="cs-CZ">
                <a:latin typeface="Calibri" pitchFamily="34" charset="0"/>
              </a:rPr>
              <a:t>í 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těžbě dřeva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Uruguay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Zemědělský stát zaměřením na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chov dobytka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ovcí,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takže vývoz tvoří hlavně</a:t>
            </a:r>
          </a:p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maso, kůže a vlna.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Pěstují se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pomeranče, mandarinky, broskve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a 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hroznové víno.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Národním sportem je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fotbal.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Chile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Nejdelší a nejchudší země světa. Na severu se rozprostírá poušť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Atacama.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V Andách je mnoho činných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sopek.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Na území Chile se vyskytují ložiska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mědi,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která se vyváží. Vývozním artiklem je také guano -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trus mořských ptáků.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Při pobřeží se loví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ryby,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významné jsou také vinice a vývoz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vína.</a:t>
            </a:r>
          </a:p>
          <a:p>
            <a:r>
              <a:rPr lang="cs-CZ">
                <a:solidFill>
                  <a:srgbClr val="1E1C11"/>
                </a:solidFill>
                <a:latin typeface="Calibri" pitchFamily="34" charset="0"/>
              </a:rPr>
              <a:t>Dříve diktatura dnes demokracie.</a:t>
            </a:r>
          </a:p>
          <a:p>
            <a:r>
              <a:rPr lang="cs-CZ">
                <a:solidFill>
                  <a:srgbClr val="FF0000"/>
                </a:solidFill>
                <a:latin typeface="Calibri" pitchFamily="34" charset="0"/>
              </a:rPr>
              <a:t>Argentina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Severní část pokrývají stepi tzv.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pampy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pastviny pro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hovězí dobytek.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Jižní část – Patagonie se suchými léty a mrazivými zimami vyhovuje chovu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ovcí.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Vývoz: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hovězí a jehněčí maso</a:t>
            </a:r>
            <a:r>
              <a:rPr lang="cs-CZ">
                <a:solidFill>
                  <a:srgbClr val="00B0F0"/>
                </a:solidFill>
              </a:rPr>
              <a:t>,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 kožedělné výrobky 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vlna.</a:t>
            </a:r>
          </a:p>
          <a:p>
            <a:r>
              <a:rPr lang="cs-CZ">
                <a:solidFill>
                  <a:srgbClr val="00B0F0"/>
                </a:solidFill>
                <a:latin typeface="Calibri" pitchFamily="34" charset="0"/>
              </a:rPr>
              <a:t>Tanec tango</a:t>
            </a: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Východní svahy And vyhovují pěstování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ovoce</a:t>
            </a:r>
            <a:r>
              <a:rPr lang="cs-CZ">
                <a:solidFill>
                  <a:srgbClr val="00B0F0"/>
                </a:solidFill>
              </a:rPr>
              <a:t>,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D0D0D"/>
                </a:solidFill>
                <a:latin typeface="Calibri" pitchFamily="34" charset="0"/>
              </a:rPr>
              <a:t>zejména </a:t>
            </a:r>
            <a:r>
              <a:rPr lang="cs-CZ">
                <a:solidFill>
                  <a:srgbClr val="00B0F0"/>
                </a:solidFill>
                <a:latin typeface="Calibri" pitchFamily="34" charset="0"/>
              </a:rPr>
              <a:t>hroznového vína.</a:t>
            </a: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0B0F0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r>
              <a:rPr lang="cs-CZ">
                <a:solidFill>
                  <a:srgbClr val="0D0D0D"/>
                </a:solidFill>
                <a:latin typeface="Calibri" pitchFamily="34" charset="0"/>
              </a:rPr>
              <a:t> </a:t>
            </a: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0B0F0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00B0F0"/>
              </a:solidFill>
              <a:latin typeface="Calibri" pitchFamily="34" charset="0"/>
            </a:endParaRPr>
          </a:p>
          <a:p>
            <a:endParaRPr lang="cs-CZ">
              <a:solidFill>
                <a:srgbClr val="0D0D0D"/>
              </a:solidFill>
              <a:latin typeface="Calibri" pitchFamily="34" charset="0"/>
            </a:endParaRPr>
          </a:p>
          <a:p>
            <a:endParaRPr lang="cs-CZ">
              <a:solidFill>
                <a:srgbClr val="FF0000"/>
              </a:solidFill>
              <a:latin typeface="Calibri" pitchFamily="34" charset="0"/>
            </a:endParaRPr>
          </a:p>
          <a:p>
            <a:endParaRPr lang="cs-CZ">
              <a:solidFill>
                <a:srgbClr val="00B0F0"/>
              </a:solidFill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oubor:Lionel Messi Player of the Year 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642938"/>
            <a:ext cx="4071937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785813" y="6286500"/>
            <a:ext cx="1214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2</a:t>
            </a:r>
          </a:p>
        </p:txBody>
      </p:sp>
      <p:sp>
        <p:nvSpPr>
          <p:cNvPr id="17412" name="Rectangle 1"/>
          <p:cNvSpPr>
            <a:spLocks noChangeArrowheads="1"/>
          </p:cNvSpPr>
          <p:nvPr/>
        </p:nvSpPr>
        <p:spPr bwMode="auto">
          <a:xfrm>
            <a:off x="0" y="0"/>
            <a:ext cx="1800225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>
              <a:buFontTx/>
              <a:buChar char="•"/>
            </a:pPr>
            <a:endParaRPr lang="cs-CZ" sz="36000"/>
          </a:p>
        </p:txBody>
      </p:sp>
      <p:pic>
        <p:nvPicPr>
          <p:cNvPr id="17413" name="Picture 2" descr="Soubor:TangoCoupl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75" y="357188"/>
            <a:ext cx="3409950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5"/>
          <p:cNvSpPr txBox="1">
            <a:spLocks noChangeArrowheads="1"/>
          </p:cNvSpPr>
          <p:nvPr/>
        </p:nvSpPr>
        <p:spPr bwMode="auto">
          <a:xfrm>
            <a:off x="7643813" y="5929313"/>
            <a:ext cx="7429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4</a:t>
            </a:r>
          </a:p>
        </p:txBody>
      </p:sp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3500438" y="5857875"/>
            <a:ext cx="1357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MESSI</a:t>
            </a:r>
          </a:p>
        </p:txBody>
      </p:sp>
      <p:sp>
        <p:nvSpPr>
          <p:cNvPr id="17416" name="TextovéPole 7"/>
          <p:cNvSpPr txBox="1">
            <a:spLocks noChangeArrowheads="1"/>
          </p:cNvSpPr>
          <p:nvPr/>
        </p:nvSpPr>
        <p:spPr bwMode="auto">
          <a:xfrm>
            <a:off x="6215063" y="4714875"/>
            <a:ext cx="2647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</a:t>
            </a:r>
          </a:p>
        </p:txBody>
      </p:sp>
      <p:sp>
        <p:nvSpPr>
          <p:cNvPr id="17417" name="TextovéPole 8"/>
          <p:cNvSpPr txBox="1">
            <a:spLocks noChangeArrowheads="1"/>
          </p:cNvSpPr>
          <p:nvPr/>
        </p:nvSpPr>
        <p:spPr bwMode="auto">
          <a:xfrm>
            <a:off x="5572125" y="5214938"/>
            <a:ext cx="2439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Argentinské tango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Soubor:Steak 03 bg 04030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276475"/>
            <a:ext cx="5545137" cy="378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500063" y="628650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  <p:sp>
        <p:nvSpPr>
          <p:cNvPr id="18436" name="Rectangle 1"/>
          <p:cNvSpPr>
            <a:spLocks noChangeArrowheads="1"/>
          </p:cNvSpPr>
          <p:nvPr/>
        </p:nvSpPr>
        <p:spPr bwMode="auto">
          <a:xfrm>
            <a:off x="0" y="0"/>
            <a:ext cx="2651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>
              <a:buFontTx/>
              <a:buChar char="•"/>
            </a:pPr>
            <a:endParaRPr lang="cs-CZ"/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4643438" y="5500688"/>
            <a:ext cx="1087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alibri" pitchFamily="34" charset="0"/>
              </a:rPr>
              <a:t>STEAK</a:t>
            </a:r>
          </a:p>
        </p:txBody>
      </p:sp>
      <p:pic>
        <p:nvPicPr>
          <p:cNvPr id="18438" name="Picture 4" descr="Soubor:Red Shorthorn Bull IMG 007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333375"/>
            <a:ext cx="4103687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12"/>
          <p:cNvSpPr txBox="1">
            <a:spLocks noChangeArrowheads="1"/>
          </p:cNvSpPr>
          <p:nvPr/>
        </p:nvSpPr>
        <p:spPr bwMode="auto">
          <a:xfrm>
            <a:off x="7524750" y="2852738"/>
            <a:ext cx="14398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skot</a:t>
            </a:r>
          </a:p>
        </p:txBody>
      </p:sp>
      <p:sp>
        <p:nvSpPr>
          <p:cNvPr id="18440" name="TextovéPole 13"/>
          <p:cNvSpPr txBox="1">
            <a:spLocks noChangeArrowheads="1"/>
          </p:cNvSpPr>
          <p:nvPr/>
        </p:nvSpPr>
        <p:spPr bwMode="auto">
          <a:xfrm>
            <a:off x="7812088" y="3644900"/>
            <a:ext cx="7429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50" y="857250"/>
            <a:ext cx="7572375" cy="2554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Domácí úkol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dirty="0">
              <a:latin typeface="+mn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3200" dirty="0">
                <a:latin typeface="+mn-lt"/>
                <a:cs typeface="+mn-cs"/>
              </a:rPr>
              <a:t> Zjistěte, kdo to byla Eva Peronová.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+mn-lt"/>
                <a:cs typeface="+mn-cs"/>
              </a:rPr>
              <a:t>2. Jak ohrožují stáda hovězího dobytka životní prostředí?</a:t>
            </a:r>
            <a:endParaRPr lang="cs-CZ" sz="32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-357188" y="142875"/>
            <a:ext cx="25003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      </a:t>
            </a:r>
            <a:r>
              <a:rPr lang="cs-CZ" b="1">
                <a:latin typeface="Calibri" pitchFamily="34" charset="0"/>
              </a:rPr>
              <a:t>Použitá literatura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214313" y="150018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Foto</a:t>
            </a:r>
          </a:p>
        </p:txBody>
      </p:sp>
      <p:sp>
        <p:nvSpPr>
          <p:cNvPr id="20483" name="Obdélník 3"/>
          <p:cNvSpPr>
            <a:spLocks noChangeArrowheads="1"/>
          </p:cNvSpPr>
          <p:nvPr/>
        </p:nvSpPr>
        <p:spPr bwMode="auto">
          <a:xfrm>
            <a:off x="1763713" y="2420938"/>
            <a:ext cx="64293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it-IT">
                <a:latin typeface="Calibri" pitchFamily="34" charset="0"/>
              </a:rPr>
              <a:t>Lionel Messi. </a:t>
            </a:r>
            <a:r>
              <a:rPr lang="it-IT" i="1">
                <a:latin typeface="Calibri" pitchFamily="34" charset="0"/>
              </a:rPr>
              <a:t>Lionel Messi</a:t>
            </a:r>
            <a:r>
              <a:rPr lang="it-IT">
                <a:latin typeface="Calibri" pitchFamily="34" charset="0"/>
              </a:rPr>
              <a:t> [online]. 15. prosince 2011(2011-12-15), 20:35:17 [cit. 2012-</a:t>
            </a:r>
            <a:r>
              <a:rPr lang="cs-CZ">
                <a:latin typeface="Calibri" pitchFamily="34" charset="0"/>
              </a:rPr>
              <a:t>02-01</a:t>
            </a:r>
            <a:r>
              <a:rPr lang="it-IT">
                <a:latin typeface="Calibri" pitchFamily="34" charset="0"/>
              </a:rPr>
              <a:t>]. Dostupné z: </a:t>
            </a:r>
            <a:r>
              <a:rPr lang="it-IT">
                <a:latin typeface="Calibri" pitchFamily="34" charset="0"/>
                <a:hlinkClick r:id="rId2"/>
              </a:rPr>
              <a:t>http://cs.wikipedia.org/wiki/Soubor:Lionel_Messi_Player_of_the_Year_2011.jpg</a:t>
            </a:r>
            <a:r>
              <a:rPr lang="cs-CZ">
                <a:latin typeface="Calibri" pitchFamily="34" charset="0"/>
              </a:rPr>
              <a:t> </a:t>
            </a:r>
            <a:r>
              <a:rPr lang="it-IT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1763713" y="1484313"/>
            <a:ext cx="65722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Panorama santiago.jpg. </a:t>
            </a:r>
            <a:r>
              <a:rPr lang="cs-CZ" i="1">
                <a:latin typeface="Calibri" pitchFamily="34" charset="0"/>
              </a:rPr>
              <a:t>Panorama santiago</a:t>
            </a:r>
            <a:r>
              <a:rPr lang="cs-CZ">
                <a:latin typeface="Calibri" pitchFamily="34" charset="0"/>
              </a:rPr>
              <a:t> [online]. Juni 2003 [cit. 2012-02-01]. Dostupné z: </a:t>
            </a:r>
            <a:r>
              <a:rPr lang="cs-CZ">
                <a:latin typeface="Calibri" pitchFamily="34" charset="0"/>
                <a:hlinkClick r:id="rId3"/>
              </a:rPr>
              <a:t>http://cs.wikipedia.org/wiki/Soubor:Panorama_santiago.jpg</a:t>
            </a:r>
            <a:r>
              <a:rPr lang="cs-CZ">
                <a:latin typeface="Calibri" pitchFamily="34" charset="0"/>
              </a:rPr>
              <a:t>  </a:t>
            </a: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928688" y="1500188"/>
            <a:ext cx="1143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1 </a:t>
            </a:r>
          </a:p>
        </p:txBody>
      </p:sp>
      <p:sp>
        <p:nvSpPr>
          <p:cNvPr id="20486" name="TextovéPole 7"/>
          <p:cNvSpPr txBox="1">
            <a:spLocks noChangeArrowheads="1"/>
          </p:cNvSpPr>
          <p:nvPr/>
        </p:nvSpPr>
        <p:spPr bwMode="auto">
          <a:xfrm>
            <a:off x="900113" y="2420938"/>
            <a:ext cx="792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2</a:t>
            </a:r>
          </a:p>
        </p:txBody>
      </p:sp>
      <p:sp>
        <p:nvSpPr>
          <p:cNvPr id="20487" name="Obdélník 8"/>
          <p:cNvSpPr>
            <a:spLocks noChangeArrowheads="1"/>
          </p:cNvSpPr>
          <p:nvPr/>
        </p:nvSpPr>
        <p:spPr bwMode="auto">
          <a:xfrm>
            <a:off x="1785938" y="3643313"/>
            <a:ext cx="65722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>
                <a:latin typeface="Calibri" pitchFamily="34" charset="0"/>
              </a:rPr>
              <a:t>Steak 03 bg 040306.jpg. </a:t>
            </a:r>
            <a:r>
              <a:rPr lang="en-US" i="1">
                <a:latin typeface="Calibri" pitchFamily="34" charset="0"/>
              </a:rPr>
              <a:t>Steak 03 bg 040306</a:t>
            </a:r>
            <a:r>
              <a:rPr lang="en-US">
                <a:latin typeface="Calibri" pitchFamily="34" charset="0"/>
              </a:rPr>
              <a:t> [online]. [cit. 2012-</a:t>
            </a:r>
            <a:r>
              <a:rPr lang="cs-CZ">
                <a:latin typeface="Calibri" pitchFamily="34" charset="0"/>
              </a:rPr>
              <a:t>02</a:t>
            </a:r>
            <a:r>
              <a:rPr lang="en-US">
                <a:latin typeface="Calibri" pitchFamily="34" charset="0"/>
              </a:rPr>
              <a:t>-</a:t>
            </a:r>
            <a:r>
              <a:rPr lang="cs-CZ">
                <a:latin typeface="Calibri" pitchFamily="34" charset="0"/>
              </a:rPr>
              <a:t>01</a:t>
            </a:r>
            <a:r>
              <a:rPr lang="en-US">
                <a:latin typeface="Calibri" pitchFamily="34" charset="0"/>
              </a:rPr>
              <a:t>. Dostupné z: </a:t>
            </a:r>
            <a:r>
              <a:rPr lang="en-US">
                <a:latin typeface="Calibri" pitchFamily="34" charset="0"/>
                <a:hlinkClick r:id="rId4"/>
              </a:rPr>
              <a:t>http://cs.wikipedia.org/wiki/Soubor:Steak_03_bg_040306.jpg</a:t>
            </a:r>
            <a:r>
              <a:rPr lang="cs-CZ">
                <a:latin typeface="Calibri" pitchFamily="34" charset="0"/>
              </a:rPr>
              <a:t> </a:t>
            </a:r>
            <a:r>
              <a:rPr lang="en-US">
                <a:latin typeface="Calibri" pitchFamily="34" charset="0"/>
              </a:rPr>
              <a:t> </a:t>
            </a:r>
          </a:p>
        </p:txBody>
      </p:sp>
      <p:sp>
        <p:nvSpPr>
          <p:cNvPr id="20488" name="TextovéPole 9"/>
          <p:cNvSpPr txBox="1">
            <a:spLocks noChangeArrowheads="1"/>
          </p:cNvSpPr>
          <p:nvPr/>
        </p:nvSpPr>
        <p:spPr bwMode="auto">
          <a:xfrm>
            <a:off x="900113" y="3716338"/>
            <a:ext cx="8858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3</a:t>
            </a:r>
          </a:p>
        </p:txBody>
      </p:sp>
      <p:sp>
        <p:nvSpPr>
          <p:cNvPr id="20489" name="Obdélník 10"/>
          <p:cNvSpPr>
            <a:spLocks noChangeArrowheads="1"/>
          </p:cNvSpPr>
          <p:nvPr/>
        </p:nvSpPr>
        <p:spPr bwMode="auto">
          <a:xfrm>
            <a:off x="1785938" y="4643438"/>
            <a:ext cx="56657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TangoCouple. </a:t>
            </a:r>
            <a:r>
              <a:rPr lang="cs-CZ" i="1">
                <a:latin typeface="Calibri" pitchFamily="34" charset="0"/>
              </a:rPr>
              <a:t>TangoCouple.jpg</a:t>
            </a:r>
            <a:r>
              <a:rPr lang="cs-CZ">
                <a:latin typeface="Calibri" pitchFamily="34" charset="0"/>
              </a:rPr>
              <a:t> [online]. March 4.2006 [cit. 2012-02-01]. Dostupné z: </a:t>
            </a:r>
            <a:r>
              <a:rPr lang="cs-CZ">
                <a:latin typeface="Calibri" pitchFamily="34" charset="0"/>
                <a:hlinkClick r:id="rId5"/>
              </a:rPr>
              <a:t>http://cs.wikipedia.org/wiki/Soubor:TangoCouple.jpg</a:t>
            </a:r>
            <a:r>
              <a:rPr lang="cs-CZ">
                <a:latin typeface="Calibri" pitchFamily="34" charset="0"/>
              </a:rPr>
              <a:t>  </a:t>
            </a:r>
          </a:p>
        </p:txBody>
      </p:sp>
      <p:sp>
        <p:nvSpPr>
          <p:cNvPr id="20490" name="TextovéPole 11"/>
          <p:cNvSpPr txBox="1">
            <a:spLocks noChangeArrowheads="1"/>
          </p:cNvSpPr>
          <p:nvPr/>
        </p:nvSpPr>
        <p:spPr bwMode="auto">
          <a:xfrm>
            <a:off x="900113" y="4652963"/>
            <a:ext cx="957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4</a:t>
            </a:r>
          </a:p>
        </p:txBody>
      </p:sp>
      <p:sp>
        <p:nvSpPr>
          <p:cNvPr id="20491" name="Obdélník 12"/>
          <p:cNvSpPr>
            <a:spLocks noChangeArrowheads="1"/>
          </p:cNvSpPr>
          <p:nvPr/>
        </p:nvSpPr>
        <p:spPr bwMode="auto">
          <a:xfrm>
            <a:off x="2357438" y="214313"/>
            <a:ext cx="592931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DVOŘÁK, Jiří, Alice KOHOUTOVÁ a Pavel TAIBR. </a:t>
            </a:r>
            <a:r>
              <a:rPr lang="cs-CZ" i="1">
                <a:latin typeface="Calibri" pitchFamily="34" charset="0"/>
              </a:rPr>
              <a:t>Zeměpis 7</a:t>
            </a:r>
            <a:r>
              <a:rPr lang="cs-CZ">
                <a:latin typeface="Calibri" pitchFamily="34" charset="0"/>
              </a:rPr>
              <a:t>: </a:t>
            </a:r>
            <a:r>
              <a:rPr lang="cs-CZ" i="1">
                <a:latin typeface="Calibri" pitchFamily="34" charset="0"/>
              </a:rPr>
              <a:t>pro základní školy a víceletá gymnázia</a:t>
            </a:r>
            <a:r>
              <a:rPr lang="cs-CZ">
                <a:latin typeface="Calibri" pitchFamily="34" charset="0"/>
              </a:rPr>
              <a:t>. 1. vyd. Praha: Fraus, 2005, 128 s. ISBN 80-723-8304-3. c</a:t>
            </a:r>
          </a:p>
        </p:txBody>
      </p:sp>
      <p:sp>
        <p:nvSpPr>
          <p:cNvPr id="20492" name="Obdélník 13"/>
          <p:cNvSpPr>
            <a:spLocks noChangeArrowheads="1"/>
          </p:cNvSpPr>
          <p:nvPr/>
        </p:nvSpPr>
        <p:spPr bwMode="auto">
          <a:xfrm>
            <a:off x="1763713" y="5657850"/>
            <a:ext cx="69850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Soubor:Red Shorthorn Bull IMG 0077.jpgZ Wikipedie, otevřené encyklopedie. </a:t>
            </a:r>
            <a:r>
              <a:rPr lang="cs-CZ" i="1">
                <a:latin typeface="Calibri" pitchFamily="34" charset="0"/>
              </a:rPr>
              <a:t>Soubor:Red Shorthorn Bull IMG 0077.jpgZ Wikipedie, otevřené encyklopedie</a:t>
            </a:r>
            <a:r>
              <a:rPr lang="cs-CZ">
                <a:latin typeface="Calibri" pitchFamily="34" charset="0"/>
              </a:rPr>
              <a:t> [online]. 2006 [cit. 2012-02-01]. Dostupné z: </a:t>
            </a:r>
            <a:r>
              <a:rPr lang="cs-CZ">
                <a:latin typeface="Calibri" pitchFamily="34" charset="0"/>
                <a:hlinkClick r:id="rId6"/>
              </a:rPr>
              <a:t>http://cs.wikipedia.org/wiki/Soubor:Red_Shorthorn_Bull_IMG_0077.jpg</a:t>
            </a:r>
            <a:r>
              <a:rPr lang="cs-CZ">
                <a:latin typeface="Calibri" pitchFamily="34" charset="0"/>
              </a:rPr>
              <a:t>  </a:t>
            </a:r>
          </a:p>
        </p:txBody>
      </p:sp>
      <p:sp>
        <p:nvSpPr>
          <p:cNvPr id="20493" name="TextovéPole 16"/>
          <p:cNvSpPr txBox="1">
            <a:spLocks noChangeArrowheads="1"/>
          </p:cNvSpPr>
          <p:nvPr/>
        </p:nvSpPr>
        <p:spPr bwMode="auto">
          <a:xfrm>
            <a:off x="971550" y="5589588"/>
            <a:ext cx="958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 5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 descr="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81163" y="214313"/>
            <a:ext cx="5781675" cy="135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755650" y="2565400"/>
            <a:ext cx="7500938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Autor:   Radomír Schoř</a:t>
            </a:r>
          </a:p>
          <a:p>
            <a:r>
              <a:rPr lang="cs-CZ">
                <a:latin typeface="Calibri" pitchFamily="34" charset="0"/>
              </a:rPr>
              <a:t>Vytvořeno: 1. 2. 2012</a:t>
            </a:r>
          </a:p>
          <a:p>
            <a:r>
              <a:rPr lang="cs-CZ">
                <a:latin typeface="Calibri" pitchFamily="34" charset="0"/>
              </a:rPr>
              <a:t>Ročník: sedmý</a:t>
            </a:r>
          </a:p>
          <a:p>
            <a:r>
              <a:rPr lang="cs-CZ">
                <a:latin typeface="Calibri" pitchFamily="34" charset="0"/>
              </a:rPr>
              <a:t>Vzdělávací oblast: Člověk a příroda</a:t>
            </a:r>
          </a:p>
          <a:p>
            <a:r>
              <a:rPr lang="cs-CZ">
                <a:latin typeface="Calibri" pitchFamily="34" charset="0"/>
              </a:rPr>
              <a:t>Vzdělávací obor: Zeměpis</a:t>
            </a:r>
          </a:p>
          <a:p>
            <a:r>
              <a:rPr lang="cs-CZ">
                <a:latin typeface="Calibri" pitchFamily="34" charset="0"/>
              </a:rPr>
              <a:t>Vzdělávací okruh: Regiony světa</a:t>
            </a:r>
          </a:p>
          <a:p>
            <a:r>
              <a:rPr lang="cs-CZ">
                <a:latin typeface="Calibri" pitchFamily="34" charset="0"/>
              </a:rPr>
              <a:t>Téma:  Země jižního rohu</a:t>
            </a:r>
          </a:p>
          <a:p>
            <a:r>
              <a:rPr lang="cs-CZ">
                <a:latin typeface="Calibri" pitchFamily="34" charset="0"/>
              </a:rPr>
              <a:t>Pomůcky: Dataprojektor, PC, USB, sešit, učebnice</a:t>
            </a:r>
          </a:p>
          <a:p>
            <a:r>
              <a:rPr lang="cs-CZ">
                <a:latin typeface="Calibri" pitchFamily="34" charset="0"/>
              </a:rPr>
              <a:t>Anotace:  Vzdělávací materiál je určen k probírání učiva o státech Jižní Ameriky (jižního rohu) </a:t>
            </a:r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755650" y="1700213"/>
            <a:ext cx="62579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Škola: Základní škola Trávníky Otrokovice, příspěvková organizace</a:t>
            </a:r>
          </a:p>
          <a:p>
            <a:r>
              <a:rPr lang="cs-CZ">
                <a:latin typeface="Calibri" pitchFamily="34" charset="0"/>
              </a:rPr>
              <a:t>Číslo projektu: CZ.1.07/1.4.00/21.2637</a:t>
            </a:r>
          </a:p>
          <a:p>
            <a:r>
              <a:rPr lang="cs-CZ">
                <a:latin typeface="Calibri" pitchFamily="34" charset="0"/>
              </a:rPr>
              <a:t>Název výukového materiálu:  Americké regiony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501</Words>
  <Application>Microsoft Office PowerPoint</Application>
  <PresentationFormat>On-screen Show (4:3)</PresentationFormat>
  <Paragraphs>110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Americké regiony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Americké regiony</dc:title>
  <dc:creator>pc</dc:creator>
  <cp:lastModifiedBy>DUM</cp:lastModifiedBy>
  <cp:revision>89</cp:revision>
  <dcterms:created xsi:type="dcterms:W3CDTF">2012-01-30T18:01:28Z</dcterms:created>
  <dcterms:modified xsi:type="dcterms:W3CDTF">2013-05-26T16:12:41Z</dcterms:modified>
</cp:coreProperties>
</file>