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68" r:id="rId5"/>
    <p:sldId id="269" r:id="rId6"/>
    <p:sldId id="264" r:id="rId7"/>
    <p:sldId id="270" r:id="rId8"/>
    <p:sldId id="259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38" autoAdjust="0"/>
    <p:restoredTop sz="94660"/>
  </p:normalViewPr>
  <p:slideViewPr>
    <p:cSldViewPr>
      <p:cViewPr>
        <p:scale>
          <a:sx n="66" d="100"/>
          <a:sy n="66" d="100"/>
        </p:scale>
        <p:origin x="-61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C728F-3099-4E1F-910C-6859B6CEC757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D6447-8CF8-4E23-BD07-63E43A01CF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B510F-2778-4AAD-8935-FF4A4CE9571D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FE3BC-C599-4C32-A29B-D573F7BBE8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68A9F-CB00-4207-91DB-8589A9A762E4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7A295-6C88-4CC8-9AE1-3EC7BD4F56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1EB7B-CDF3-4DCD-9EC5-426CB47C2B45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A39FB-7869-4C06-B2B2-BC3716A589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CED38-67E6-40FB-9BCE-D0049E866A91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C546B-7A85-4ED2-925A-44A87E8BF6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2029A-86C9-4261-BC98-365417A11495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9E9DE-C9C6-45B1-87A8-51293D1CAE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61FE7-73B1-4447-AC1D-6BF01723A603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FB75E-8575-48EA-95E2-EC5233CD33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39AA8-4BFC-44EA-9812-2CAC87D26C5C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20DD4-400B-4893-BAC2-CFEE47C560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1C142-F35E-4F13-A7B2-0A497EE40A96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98F91-8D32-4223-BED4-410C95FDC4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C2FA2-8F83-4DC7-96FB-7ADC0FF43F1C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4955F-0EC5-4D31-A8F8-AB7261523A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45E0E-2447-4BA9-95CE-35A742E66BA1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2D9C9-275B-4123-8598-F628CE8FB1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C36B17-6446-42B2-9F1E-6FFA7768C7B2}" type="datetimeFigureOut">
              <a:rPr lang="cs-CZ"/>
              <a:pPr>
                <a:defRPr/>
              </a:pPr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D5A597-2135-4533-8F2B-47D6402891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e/e4/Hurricane_Floyd_1999-09-14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:///\\commons.wikimedia.org\wiki\File:KataNoiReceding.jpg" TargetMode="External"/><Relationship Id="rId7" Type="http://schemas.openxmlformats.org/officeDocument/2006/relationships/image" Target="../media/image4.png"/><Relationship Id="rId2" Type="http://schemas.openxmlformats.org/officeDocument/2006/relationships/hyperlink" Target="file:///\\commons.wikimedia.org\wiki\Hlavn%25C3%25AD_strana%3fuselang=c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Commons-logo.svg" TargetMode="External"/><Relationship Id="rId5" Type="http://schemas.openxmlformats.org/officeDocument/2006/relationships/image" Target="../media/image3.jpeg"/><Relationship Id="rId4" Type="http://schemas.openxmlformats.org/officeDocument/2006/relationships/hyperlink" Target="//upload.wikimedia.org/wikipedia/commons/3/36/KataNoiReceding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2/2d/2004-tsunami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sci.muni.cz/~herber/tsunami/tsunamicause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taNoiReceding.jpg" TargetMode="External"/><Relationship Id="rId2" Type="http://schemas.openxmlformats.org/officeDocument/2006/relationships/hyperlink" Target="http://cs.wikipedia.org/wiki/Soubor:Hurricane_Floyd_1999-09-14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ci.muni.cz/~herber/tsunami/tsunamicause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98638"/>
          </a:xfrm>
        </p:spPr>
        <p:txBody>
          <a:bodyPr/>
          <a:lstStyle/>
          <a:p>
            <a:r>
              <a:rPr lang="cs-CZ" sz="4800" smtClean="0"/>
              <a:t>INDICKÝ  OCEÁN</a:t>
            </a:r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1143000" y="4429125"/>
            <a:ext cx="6629400" cy="1357313"/>
          </a:xfrm>
        </p:spPr>
        <p:txBody>
          <a:bodyPr/>
          <a:lstStyle/>
          <a:p>
            <a:r>
              <a:rPr lang="cs-CZ" sz="3600" smtClean="0">
                <a:solidFill>
                  <a:srgbClr val="00B0F0"/>
                </a:solidFill>
              </a:rPr>
              <a:t>Vodami Indického oceánu</a:t>
            </a:r>
          </a:p>
        </p:txBody>
      </p:sp>
      <p:pic>
        <p:nvPicPr>
          <p:cNvPr id="13315" name="Obrázek 3" descr="Log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285750"/>
            <a:ext cx="578167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ovéPole 5"/>
          <p:cNvSpPr txBox="1">
            <a:spLocks noChangeArrowheads="1"/>
          </p:cNvSpPr>
          <p:nvPr/>
        </p:nvSpPr>
        <p:spPr bwMode="auto">
          <a:xfrm>
            <a:off x="357188" y="6215063"/>
            <a:ext cx="3143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VY_32_INOVACE_12_35</a:t>
            </a:r>
          </a:p>
        </p:txBody>
      </p:sp>
      <p:sp>
        <p:nvSpPr>
          <p:cNvPr id="13317" name="Rectangle 3"/>
          <p:cNvSpPr>
            <a:spLocks noChangeArrowheads="1"/>
          </p:cNvSpPr>
          <p:nvPr/>
        </p:nvSpPr>
        <p:spPr bwMode="auto">
          <a:xfrm>
            <a:off x="0" y="0"/>
            <a:ext cx="2238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1200"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lang="cs-CZ" sz="9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8" name="Rectangle 4"/>
          <p:cNvSpPr>
            <a:spLocks noChangeArrowheads="1"/>
          </p:cNvSpPr>
          <p:nvPr/>
        </p:nvSpPr>
        <p:spPr bwMode="auto">
          <a:xfrm>
            <a:off x="0" y="0"/>
            <a:ext cx="2238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1200"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lang="cs-CZ" sz="9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9" name="Rectangle 5"/>
          <p:cNvSpPr>
            <a:spLocks noChangeArrowheads="1"/>
          </p:cNvSpPr>
          <p:nvPr/>
        </p:nvSpPr>
        <p:spPr bwMode="auto">
          <a:xfrm>
            <a:off x="285750" y="5786438"/>
            <a:ext cx="92995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600"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BY-SA 3.0. Odkazy a citace jsou platné k datu vytvoření této práce</a:t>
            </a:r>
            <a:r>
              <a:rPr lang="cs-CZ" sz="1200"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lang="cs-CZ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1"/>
          <p:cNvSpPr txBox="1">
            <a:spLocks noChangeArrowheads="1"/>
          </p:cNvSpPr>
          <p:nvPr/>
        </p:nvSpPr>
        <p:spPr bwMode="auto">
          <a:xfrm>
            <a:off x="500063" y="1000125"/>
            <a:ext cx="75057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>
                <a:latin typeface="Calibri" pitchFamily="34" charset="0"/>
              </a:rPr>
              <a:t>Plavba lodí ze SUEZSKÉHO PRŮPLAVU do přístavu SINGAPORE</a:t>
            </a:r>
          </a:p>
          <a:p>
            <a:pPr marL="342900" indent="-342900"/>
            <a:r>
              <a:rPr lang="cs-CZ" sz="2000">
                <a:latin typeface="Calibri" pitchFamily="34" charset="0"/>
              </a:rPr>
              <a:t>       povede  moři - </a:t>
            </a:r>
            <a:r>
              <a:rPr lang="cs-CZ" sz="2000">
                <a:solidFill>
                  <a:srgbClr val="00B0F0"/>
                </a:solidFill>
                <a:latin typeface="Calibri" pitchFamily="34" charset="0"/>
              </a:rPr>
              <a:t>Rudé moře, Arabské moře,  Andamanské moře</a:t>
            </a:r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571500" y="2643188"/>
            <a:ext cx="6419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2. Poplujeme kolem těchto poloostrovů </a:t>
            </a:r>
            <a:r>
              <a:rPr lang="cs-CZ">
                <a:solidFill>
                  <a:srgbClr val="00B0F0"/>
                </a:solidFill>
                <a:latin typeface="Calibri" pitchFamily="34" charset="0"/>
              </a:rPr>
              <a:t>Arabský, Somálský</a:t>
            </a:r>
          </a:p>
          <a:p>
            <a:r>
              <a:rPr lang="cs-CZ">
                <a:latin typeface="Calibri" pitchFamily="34" charset="0"/>
              </a:rPr>
              <a:t>     </a:t>
            </a:r>
            <a:r>
              <a:rPr lang="cs-CZ">
                <a:solidFill>
                  <a:srgbClr val="00B0F0"/>
                </a:solidFill>
                <a:latin typeface="Calibri" pitchFamily="34" charset="0"/>
              </a:rPr>
              <a:t>Přední Indie, Malajský poloostrov</a:t>
            </a:r>
          </a:p>
        </p:txBody>
      </p:sp>
      <p:sp>
        <p:nvSpPr>
          <p:cNvPr id="14339" name="TextovéPole 3"/>
          <p:cNvSpPr txBox="1">
            <a:spLocks noChangeArrowheads="1"/>
          </p:cNvSpPr>
          <p:nvPr/>
        </p:nvSpPr>
        <p:spPr bwMode="auto">
          <a:xfrm>
            <a:off x="785813" y="3929063"/>
            <a:ext cx="6746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B0F0"/>
                </a:solidFill>
                <a:latin typeface="Calibri" pitchFamily="34" charset="0"/>
              </a:rPr>
              <a:t>MONZUNY  </a:t>
            </a:r>
            <a:r>
              <a:rPr lang="cs-CZ">
                <a:solidFill>
                  <a:srgbClr val="00B050"/>
                </a:solidFill>
                <a:latin typeface="Calibri" pitchFamily="34" charset="0"/>
              </a:rPr>
              <a:t> </a:t>
            </a:r>
          </a:p>
          <a:p>
            <a:r>
              <a:rPr lang="cs-CZ">
                <a:latin typeface="Calibri" pitchFamily="34" charset="0"/>
              </a:rPr>
              <a:t>Pravidelné větry  v létě z oceánu na pevninu, v zimě opačným směrem</a:t>
            </a:r>
          </a:p>
        </p:txBody>
      </p:sp>
      <p:sp>
        <p:nvSpPr>
          <p:cNvPr id="14340" name="TextovéPole 4"/>
          <p:cNvSpPr txBox="1">
            <a:spLocks noChangeArrowheads="1"/>
          </p:cNvSpPr>
          <p:nvPr/>
        </p:nvSpPr>
        <p:spPr bwMode="auto">
          <a:xfrm>
            <a:off x="785813" y="4786313"/>
            <a:ext cx="4929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B0F0"/>
                </a:solidFill>
                <a:latin typeface="Calibri" pitchFamily="34" charset="0"/>
              </a:rPr>
              <a:t>TROPICKÉ CYKLONY </a:t>
            </a:r>
            <a:r>
              <a:rPr lang="cs-CZ">
                <a:latin typeface="Calibri" pitchFamily="34" charset="0"/>
              </a:rPr>
              <a:t>– velké vzdušné víry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85813" y="5429250"/>
            <a:ext cx="42926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B0F0"/>
                </a:solidFill>
                <a:latin typeface="+mn-lt"/>
                <a:cs typeface="+mn-cs"/>
              </a:rPr>
              <a:t>TSUNAMI - 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ničivá vlna vznikají následkem pohybu </a:t>
            </a:r>
            <a:r>
              <a:rPr lang="cs-CZ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litosf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. desek,  nebo výbuchu sopky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1"/>
          <p:cNvSpPr txBox="1">
            <a:spLocks noChangeArrowheads="1"/>
          </p:cNvSpPr>
          <p:nvPr/>
        </p:nvSpPr>
        <p:spPr bwMode="auto">
          <a:xfrm>
            <a:off x="928688" y="857250"/>
            <a:ext cx="317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solidFill>
                  <a:srgbClr val="FF0000"/>
                </a:solidFill>
                <a:latin typeface="Calibri" pitchFamily="34" charset="0"/>
              </a:rPr>
              <a:t>Práce s atlasem   </a:t>
            </a:r>
            <a:r>
              <a:rPr lang="cs-CZ">
                <a:latin typeface="Calibri" pitchFamily="34" charset="0"/>
              </a:rPr>
              <a:t>(atlas str. 56)</a:t>
            </a:r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1000125" y="1500188"/>
            <a:ext cx="73215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sz="2000">
                <a:latin typeface="Calibri" pitchFamily="34" charset="0"/>
              </a:rPr>
              <a:t>Cestujeme lodí ze SUEZSKÉHO PRŮPLAVU do přístavu SINGAPORE</a:t>
            </a:r>
          </a:p>
          <a:p>
            <a:pPr marL="342900" indent="-342900"/>
            <a:r>
              <a:rPr lang="cs-CZ" sz="2000">
                <a:latin typeface="Calibri" pitchFamily="34" charset="0"/>
              </a:rPr>
              <a:t>        Kterými moři …………………..,……………………………,…………………………</a:t>
            </a:r>
          </a:p>
          <a:p>
            <a:pPr marL="342900" indent="-342900"/>
            <a:r>
              <a:rPr lang="cs-CZ" sz="2000">
                <a:latin typeface="Calibri" pitchFamily="34" charset="0"/>
              </a:rPr>
              <a:t>                     zálivy …………………………………………………………………………..…</a:t>
            </a:r>
          </a:p>
          <a:p>
            <a:pPr marL="342900" indent="-342900"/>
            <a:r>
              <a:rPr lang="cs-CZ" sz="2000">
                <a:latin typeface="Calibri" pitchFamily="34" charset="0"/>
              </a:rPr>
              <a:t>                        </a:t>
            </a:r>
          </a:p>
          <a:p>
            <a:pPr marL="342900" indent="-342900"/>
            <a:r>
              <a:rPr lang="cs-CZ" sz="2000">
                <a:latin typeface="Calibri" pitchFamily="34" charset="0"/>
              </a:rPr>
              <a:t>       povede vaše cesta?</a:t>
            </a:r>
          </a:p>
        </p:txBody>
      </p:sp>
      <p:sp>
        <p:nvSpPr>
          <p:cNvPr id="15363" name="TextovéPole 3"/>
          <p:cNvSpPr txBox="1">
            <a:spLocks noChangeArrowheads="1"/>
          </p:cNvSpPr>
          <p:nvPr/>
        </p:nvSpPr>
        <p:spPr bwMode="auto">
          <a:xfrm>
            <a:off x="1000125" y="3714750"/>
            <a:ext cx="61388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 startAt="2"/>
            </a:pPr>
            <a:r>
              <a:rPr lang="cs-CZ" sz="2000">
                <a:latin typeface="Calibri" pitchFamily="34" charset="0"/>
              </a:rPr>
              <a:t>Kolem kterých poloostrovů se budeme plavit?</a:t>
            </a:r>
          </a:p>
          <a:p>
            <a:pPr marL="342900" indent="-342900"/>
            <a:r>
              <a:rPr lang="cs-CZ" sz="2000">
                <a:latin typeface="Calibri" pitchFamily="34" charset="0"/>
              </a:rPr>
              <a:t>       …………………, …………………………..,……………………….,…………………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Soubor:Hurricane Floyd 1999-09-14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38" y="428625"/>
            <a:ext cx="7143750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ovéPole 3"/>
          <p:cNvSpPr txBox="1">
            <a:spLocks noChangeArrowheads="1"/>
          </p:cNvSpPr>
          <p:nvPr/>
        </p:nvSpPr>
        <p:spPr bwMode="auto">
          <a:xfrm>
            <a:off x="428625" y="5715000"/>
            <a:ext cx="928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1</a:t>
            </a:r>
          </a:p>
        </p:txBody>
      </p:sp>
      <p:sp>
        <p:nvSpPr>
          <p:cNvPr id="16387" name="TextovéPole 4"/>
          <p:cNvSpPr txBox="1">
            <a:spLocks noChangeArrowheads="1"/>
          </p:cNvSpPr>
          <p:nvPr/>
        </p:nvSpPr>
        <p:spPr bwMode="auto">
          <a:xfrm>
            <a:off x="6500813" y="6488113"/>
            <a:ext cx="1071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Hurikán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2714625"/>
          <a:ext cx="6096000" cy="1428750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marL="28575" marR="28575" marT="28575" marB="2857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Tento soubor pochází z </a:t>
                      </a:r>
                      <a:r>
                        <a:rPr lang="cs-CZ">
                          <a:hlinkClick r:id="rId2" action="ppaction://hlinkfile"/>
                        </a:rPr>
                        <a:t>Wikimedia Commons</a:t>
                      </a:r>
                      <a:r>
                        <a:rPr lang="cs-CZ"/>
                        <a:t>. Níže jsou zobrazeny informace, které obsahuje jeho </a:t>
                      </a:r>
                      <a:r>
                        <a:rPr lang="cs-CZ" b="1">
                          <a:hlinkClick r:id="rId3" action="ppaction://hlinkfile"/>
                        </a:rPr>
                        <a:t>tamější stránka s popisem souboru</a:t>
                      </a:r>
                      <a:r>
                        <a:rPr lang="cs-CZ"/>
                        <a:t>. </a:t>
                      </a:r>
                    </a:p>
                  </a:txBody>
                  <a:tcPr marL="28575" marR="28575" marT="28575" marB="2857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62100" y="1096963"/>
          <a:ext cx="6019800" cy="4064000"/>
        </p:xfrm>
        <a:graphic>
          <a:graphicData uri="http://schemas.openxmlformats.org/drawingml/2006/table">
            <a:tbl>
              <a:tblPr/>
              <a:tblGrid>
                <a:gridCol w="3010370"/>
                <a:gridCol w="3010370"/>
              </a:tblGrid>
              <a:tr h="4064000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0E0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sp>
        <p:nvSpPr>
          <p:cNvPr id="17425" name="Rectangle 6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7426" name="Rectangle 7"/>
          <p:cNvSpPr>
            <a:spLocks noChangeArrowheads="1"/>
          </p:cNvSpPr>
          <p:nvPr/>
        </p:nvSpPr>
        <p:spPr bwMode="auto">
          <a:xfrm>
            <a:off x="0" y="0"/>
            <a:ext cx="9144000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cs-CZ" sz="3700"/>
              <a:t> </a:t>
            </a:r>
            <a:r>
              <a:rPr lang="cs-CZ"/>
              <a:t>         </a:t>
            </a:r>
            <a:r>
              <a:rPr lang="cs-CZ" sz="2100"/>
              <a:t> </a:t>
            </a:r>
            <a:r>
              <a:rPr lang="cs-CZ"/>
              <a:t>             </a:t>
            </a:r>
            <a:r>
              <a:rPr lang="cs-CZ" sz="1400"/>
              <a:t> </a:t>
            </a:r>
            <a:r>
              <a:rPr lang="cs-CZ"/>
              <a:t>   </a:t>
            </a:r>
            <a:r>
              <a:rPr lang="cs-CZ" sz="1400"/>
              <a:t> </a:t>
            </a:r>
            <a:r>
              <a:rPr lang="cs-CZ"/>
              <a:t>  </a:t>
            </a:r>
            <a:endParaRPr lang="cs-CZ" sz="1300" b="1"/>
          </a:p>
        </p:txBody>
      </p:sp>
      <p:pic>
        <p:nvPicPr>
          <p:cNvPr id="17427" name="Picture 4" descr="Soubor:KataNoiReceding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3" y="428625"/>
            <a:ext cx="7858125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8" name="Picture 8" descr="Commons-logo.sv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5575" y="-4756150"/>
            <a:ext cx="1428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9" name="TextovéPole 18"/>
          <p:cNvSpPr txBox="1">
            <a:spLocks noChangeArrowheads="1"/>
          </p:cNvSpPr>
          <p:nvPr/>
        </p:nvSpPr>
        <p:spPr bwMode="auto">
          <a:xfrm>
            <a:off x="0" y="5857875"/>
            <a:ext cx="742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 2</a:t>
            </a:r>
          </a:p>
        </p:txBody>
      </p:sp>
      <p:sp>
        <p:nvSpPr>
          <p:cNvPr id="17430" name="TextovéPole 19"/>
          <p:cNvSpPr txBox="1">
            <a:spLocks noChangeArrowheads="1"/>
          </p:cNvSpPr>
          <p:nvPr/>
        </p:nvSpPr>
        <p:spPr bwMode="auto">
          <a:xfrm>
            <a:off x="6000750" y="6357938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TSUNAMI Thajsko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Soubor:2004-tsunami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285750"/>
            <a:ext cx="7620000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ovéPole 4"/>
          <p:cNvSpPr txBox="1">
            <a:spLocks noChangeArrowheads="1"/>
          </p:cNvSpPr>
          <p:nvPr/>
        </p:nvSpPr>
        <p:spPr bwMode="auto">
          <a:xfrm>
            <a:off x="0" y="5357813"/>
            <a:ext cx="742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Obr. 3</a:t>
            </a:r>
          </a:p>
        </p:txBody>
      </p:sp>
      <p:sp>
        <p:nvSpPr>
          <p:cNvPr id="18435" name="TextovéPole 5"/>
          <p:cNvSpPr txBox="1">
            <a:spLocks noChangeArrowheads="1"/>
          </p:cNvSpPr>
          <p:nvPr/>
        </p:nvSpPr>
        <p:spPr bwMode="auto">
          <a:xfrm>
            <a:off x="6072188" y="6000750"/>
            <a:ext cx="2500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TSUNAMI  Thajsko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://www.sci.muni.cz/~herber/tsunami/tsunamicause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3" y="928688"/>
            <a:ext cx="3786187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ovéPole 3"/>
          <p:cNvSpPr txBox="1">
            <a:spLocks noChangeArrowheads="1"/>
          </p:cNvSpPr>
          <p:nvPr/>
        </p:nvSpPr>
        <p:spPr bwMode="auto">
          <a:xfrm>
            <a:off x="3143250" y="5572125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4</a:t>
            </a:r>
          </a:p>
        </p:txBody>
      </p:sp>
      <p:sp>
        <p:nvSpPr>
          <p:cNvPr id="19459" name="TextovéPole 4"/>
          <p:cNvSpPr txBox="1">
            <a:spLocks noChangeArrowheads="1"/>
          </p:cNvSpPr>
          <p:nvPr/>
        </p:nvSpPr>
        <p:spPr bwMode="auto">
          <a:xfrm>
            <a:off x="714375" y="2571750"/>
            <a:ext cx="30511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Fáze vzniku tsunami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ovéPole 1"/>
          <p:cNvSpPr txBox="1">
            <a:spLocks noChangeArrowheads="1"/>
          </p:cNvSpPr>
          <p:nvPr/>
        </p:nvSpPr>
        <p:spPr bwMode="auto">
          <a:xfrm>
            <a:off x="323850" y="1773238"/>
            <a:ext cx="20716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Použité foto:</a:t>
            </a:r>
          </a:p>
        </p:txBody>
      </p:sp>
      <p:sp>
        <p:nvSpPr>
          <p:cNvPr id="20482" name="TextovéPole 5"/>
          <p:cNvSpPr txBox="1">
            <a:spLocks noChangeArrowheads="1"/>
          </p:cNvSpPr>
          <p:nvPr/>
        </p:nvSpPr>
        <p:spPr bwMode="auto">
          <a:xfrm>
            <a:off x="714375" y="500063"/>
            <a:ext cx="1071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Odkazy:</a:t>
            </a:r>
          </a:p>
        </p:txBody>
      </p:sp>
      <p:sp>
        <p:nvSpPr>
          <p:cNvPr id="20483" name="TextovéPole 9"/>
          <p:cNvSpPr txBox="1">
            <a:spLocks noChangeArrowheads="1"/>
          </p:cNvSpPr>
          <p:nvPr/>
        </p:nvSpPr>
        <p:spPr bwMode="auto">
          <a:xfrm>
            <a:off x="395288" y="2636838"/>
            <a:ext cx="1071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1</a:t>
            </a:r>
          </a:p>
        </p:txBody>
      </p:sp>
      <p:sp>
        <p:nvSpPr>
          <p:cNvPr id="20484" name="Obdélník 11"/>
          <p:cNvSpPr>
            <a:spLocks noChangeArrowheads="1"/>
          </p:cNvSpPr>
          <p:nvPr/>
        </p:nvSpPr>
        <p:spPr bwMode="auto">
          <a:xfrm>
            <a:off x="1643063" y="2643188"/>
            <a:ext cx="7500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Hurricane Floyd 1999-09-14.jpg.  </a:t>
            </a:r>
            <a:r>
              <a:rPr lang="cs-CZ" i="1">
                <a:latin typeface="Calibri" pitchFamily="34" charset="0"/>
              </a:rPr>
              <a:t>Http://cs.wikipedia.org/wiki/Soubor:Hurricane_Floyd_1999-09-14.jpg</a:t>
            </a:r>
            <a:r>
              <a:rPr lang="cs-CZ">
                <a:latin typeface="Calibri" pitchFamily="34" charset="0"/>
              </a:rPr>
              <a:t> [online]. 2006 [cit. 2012-06-02]. Dostupné z: </a:t>
            </a:r>
            <a:r>
              <a:rPr lang="cs-CZ">
                <a:latin typeface="Calibri" pitchFamily="34" charset="0"/>
                <a:hlinkClick r:id="rId2"/>
              </a:rPr>
              <a:t>http://cs.wikipedia.org/wiki/Soubor:Hurricane_Floyd_1999-09-14.jpg</a:t>
            </a:r>
            <a:r>
              <a:rPr lang="cs-CZ">
                <a:latin typeface="Calibri" pitchFamily="34" charset="0"/>
              </a:rPr>
              <a:t>  </a:t>
            </a:r>
          </a:p>
        </p:txBody>
      </p:sp>
      <p:sp>
        <p:nvSpPr>
          <p:cNvPr id="20485" name="TextovéPole 12"/>
          <p:cNvSpPr txBox="1">
            <a:spLocks noChangeArrowheads="1"/>
          </p:cNvSpPr>
          <p:nvPr/>
        </p:nvSpPr>
        <p:spPr bwMode="auto">
          <a:xfrm>
            <a:off x="363538" y="3843338"/>
            <a:ext cx="960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2</a:t>
            </a:r>
          </a:p>
        </p:txBody>
      </p:sp>
      <p:sp>
        <p:nvSpPr>
          <p:cNvPr id="20486" name="Obdélník 13"/>
          <p:cNvSpPr>
            <a:spLocks noChangeArrowheads="1"/>
          </p:cNvSpPr>
          <p:nvPr/>
        </p:nvSpPr>
        <p:spPr bwMode="auto">
          <a:xfrm>
            <a:off x="1643063" y="3786188"/>
            <a:ext cx="70723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Soubor:KataNoiReceding.jpg Skočit na: Navigace, Hledání. In: </a:t>
            </a:r>
            <a:r>
              <a:rPr lang="cs-CZ" i="1">
                <a:latin typeface="Calibri" pitchFamily="34" charset="0"/>
              </a:rPr>
              <a:t>Wikipedia: the free encyclopedia</a:t>
            </a:r>
            <a:r>
              <a:rPr lang="cs-CZ">
                <a:latin typeface="Calibri" pitchFamily="34" charset="0"/>
              </a:rPr>
              <a:t> [online]. San Francisco (CA): Wikimedia Foundation, 2001- [cit. 2012-06-02]. Dostupné z: </a:t>
            </a:r>
            <a:r>
              <a:rPr lang="cs-CZ">
                <a:latin typeface="Calibri" pitchFamily="34" charset="0"/>
                <a:hlinkClick r:id="rId3"/>
              </a:rPr>
              <a:t>http://cs.wikipedia.org/wiki/Soubor:KataNoiReceding.jpg</a:t>
            </a:r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20487" name="TextovéPole 14"/>
          <p:cNvSpPr txBox="1">
            <a:spLocks noChangeArrowheads="1"/>
          </p:cNvSpPr>
          <p:nvPr/>
        </p:nvSpPr>
        <p:spPr bwMode="auto">
          <a:xfrm>
            <a:off x="360363" y="5016500"/>
            <a:ext cx="1143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3</a:t>
            </a:r>
          </a:p>
        </p:txBody>
      </p:sp>
      <p:sp>
        <p:nvSpPr>
          <p:cNvPr id="20488" name="Obdélník 15"/>
          <p:cNvSpPr>
            <a:spLocks noChangeArrowheads="1"/>
          </p:cNvSpPr>
          <p:nvPr/>
        </p:nvSpPr>
        <p:spPr bwMode="auto">
          <a:xfrm>
            <a:off x="1571625" y="4933950"/>
            <a:ext cx="7000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2004-tsunami.jpg. &lt;I&gt;KataNoiReceding.jpg&lt;/I&gt; [online]. 2005 [cit. 2012-06-02]. Dostupné z: </a:t>
            </a:r>
            <a:r>
              <a:rPr lang="cs-CZ">
                <a:latin typeface="Calibri" pitchFamily="34" charset="0"/>
                <a:hlinkClick r:id="rId3"/>
              </a:rPr>
              <a:t>http://cs.wikipedia.org/wiki/Soubor:KataNoiReceding.jpg</a:t>
            </a:r>
            <a:r>
              <a:rPr lang="cs-CZ">
                <a:latin typeface="Calibri" pitchFamily="34" charset="0"/>
              </a:rPr>
              <a:t>    </a:t>
            </a:r>
          </a:p>
        </p:txBody>
      </p:sp>
      <p:sp>
        <p:nvSpPr>
          <p:cNvPr id="20489" name="TextovéPole 16"/>
          <p:cNvSpPr txBox="1">
            <a:spLocks noChangeArrowheads="1"/>
          </p:cNvSpPr>
          <p:nvPr/>
        </p:nvSpPr>
        <p:spPr bwMode="auto">
          <a:xfrm>
            <a:off x="395288" y="5876925"/>
            <a:ext cx="928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4</a:t>
            </a:r>
          </a:p>
        </p:txBody>
      </p:sp>
      <p:sp>
        <p:nvSpPr>
          <p:cNvPr id="20490" name="Obdélník 17"/>
          <p:cNvSpPr>
            <a:spLocks noChangeArrowheads="1"/>
          </p:cNvSpPr>
          <p:nvPr/>
        </p:nvSpPr>
        <p:spPr bwMode="auto">
          <a:xfrm>
            <a:off x="1571625" y="5857875"/>
            <a:ext cx="7143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Tsunamicause.jpg. </a:t>
            </a:r>
            <a:r>
              <a:rPr lang="cs-CZ" i="1">
                <a:latin typeface="Calibri" pitchFamily="34" charset="0"/>
              </a:rPr>
              <a:t>Přírodovědecká fakulta, Masarykova univerzita</a:t>
            </a:r>
            <a:r>
              <a:rPr lang="cs-CZ">
                <a:latin typeface="Calibri" pitchFamily="34" charset="0"/>
              </a:rPr>
              <a:t> [online]. 2012 [cit. 2012-06-02]. Dostupné z: </a:t>
            </a:r>
            <a:r>
              <a:rPr lang="cs-CZ">
                <a:latin typeface="Calibri" pitchFamily="34" charset="0"/>
                <a:hlinkClick r:id="rId4"/>
              </a:rPr>
              <a:t>http://www.sci.muni.cz/~herber/tsunami/tsunamicause.jpg</a:t>
            </a:r>
            <a:r>
              <a:rPr lang="cs-CZ">
                <a:latin typeface="Calibri" pitchFamily="34" charset="0"/>
              </a:rPr>
              <a:t>  </a:t>
            </a:r>
          </a:p>
        </p:txBody>
      </p:sp>
      <p:sp>
        <p:nvSpPr>
          <p:cNvPr id="20491" name="Obdélník 20"/>
          <p:cNvSpPr>
            <a:spLocks noChangeArrowheads="1"/>
          </p:cNvSpPr>
          <p:nvPr/>
        </p:nvSpPr>
        <p:spPr bwMode="auto">
          <a:xfrm>
            <a:off x="1714500" y="500063"/>
            <a:ext cx="66436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DVOŘÁK, Jiří, Alice KOHOUTOVÁ a Pavel TAIBR. </a:t>
            </a:r>
            <a:r>
              <a:rPr lang="cs-CZ" i="1">
                <a:latin typeface="Calibri" pitchFamily="34" charset="0"/>
              </a:rPr>
              <a:t>Zeměpis 7</a:t>
            </a:r>
            <a:r>
              <a:rPr lang="cs-CZ">
                <a:latin typeface="Calibri" pitchFamily="34" charset="0"/>
              </a:rPr>
              <a:t>: </a:t>
            </a:r>
            <a:r>
              <a:rPr lang="cs-CZ" i="1">
                <a:latin typeface="Calibri" pitchFamily="34" charset="0"/>
              </a:rPr>
              <a:t>pro základní školy a víceletá gymnázia</a:t>
            </a:r>
            <a:r>
              <a:rPr lang="cs-CZ">
                <a:latin typeface="Calibri" pitchFamily="34" charset="0"/>
              </a:rPr>
              <a:t>. 1. vyd. Praha: Fraus, 2005, 128 s. ISBN 80-723-8304-3. c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Obrázek 1" descr="Log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1163" y="571500"/>
            <a:ext cx="57816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1042988" y="3429000"/>
            <a:ext cx="57150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Autor: Radomír Schoř</a:t>
            </a:r>
          </a:p>
          <a:p>
            <a:r>
              <a:rPr lang="cs-CZ">
                <a:latin typeface="Calibri" pitchFamily="34" charset="0"/>
              </a:rPr>
              <a:t>Vytvořeno:  14. 2. 2012</a:t>
            </a:r>
          </a:p>
          <a:p>
            <a:r>
              <a:rPr lang="cs-CZ">
                <a:latin typeface="Calibri" pitchFamily="34" charset="0"/>
              </a:rPr>
              <a:t>Ročník: sedmý</a:t>
            </a:r>
          </a:p>
          <a:p>
            <a:r>
              <a:rPr lang="cs-CZ">
                <a:latin typeface="Calibri" pitchFamily="34" charset="0"/>
              </a:rPr>
              <a:t>Vzdělávací oblast: Člověk a příroda</a:t>
            </a:r>
          </a:p>
          <a:p>
            <a:r>
              <a:rPr lang="cs-CZ">
                <a:latin typeface="Calibri" pitchFamily="34" charset="0"/>
              </a:rPr>
              <a:t>Vzdělávací obor: Zeměpis</a:t>
            </a:r>
          </a:p>
          <a:p>
            <a:r>
              <a:rPr lang="cs-CZ">
                <a:latin typeface="Calibri" pitchFamily="34" charset="0"/>
              </a:rPr>
              <a:t>Tematický okruh: Regiony světa</a:t>
            </a:r>
          </a:p>
          <a:p>
            <a:r>
              <a:rPr lang="cs-CZ">
                <a:latin typeface="Calibri" pitchFamily="34" charset="0"/>
              </a:rPr>
              <a:t>Téma: Indický oceán</a:t>
            </a:r>
          </a:p>
          <a:p>
            <a:r>
              <a:rPr lang="cs-CZ">
                <a:latin typeface="Calibri" pitchFamily="34" charset="0"/>
              </a:rPr>
              <a:t>Pomůcky: atlas světa, PC, dataprojektor, USB</a:t>
            </a:r>
          </a:p>
          <a:p>
            <a:r>
              <a:rPr lang="cs-CZ">
                <a:latin typeface="Calibri" pitchFamily="34" charset="0"/>
              </a:rPr>
              <a:t>Anotace:  Materiál je určen k probírání  učiva o oceánech</a:t>
            </a:r>
          </a:p>
        </p:txBody>
      </p:sp>
      <p:sp>
        <p:nvSpPr>
          <p:cNvPr id="21507" name="TextovéPole 3"/>
          <p:cNvSpPr txBox="1">
            <a:spLocks noChangeArrowheads="1"/>
          </p:cNvSpPr>
          <p:nvPr/>
        </p:nvSpPr>
        <p:spPr bwMode="auto">
          <a:xfrm>
            <a:off x="1042988" y="2636838"/>
            <a:ext cx="64754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Škola: Základní škola Trávníky Otrokovice, příspěvková organizace</a:t>
            </a:r>
          </a:p>
          <a:p>
            <a:r>
              <a:rPr lang="cs-CZ">
                <a:latin typeface="Calibri" pitchFamily="34" charset="0"/>
              </a:rPr>
              <a:t>Číslo projektu: CZ.1.07/1.4.00/21.2637</a:t>
            </a:r>
          </a:p>
          <a:p>
            <a:r>
              <a:rPr lang="cs-CZ">
                <a:latin typeface="Calibri" pitchFamily="34" charset="0"/>
              </a:rPr>
              <a:t>Název výukového materiálu: Vodami Indického oceánu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295</Words>
  <Application>Microsoft Office PowerPoint</Application>
  <PresentationFormat>On-screen Show (4:3)</PresentationFormat>
  <Paragraphs>55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Calibri</vt:lpstr>
      <vt:lpstr>Arial</vt:lpstr>
      <vt:lpstr>Times New Roman</vt:lpstr>
      <vt:lpstr>Motiv sady Office</vt:lpstr>
      <vt:lpstr>INDICKÝ  OCEÁN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INDICKÝ  OCEÁN</dc:title>
  <dc:creator>pc</dc:creator>
  <cp:lastModifiedBy>DUM</cp:lastModifiedBy>
  <cp:revision>71</cp:revision>
  <dcterms:created xsi:type="dcterms:W3CDTF">2012-02-12T10:46:23Z</dcterms:created>
  <dcterms:modified xsi:type="dcterms:W3CDTF">2013-05-26T16:14:11Z</dcterms:modified>
</cp:coreProperties>
</file>