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76" r:id="rId3"/>
    <p:sldId id="277" r:id="rId4"/>
    <p:sldId id="278" r:id="rId5"/>
    <p:sldId id="279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6" r:id="rId14"/>
    <p:sldId id="274" r:id="rId15"/>
    <p:sldId id="267" r:id="rId16"/>
    <p:sldId id="268" r:id="rId17"/>
    <p:sldId id="269" r:id="rId18"/>
    <p:sldId id="270" r:id="rId19"/>
    <p:sldId id="271" r:id="rId20"/>
    <p:sldId id="281" r:id="rId21"/>
    <p:sldId id="273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D7BC7F-6263-4304-9318-7FFDD06F2CFD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486EB-9747-4147-858C-2D4215A9E7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9D978-2FAD-4745-9531-72170F6E5460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81CC8-3500-4032-B08E-C07C66AAF6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D53309-7AF7-41EB-A5E5-6DE0AF674656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9B6A7-ED7B-4D59-9668-5E662ADFD0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683290-4953-4C0B-8311-ADCA4F09828D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A2E666-321E-4205-91BE-E2CE4A54A3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535DC8-5BEE-439B-A016-6B00CA5068BB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F121E2-1C4D-4F71-A9B7-D12888A32A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A80A75-FC2A-4C1A-B102-2713AF8C631F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62F0DF-2799-4D05-9A22-AB012E2540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503857-1F5C-4E53-854B-8A862482F83E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A6B953-B116-443D-AD34-D206BB91C2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35284-CE37-4445-8291-BC2B2789F801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350C2-26B0-4E0E-B13E-4520DE4BDE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5E254F-51D0-4C85-866B-0C0F895A63B6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53EFF-FDB2-4494-BF6C-6908B31825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1B720A-7882-420C-BF01-1D97BC925970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48D1BF-1B60-49E9-B469-9911B61D4F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113C7-E756-4969-B889-70E98F22C99C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96791-39ED-4217-B3EF-2FFE8DB8F7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B72CB39-9D2B-4549-9D40-3EEC6CC28D7A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9C0C47C-A573-411F-8AA4-AA2339CAA9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1" descr="DSCN746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88" y="1643063"/>
            <a:ext cx="6215062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2571736" y="4071942"/>
            <a:ext cx="3929090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+mn-lt"/>
                <a:cs typeface="+mn-cs"/>
              </a:rPr>
              <a:t>I s l a n d</a:t>
            </a:r>
            <a:endParaRPr lang="cs-CZ" sz="54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+mn-lt"/>
              <a:cs typeface="+mn-cs"/>
            </a:endParaRPr>
          </a:p>
        </p:txBody>
      </p:sp>
      <p:sp>
        <p:nvSpPr>
          <p:cNvPr id="13315" name="TextovéPole 3"/>
          <p:cNvSpPr txBox="1">
            <a:spLocks noChangeArrowheads="1"/>
          </p:cNvSpPr>
          <p:nvPr/>
        </p:nvSpPr>
        <p:spPr bwMode="auto">
          <a:xfrm>
            <a:off x="714375" y="5572125"/>
            <a:ext cx="681038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>
                <a:latin typeface="Calibri" pitchFamily="34" charset="0"/>
              </a:rPr>
              <a:t>Obr. 1</a:t>
            </a:r>
          </a:p>
        </p:txBody>
      </p:sp>
      <p:sp>
        <p:nvSpPr>
          <p:cNvPr id="13316" name="Rectangle 1"/>
          <p:cNvSpPr>
            <a:spLocks noChangeArrowheads="1"/>
          </p:cNvSpPr>
          <p:nvPr/>
        </p:nvSpPr>
        <p:spPr bwMode="auto">
          <a:xfrm>
            <a:off x="142875" y="6000750"/>
            <a:ext cx="8643938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práce.</a:t>
            </a:r>
            <a:endParaRPr lang="cs-CZ" sz="1600"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13317" name="Picture 2" descr="Y:\Log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5938" y="0"/>
            <a:ext cx="5781675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8" name="TextovéPole 6"/>
          <p:cNvSpPr txBox="1">
            <a:spLocks noChangeArrowheads="1"/>
          </p:cNvSpPr>
          <p:nvPr/>
        </p:nvSpPr>
        <p:spPr bwMode="auto">
          <a:xfrm>
            <a:off x="142875" y="6488113"/>
            <a:ext cx="2571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VY_32_INOVACE_15_35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1"/>
          <p:cNvSpPr txBox="1">
            <a:spLocks noChangeArrowheads="1"/>
          </p:cNvSpPr>
          <p:nvPr/>
        </p:nvSpPr>
        <p:spPr bwMode="auto">
          <a:xfrm>
            <a:off x="357188" y="928688"/>
            <a:ext cx="10072687" cy="634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                                                        </a:t>
            </a:r>
            <a:r>
              <a:rPr lang="cs-CZ" sz="3600">
                <a:solidFill>
                  <a:srgbClr val="0070C0"/>
                </a:solidFill>
                <a:latin typeface="Calibri" pitchFamily="34" charset="0"/>
              </a:rPr>
              <a:t>I S L A N D</a:t>
            </a:r>
          </a:p>
          <a:p>
            <a:r>
              <a:rPr lang="cs-CZ" sz="2400">
                <a:latin typeface="Calibri" pitchFamily="34" charset="0"/>
              </a:rPr>
              <a:t>Stát na stejnojmenném ostrově</a:t>
            </a:r>
          </a:p>
          <a:p>
            <a:r>
              <a:rPr lang="cs-CZ" sz="2400">
                <a:solidFill>
                  <a:srgbClr val="0070C0"/>
                </a:solidFill>
                <a:latin typeface="Calibri" pitchFamily="34" charset="0"/>
              </a:rPr>
              <a:t>Hlavní město</a:t>
            </a:r>
            <a:r>
              <a:rPr lang="cs-CZ" sz="2400">
                <a:latin typeface="Calibri" pitchFamily="34" charset="0"/>
              </a:rPr>
              <a:t>:  REYKJAVÍK</a:t>
            </a:r>
            <a:endParaRPr lang="cs-CZ" sz="2400">
              <a:solidFill>
                <a:srgbClr val="00B0F0"/>
              </a:solidFill>
              <a:latin typeface="Calibri" pitchFamily="34" charset="0"/>
            </a:endParaRPr>
          </a:p>
          <a:p>
            <a:r>
              <a:rPr lang="cs-CZ" sz="2400">
                <a:solidFill>
                  <a:srgbClr val="0070C0"/>
                </a:solidFill>
                <a:latin typeface="Calibri" pitchFamily="34" charset="0"/>
              </a:rPr>
              <a:t>Počet  obyvatel</a:t>
            </a:r>
            <a:r>
              <a:rPr lang="cs-CZ" sz="2400">
                <a:latin typeface="Calibri" pitchFamily="34" charset="0"/>
              </a:rPr>
              <a:t>: 317 630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solidFill>
                  <a:srgbClr val="0070C0"/>
                </a:solidFill>
                <a:latin typeface="Calibri" pitchFamily="34" charset="0"/>
              </a:rPr>
              <a:t>Jazyk</a:t>
            </a:r>
            <a:r>
              <a:rPr lang="cs-CZ" sz="2400">
                <a:latin typeface="Calibri" pitchFamily="34" charset="0"/>
              </a:rPr>
              <a:t>: islandština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solidFill>
                  <a:srgbClr val="0070C0"/>
                </a:solidFill>
                <a:latin typeface="Calibri" pitchFamily="34" charset="0"/>
              </a:rPr>
              <a:t>Hospodářství</a:t>
            </a:r>
            <a:r>
              <a:rPr lang="cs-CZ" sz="2400">
                <a:latin typeface="Calibri" pitchFamily="34" charset="0"/>
              </a:rPr>
              <a:t>: - geotermální a hydroenergetické zdroje</a:t>
            </a:r>
          </a:p>
          <a:p>
            <a:r>
              <a:rPr lang="cs-CZ" sz="2400">
                <a:latin typeface="Calibri" pitchFamily="34" charset="0"/>
              </a:rPr>
              <a:t>                           využití k výrobě el. energie a vytápění</a:t>
            </a:r>
          </a:p>
          <a:p>
            <a:r>
              <a:rPr lang="cs-CZ" sz="2400">
                <a:latin typeface="Calibri" pitchFamily="34" charset="0"/>
              </a:rPr>
              <a:t>                          - rybolov, rybí konzervy</a:t>
            </a:r>
          </a:p>
          <a:p>
            <a:r>
              <a:rPr lang="cs-CZ" sz="2400">
                <a:latin typeface="Calibri" pitchFamily="34" charset="0"/>
              </a:rPr>
              <a:t>                          - ovce, skot, prasata, drůbež</a:t>
            </a:r>
          </a:p>
          <a:p>
            <a:r>
              <a:rPr lang="cs-CZ" sz="2400">
                <a:latin typeface="Calibri" pitchFamily="34" charset="0"/>
              </a:rPr>
              <a:t>                          - pícniny, brambory, pravidelná úroda zeleniny a již.</a:t>
            </a:r>
          </a:p>
          <a:p>
            <a:r>
              <a:rPr lang="cs-CZ" sz="2400">
                <a:latin typeface="Calibri" pitchFamily="34" charset="0"/>
              </a:rPr>
              <a:t>                             ovoce 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 </a:t>
            </a:r>
          </a:p>
          <a:p>
            <a:r>
              <a:rPr lang="cs-CZ" sz="1600">
                <a:latin typeface="Calibri" pitchFamily="34" charset="0"/>
              </a:rPr>
              <a:t>                           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813" y="857250"/>
            <a:ext cx="7386637" cy="35401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Doprava</a:t>
            </a:r>
            <a:r>
              <a:rPr lang="cs-CZ" sz="2800" dirty="0">
                <a:latin typeface="+mn-lt"/>
                <a:cs typeface="+mn-cs"/>
              </a:rPr>
              <a:t>:  automobilová, letecká (chybí železnice)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70C0"/>
                </a:solidFill>
                <a:latin typeface="+mn-lt"/>
                <a:cs typeface="+mn-cs"/>
              </a:rPr>
              <a:t>Vegetace</a:t>
            </a:r>
            <a:r>
              <a:rPr lang="cs-CZ" sz="2800" dirty="0">
                <a:latin typeface="+mn-lt"/>
                <a:cs typeface="+mn-cs"/>
              </a:rPr>
              <a:t>: trpasličí vrby, tundrová vegetace, jalovec, ostřicové trávy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0070C0"/>
                </a:solidFill>
                <a:latin typeface="+mn-lt"/>
                <a:cs typeface="+mn-cs"/>
              </a:rPr>
              <a:t>Kuchyně</a:t>
            </a:r>
            <a:r>
              <a:rPr lang="cs-CZ" sz="2800" dirty="0">
                <a:latin typeface="+mn-lt"/>
                <a:cs typeface="+mn-cs"/>
              </a:rPr>
              <a:t>: hlavním pokrmem jsou ryby, jehněčí a mléčné výrobky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                 rozšířený je „</a:t>
            </a:r>
            <a:r>
              <a:rPr lang="cs-CZ" sz="2800" dirty="0" err="1">
                <a:latin typeface="+mn-lt"/>
                <a:cs typeface="+mn-cs"/>
              </a:rPr>
              <a:t>fast</a:t>
            </a:r>
            <a:r>
              <a:rPr lang="cs-CZ" sz="2800" dirty="0">
                <a:latin typeface="+mn-lt"/>
                <a:cs typeface="+mn-cs"/>
              </a:rPr>
              <a:t> </a:t>
            </a:r>
            <a:r>
              <a:rPr lang="cs-CZ" sz="2800" dirty="0" err="1">
                <a:latin typeface="+mn-lt"/>
                <a:cs typeface="+mn-cs"/>
              </a:rPr>
              <a:t>food</a:t>
            </a:r>
            <a:r>
              <a:rPr lang="cs-CZ" sz="2800" dirty="0">
                <a:latin typeface="+mn-lt"/>
                <a:cs typeface="+mn-cs"/>
              </a:rPr>
              <a:t>“</a:t>
            </a:r>
            <a:endParaRPr lang="cs-CZ" sz="2800" dirty="0">
              <a:latin typeface="+mn-lt"/>
              <a:cs typeface="+mn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Obrázek 1" descr="DSCN7674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7786688" y="3857625"/>
            <a:ext cx="10414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Islandské</a:t>
            </a:r>
          </a:p>
          <a:p>
            <a:r>
              <a:rPr lang="cs-CZ">
                <a:latin typeface="Calibri" pitchFamily="34" charset="0"/>
              </a:rPr>
              <a:t>ovce</a:t>
            </a:r>
          </a:p>
        </p:txBody>
      </p:sp>
      <p:sp>
        <p:nvSpPr>
          <p:cNvPr id="16387" name="TextovéPole 3"/>
          <p:cNvSpPr txBox="1">
            <a:spLocks noChangeArrowheads="1"/>
          </p:cNvSpPr>
          <p:nvPr/>
        </p:nvSpPr>
        <p:spPr bwMode="auto">
          <a:xfrm>
            <a:off x="1500188" y="6000750"/>
            <a:ext cx="742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2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Obrázek 1" descr="DSCN768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7929563" y="4429125"/>
            <a:ext cx="10414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Islandské</a:t>
            </a:r>
          </a:p>
          <a:p>
            <a:r>
              <a:rPr lang="cs-CZ">
                <a:latin typeface="Calibri" pitchFamily="34" charset="0"/>
              </a:rPr>
              <a:t>ovce</a:t>
            </a:r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1428750" y="6000750"/>
            <a:ext cx="742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3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Obrázek 2" descr="DSCN760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30438" y="142875"/>
            <a:ext cx="4683125" cy="6215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TextovéPole 4"/>
          <p:cNvSpPr txBox="1">
            <a:spLocks noChangeArrowheads="1"/>
          </p:cNvSpPr>
          <p:nvPr/>
        </p:nvSpPr>
        <p:spPr bwMode="auto">
          <a:xfrm>
            <a:off x="2286000" y="6500813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4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Obrázek 1" descr="DSCN719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TextovéPole 2"/>
          <p:cNvSpPr txBox="1">
            <a:spLocks noChangeArrowheads="1"/>
          </p:cNvSpPr>
          <p:nvPr/>
        </p:nvSpPr>
        <p:spPr bwMode="auto">
          <a:xfrm>
            <a:off x="7786688" y="4143375"/>
            <a:ext cx="1371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Říčka v</a:t>
            </a:r>
          </a:p>
          <a:p>
            <a:r>
              <a:rPr lang="cs-CZ">
                <a:latin typeface="Calibri" pitchFamily="34" charset="0"/>
              </a:rPr>
              <a:t>lávovém poli</a:t>
            </a:r>
          </a:p>
        </p:txBody>
      </p:sp>
      <p:sp>
        <p:nvSpPr>
          <p:cNvPr id="19459" name="TextovéPole 3"/>
          <p:cNvSpPr txBox="1">
            <a:spLocks noChangeArrowheads="1"/>
          </p:cNvSpPr>
          <p:nvPr/>
        </p:nvSpPr>
        <p:spPr bwMode="auto">
          <a:xfrm>
            <a:off x="1500188" y="5929313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4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Obrázek 1" descr="DSCN7084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7786688" y="4143375"/>
            <a:ext cx="13430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Obytný dům</a:t>
            </a: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1500188" y="5929313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5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Obrázek 1" descr="DSCN717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4500563" y="6000750"/>
            <a:ext cx="30718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Islandská krajina se zástavbou</a:t>
            </a:r>
          </a:p>
        </p:txBody>
      </p:sp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1500188" y="5929313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6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Obrázek 1" descr="DSCN724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1571625" y="5929313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7</a:t>
            </a:r>
          </a:p>
        </p:txBody>
      </p:sp>
      <p:sp>
        <p:nvSpPr>
          <p:cNvPr id="22531" name="TextovéPole 3"/>
          <p:cNvSpPr txBox="1">
            <a:spLocks noChangeArrowheads="1"/>
          </p:cNvSpPr>
          <p:nvPr/>
        </p:nvSpPr>
        <p:spPr bwMode="auto">
          <a:xfrm>
            <a:off x="5715000" y="5857875"/>
            <a:ext cx="1984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Laguna v sopouchu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Obrázek 1" descr="DSCN722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0" y="307975"/>
            <a:ext cx="4929188" cy="624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4" name="TextovéPole 2"/>
          <p:cNvSpPr txBox="1">
            <a:spLocks noChangeArrowheads="1"/>
          </p:cNvSpPr>
          <p:nvPr/>
        </p:nvSpPr>
        <p:spPr bwMode="auto">
          <a:xfrm>
            <a:off x="6429375" y="4143375"/>
            <a:ext cx="2765425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Gejzír Sokkeer</a:t>
            </a:r>
          </a:p>
          <a:p>
            <a:r>
              <a:rPr lang="cs-CZ">
                <a:latin typeface="Calibri" pitchFamily="34" charset="0"/>
              </a:rPr>
              <a:t>v akci</a:t>
            </a:r>
          </a:p>
          <a:p>
            <a:r>
              <a:rPr lang="cs-CZ">
                <a:latin typeface="Calibri" pitchFamily="34" charset="0"/>
              </a:rPr>
              <a:t>Voda vystřeluje</a:t>
            </a:r>
          </a:p>
          <a:p>
            <a:r>
              <a:rPr lang="cs-CZ">
                <a:latin typeface="Calibri" pitchFamily="34" charset="0"/>
              </a:rPr>
              <a:t>v intervalech 5-10</a:t>
            </a:r>
          </a:p>
          <a:p>
            <a:r>
              <a:rPr lang="cs-CZ">
                <a:latin typeface="Calibri" pitchFamily="34" charset="0"/>
              </a:rPr>
              <a:t>minut do výšky 15 m</a:t>
            </a:r>
          </a:p>
        </p:txBody>
      </p:sp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1500188" y="6572250"/>
            <a:ext cx="742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8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Obrázek 1" descr="DSCN722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30438" y="307975"/>
            <a:ext cx="4683125" cy="624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8" name="TextovéPole 2"/>
          <p:cNvSpPr txBox="1">
            <a:spLocks noChangeArrowheads="1"/>
          </p:cNvSpPr>
          <p:nvPr/>
        </p:nvSpPr>
        <p:spPr bwMode="auto">
          <a:xfrm>
            <a:off x="7000875" y="4500563"/>
            <a:ext cx="15922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Gejzír Stokkeer</a:t>
            </a:r>
          </a:p>
        </p:txBody>
      </p:sp>
      <p:sp>
        <p:nvSpPr>
          <p:cNvPr id="24579" name="TextovéPole 3"/>
          <p:cNvSpPr txBox="1">
            <a:spLocks noChangeArrowheads="1"/>
          </p:cNvSpPr>
          <p:nvPr/>
        </p:nvSpPr>
        <p:spPr bwMode="auto">
          <a:xfrm>
            <a:off x="2286000" y="6572250"/>
            <a:ext cx="742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9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Obrázek 1" descr="DSCN7337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2" name="TextovéPole 2"/>
          <p:cNvSpPr txBox="1">
            <a:spLocks noChangeArrowheads="1"/>
          </p:cNvSpPr>
          <p:nvPr/>
        </p:nvSpPr>
        <p:spPr bwMode="auto">
          <a:xfrm>
            <a:off x="7786688" y="4000500"/>
            <a:ext cx="13858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Island se dá</a:t>
            </a:r>
          </a:p>
          <a:p>
            <a:r>
              <a:rPr lang="cs-CZ">
                <a:latin typeface="Calibri" pitchFamily="34" charset="0"/>
              </a:rPr>
              <a:t>objet autem </a:t>
            </a:r>
          </a:p>
          <a:p>
            <a:r>
              <a:rPr lang="cs-CZ">
                <a:latin typeface="Calibri" pitchFamily="34" charset="0"/>
              </a:rPr>
              <a:t>za 10 dnů</a:t>
            </a:r>
          </a:p>
        </p:txBody>
      </p:sp>
      <p:sp>
        <p:nvSpPr>
          <p:cNvPr id="25603" name="TextovéPole 3"/>
          <p:cNvSpPr txBox="1">
            <a:spLocks noChangeArrowheads="1"/>
          </p:cNvSpPr>
          <p:nvPr/>
        </p:nvSpPr>
        <p:spPr bwMode="auto">
          <a:xfrm>
            <a:off x="1500188" y="5857875"/>
            <a:ext cx="860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11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1" descr="DSCN742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30438" y="307975"/>
            <a:ext cx="4683125" cy="624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TextovéPole 2"/>
          <p:cNvSpPr txBox="1">
            <a:spLocks noChangeArrowheads="1"/>
          </p:cNvSpPr>
          <p:nvPr/>
        </p:nvSpPr>
        <p:spPr bwMode="auto">
          <a:xfrm>
            <a:off x="7215188" y="3857625"/>
            <a:ext cx="19065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Vodopád Dettifoss</a:t>
            </a:r>
          </a:p>
        </p:txBody>
      </p:sp>
      <p:sp>
        <p:nvSpPr>
          <p:cNvPr id="26627" name="TextovéPole 3"/>
          <p:cNvSpPr txBox="1">
            <a:spLocks noChangeArrowheads="1"/>
          </p:cNvSpPr>
          <p:nvPr/>
        </p:nvSpPr>
        <p:spPr bwMode="auto">
          <a:xfrm>
            <a:off x="2286000" y="6572250"/>
            <a:ext cx="860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12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Obrázek 2" descr="DSCN7506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0" name="TextovéPole 3"/>
          <p:cNvSpPr txBox="1">
            <a:spLocks noChangeArrowheads="1"/>
          </p:cNvSpPr>
          <p:nvPr/>
        </p:nvSpPr>
        <p:spPr bwMode="auto">
          <a:xfrm>
            <a:off x="4500563" y="5929313"/>
            <a:ext cx="3286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Ledovcová laguna Jokullsárlón</a:t>
            </a:r>
          </a:p>
        </p:txBody>
      </p:sp>
      <p:sp>
        <p:nvSpPr>
          <p:cNvPr id="27651" name="TextovéPole 4"/>
          <p:cNvSpPr txBox="1">
            <a:spLocks noChangeArrowheads="1"/>
          </p:cNvSpPr>
          <p:nvPr/>
        </p:nvSpPr>
        <p:spPr bwMode="auto">
          <a:xfrm>
            <a:off x="1500188" y="5857875"/>
            <a:ext cx="860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13</a:t>
            </a:r>
          </a:p>
        </p:txBody>
      </p:sp>
      <p:pic>
        <p:nvPicPr>
          <p:cNvPr id="27652" name="Obrázek 5" descr="DSCN7490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Obrázek 1" descr="DSCN7650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813" y="1087438"/>
            <a:ext cx="6429375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4" name="TextovéPole 2"/>
          <p:cNvSpPr txBox="1">
            <a:spLocks noChangeArrowheads="1"/>
          </p:cNvSpPr>
          <p:nvPr/>
        </p:nvSpPr>
        <p:spPr bwMode="auto">
          <a:xfrm>
            <a:off x="7500938" y="4357688"/>
            <a:ext cx="1836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Bahenní sopka</a:t>
            </a:r>
          </a:p>
        </p:txBody>
      </p:sp>
      <p:sp>
        <p:nvSpPr>
          <p:cNvPr id="28675" name="TextovéPole 3"/>
          <p:cNvSpPr txBox="1">
            <a:spLocks noChangeArrowheads="1"/>
          </p:cNvSpPr>
          <p:nvPr/>
        </p:nvSpPr>
        <p:spPr bwMode="auto">
          <a:xfrm>
            <a:off x="785813" y="5715000"/>
            <a:ext cx="931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14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Obrázek 1" descr="DSCN778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8" name="TextovéPole 2"/>
          <p:cNvSpPr txBox="1">
            <a:spLocks noChangeArrowheads="1"/>
          </p:cNvSpPr>
          <p:nvPr/>
        </p:nvSpPr>
        <p:spPr bwMode="auto">
          <a:xfrm>
            <a:off x="7786688" y="4071938"/>
            <a:ext cx="10509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Reykjavik</a:t>
            </a:r>
          </a:p>
        </p:txBody>
      </p:sp>
      <p:sp>
        <p:nvSpPr>
          <p:cNvPr id="29699" name="TextovéPole 3"/>
          <p:cNvSpPr txBox="1">
            <a:spLocks noChangeArrowheads="1"/>
          </p:cNvSpPr>
          <p:nvPr/>
        </p:nvSpPr>
        <p:spPr bwMode="auto">
          <a:xfrm>
            <a:off x="1428750" y="5786438"/>
            <a:ext cx="860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15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Obrázek 1" descr="DSCN7724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2" name="TextovéPole 2"/>
          <p:cNvSpPr txBox="1">
            <a:spLocks noChangeArrowheads="1"/>
          </p:cNvSpPr>
          <p:nvPr/>
        </p:nvSpPr>
        <p:spPr bwMode="auto">
          <a:xfrm>
            <a:off x="7786688" y="3500438"/>
            <a:ext cx="8826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Velryby</a:t>
            </a:r>
          </a:p>
        </p:txBody>
      </p:sp>
      <p:sp>
        <p:nvSpPr>
          <p:cNvPr id="30723" name="TextovéPole 3"/>
          <p:cNvSpPr txBox="1">
            <a:spLocks noChangeArrowheads="1"/>
          </p:cNvSpPr>
          <p:nvPr/>
        </p:nvSpPr>
        <p:spPr bwMode="auto">
          <a:xfrm>
            <a:off x="1428750" y="5715000"/>
            <a:ext cx="860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16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Obrázek 3" descr="DSCN712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6" name="TextovéPole 2"/>
          <p:cNvSpPr txBox="1">
            <a:spLocks noChangeArrowheads="1"/>
          </p:cNvSpPr>
          <p:nvPr/>
        </p:nvSpPr>
        <p:spPr bwMode="auto">
          <a:xfrm>
            <a:off x="4500563" y="6000750"/>
            <a:ext cx="35004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Termální koupaliště Modrá laguna</a:t>
            </a:r>
          </a:p>
        </p:txBody>
      </p:sp>
      <p:sp>
        <p:nvSpPr>
          <p:cNvPr id="31747" name="TextovéPole 4"/>
          <p:cNvSpPr txBox="1">
            <a:spLocks noChangeArrowheads="1"/>
          </p:cNvSpPr>
          <p:nvPr/>
        </p:nvSpPr>
        <p:spPr bwMode="auto">
          <a:xfrm>
            <a:off x="1500188" y="5857875"/>
            <a:ext cx="860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17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25" y="1000125"/>
            <a:ext cx="6630988" cy="34099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Práce s atlasem</a:t>
            </a:r>
          </a:p>
          <a:p>
            <a:endParaRPr lang="cs-CZ">
              <a:latin typeface="Calibri" pitchFamily="34" charset="0"/>
            </a:endParaRPr>
          </a:p>
          <a:p>
            <a:pPr>
              <a:buFontTx/>
              <a:buAutoNum type="arabicPeriod"/>
            </a:pPr>
            <a:r>
              <a:rPr lang="cs-CZ" sz="2400">
                <a:latin typeface="Calibri" pitchFamily="34" charset="0"/>
              </a:rPr>
              <a:t>Jak je možné dostat se na Island? </a:t>
            </a:r>
          </a:p>
          <a:p>
            <a:r>
              <a:rPr lang="cs-CZ" sz="2400">
                <a:latin typeface="Calibri" pitchFamily="34" charset="0"/>
              </a:rPr>
              <a:t>       Navrhni cestu letadlem a automobilem.</a:t>
            </a:r>
          </a:p>
          <a:p>
            <a:endParaRPr lang="cs-CZ" sz="2400">
              <a:latin typeface="Calibri" pitchFamily="34" charset="0"/>
            </a:endParaRPr>
          </a:p>
          <a:p>
            <a:pPr>
              <a:buFontTx/>
              <a:buAutoNum type="arabicPeriod" startAt="2"/>
            </a:pPr>
            <a:r>
              <a:rPr lang="cs-CZ" sz="2400">
                <a:latin typeface="Calibri" pitchFamily="34" charset="0"/>
              </a:rPr>
              <a:t>Jaké panuje na Islandu podnebí?</a:t>
            </a:r>
          </a:p>
          <a:p>
            <a:pPr>
              <a:buFontTx/>
              <a:buAutoNum type="arabicPeriod" startAt="2"/>
            </a:pPr>
            <a:endParaRPr lang="cs-CZ" sz="2400">
              <a:latin typeface="Calibri" pitchFamily="34" charset="0"/>
            </a:endParaRPr>
          </a:p>
          <a:p>
            <a:pPr>
              <a:buFontTx/>
              <a:buAutoNum type="arabicPeriod" startAt="2"/>
            </a:pPr>
            <a:r>
              <a:rPr lang="cs-CZ" sz="2400">
                <a:latin typeface="Calibri" pitchFamily="34" charset="0"/>
              </a:rPr>
              <a:t>Jaká je na ostrově vegetace, která tam žijí zvířata?</a:t>
            </a:r>
          </a:p>
          <a:p>
            <a:pPr>
              <a:buFontTx/>
              <a:buAutoNum type="arabicPeriod" startAt="2"/>
            </a:pP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1"/>
          <p:cNvSpPr>
            <a:spLocks noChangeArrowheads="1"/>
          </p:cNvSpPr>
          <p:nvPr/>
        </p:nvSpPr>
        <p:spPr bwMode="auto">
          <a:xfrm>
            <a:off x="0" y="642938"/>
            <a:ext cx="4287838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200">
                <a:latin typeface="Calibri" pitchFamily="34" charset="0"/>
              </a:rPr>
              <a:t>               </a:t>
            </a:r>
            <a:r>
              <a:rPr lang="cs-CZ" sz="1600">
                <a:latin typeface="Calibri" pitchFamily="34" charset="0"/>
              </a:rPr>
              <a:t>Texty jsou vlastní originální tvorbou autora</a:t>
            </a:r>
            <a:r>
              <a:rPr lang="cs-CZ" sz="1200">
                <a:latin typeface="Calibri" pitchFamily="34" charset="0"/>
              </a:rPr>
              <a:t>.</a:t>
            </a:r>
            <a:endParaRPr lang="cs-CZ"/>
          </a:p>
        </p:txBody>
      </p:sp>
      <p:sp>
        <p:nvSpPr>
          <p:cNvPr id="33794" name="TextovéPole 2"/>
          <p:cNvSpPr txBox="1">
            <a:spLocks noChangeArrowheads="1"/>
          </p:cNvSpPr>
          <p:nvPr/>
        </p:nvSpPr>
        <p:spPr bwMode="auto">
          <a:xfrm>
            <a:off x="214313" y="357188"/>
            <a:ext cx="11604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     Zdroje:</a:t>
            </a:r>
          </a:p>
        </p:txBody>
      </p:sp>
      <p:sp>
        <p:nvSpPr>
          <p:cNvPr id="33795" name="Rectangle 1"/>
          <p:cNvSpPr>
            <a:spLocks noChangeArrowheads="1"/>
          </p:cNvSpPr>
          <p:nvPr/>
        </p:nvSpPr>
        <p:spPr bwMode="auto">
          <a:xfrm>
            <a:off x="428625" y="928688"/>
            <a:ext cx="81438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200">
                <a:latin typeface="Calibri" pitchFamily="34" charset="0"/>
              </a:rPr>
              <a:t>   </a:t>
            </a:r>
            <a:r>
              <a:rPr lang="cs-CZ" sz="1600">
                <a:latin typeface="Calibri" pitchFamily="34" charset="0"/>
              </a:rPr>
              <a:t>Fotografie jsou z vlastního archivu autora.</a:t>
            </a:r>
            <a:endParaRPr lang="cs-CZ" sz="160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500063" y="2571750"/>
            <a:ext cx="7424737" cy="3744913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Číslo projektu: CZ.1.07/1.4.00/21.2637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Název výukového materiálu: ISLAND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Autor: Radomír </a:t>
            </a:r>
            <a:r>
              <a:rPr lang="cs-CZ" sz="3300" dirty="0" err="1" smtClean="0">
                <a:solidFill>
                  <a:schemeClr val="tx1"/>
                </a:solidFill>
              </a:rPr>
              <a:t>Schoř</a:t>
            </a:r>
            <a:endParaRPr lang="cs-CZ" sz="3300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Vytvořeno: 5. 6. 2012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Ročník: osmý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Vzdělávací obor: Zeměpis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Tematický okruh: Regiony světa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Téma: Island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Pomůcky:  atlas světa,  učebnice, </a:t>
            </a:r>
            <a:r>
              <a:rPr lang="cs-CZ" sz="3300" dirty="0" err="1" smtClean="0">
                <a:solidFill>
                  <a:schemeClr val="tx1"/>
                </a:solidFill>
              </a:rPr>
              <a:t>dataprojektor</a:t>
            </a:r>
            <a:r>
              <a:rPr lang="cs-CZ" sz="3300" dirty="0" smtClean="0">
                <a:solidFill>
                  <a:schemeClr val="tx1"/>
                </a:solidFill>
              </a:rPr>
              <a:t>, PC, USB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300" dirty="0" smtClean="0">
                <a:solidFill>
                  <a:schemeClr val="tx1"/>
                </a:solidFill>
              </a:rPr>
              <a:t>Anotace: Materiál je určen k probírání učiva o Islandu</a:t>
            </a:r>
          </a:p>
          <a:p>
            <a:pPr algn="l"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275</Words>
  <Application>Microsoft Office PowerPoint</Application>
  <PresentationFormat>On-screen Show (4:3)</PresentationFormat>
  <Paragraphs>88</Paragraphs>
  <Slides>21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5" baseType="lpstr">
      <vt:lpstr>Calibri</vt:lpstr>
      <vt:lpstr>Arial</vt:lpstr>
      <vt:lpstr>Times New Roman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43</cp:revision>
  <dcterms:created xsi:type="dcterms:W3CDTF">2012-05-10T19:32:30Z</dcterms:created>
  <dcterms:modified xsi:type="dcterms:W3CDTF">2013-05-26T16:22:19Z</dcterms:modified>
</cp:coreProperties>
</file>