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82" r:id="rId3"/>
    <p:sldId id="261" r:id="rId4"/>
    <p:sldId id="257" r:id="rId5"/>
    <p:sldId id="258" r:id="rId6"/>
    <p:sldId id="259" r:id="rId7"/>
    <p:sldId id="264" r:id="rId8"/>
    <p:sldId id="265" r:id="rId9"/>
    <p:sldId id="266" r:id="rId10"/>
    <p:sldId id="267" r:id="rId11"/>
    <p:sldId id="268" r:id="rId12"/>
    <p:sldId id="269" r:id="rId13"/>
    <p:sldId id="281" r:id="rId14"/>
    <p:sldId id="270" r:id="rId15"/>
    <p:sldId id="271" r:id="rId16"/>
    <p:sldId id="273" r:id="rId17"/>
    <p:sldId id="274" r:id="rId18"/>
    <p:sldId id="277" r:id="rId19"/>
    <p:sldId id="279" r:id="rId20"/>
    <p:sldId id="280" r:id="rId21"/>
    <p:sldId id="284" r:id="rId22"/>
    <p:sldId id="283" r:id="rId2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6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581DE9-D140-4FD1-B35E-5554DEC02428}" type="datetimeFigureOut">
              <a:rPr lang="cs-CZ"/>
              <a:pPr>
                <a:defRPr/>
              </a:pPr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B0CDE6-7ABA-4985-9FBF-5D602A21FE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784DC5-51E0-4E50-8B62-F7828705A3DE}" type="datetimeFigureOut">
              <a:rPr lang="cs-CZ"/>
              <a:pPr>
                <a:defRPr/>
              </a:pPr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AE0C26-8B09-4B19-8351-ACF8BF5810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EB302D-56F0-4F44-A54C-7369839FB334}" type="datetimeFigureOut">
              <a:rPr lang="cs-CZ"/>
              <a:pPr>
                <a:defRPr/>
              </a:pPr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738B8C-020B-445F-9CFF-E9501DB090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5561D4-2AFA-484F-AE99-BEC6F4840F8F}" type="datetimeFigureOut">
              <a:rPr lang="cs-CZ"/>
              <a:pPr>
                <a:defRPr/>
              </a:pPr>
              <a:t>26.5.2013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B79D63-4F3E-4CC0-9CC4-1BE250F2AC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CAC345-BB12-41BD-A1ED-7A049C089A4A}" type="datetimeFigureOut">
              <a:rPr lang="cs-CZ"/>
              <a:pPr>
                <a:defRPr/>
              </a:pPr>
              <a:t>26.5.2013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D774BB-69FF-4B49-B777-68606BE817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94CCB2-F2E2-4B76-8C62-211D30121973}" type="datetimeFigureOut">
              <a:rPr lang="cs-CZ"/>
              <a:pPr>
                <a:defRPr/>
              </a:pPr>
              <a:t>26.5.2013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6EC7C8-FD18-4FA7-92A6-702C7FC584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6B98B2-1657-49CC-ACFB-F6D89DB8E33F}" type="datetimeFigureOut">
              <a:rPr lang="cs-CZ"/>
              <a:pPr>
                <a:defRPr/>
              </a:pPr>
              <a:t>26.5.2013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823552-EFD9-4D9F-8B45-24CAF4A23F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698A58-B474-46EF-BE13-2FFA1FCF249B}" type="datetimeFigureOut">
              <a:rPr lang="cs-CZ"/>
              <a:pPr>
                <a:defRPr/>
              </a:pPr>
              <a:t>26.5.2013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7303B7-22B8-47FE-9D6E-4A20AC013D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6674B5-50ED-4535-843C-F9935E016E6B}" type="datetimeFigureOut">
              <a:rPr lang="cs-CZ"/>
              <a:pPr>
                <a:defRPr/>
              </a:pPr>
              <a:t>26.5.2013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65C3FE-E069-4B15-8DD2-A320C86616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13ABD6-9BFA-498E-8D2E-8A08FB54913F}" type="datetimeFigureOut">
              <a:rPr lang="cs-CZ"/>
              <a:pPr>
                <a:defRPr/>
              </a:pPr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7228C2-48D0-4296-A886-41D9DE55FA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0D8F16-E976-4FAB-9E25-A0181CC789CB}" type="datetimeFigureOut">
              <a:rPr lang="cs-CZ"/>
              <a:pPr>
                <a:defRPr/>
              </a:pPr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2A22A9-5E9B-4B0E-879A-E6281A60D6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8F30B74-0C40-48BA-B83E-EB9FE0725AB7}" type="datetimeFigureOut">
              <a:rPr lang="cs-CZ"/>
              <a:pPr>
                <a:defRPr/>
              </a:pPr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8FDC273-486B-4529-8816-64419C6B48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Lednicko-valtický areál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Česká republika</a:t>
            </a:r>
            <a:endParaRPr lang="cs-CZ" dirty="0"/>
          </a:p>
        </p:txBody>
      </p:sp>
      <p:pic>
        <p:nvPicPr>
          <p:cNvPr id="13315" name="Obrázek 3" descr="Logo_EU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750" y="214313"/>
            <a:ext cx="5781675" cy="1357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6" name="Rectangle 1"/>
          <p:cNvSpPr>
            <a:spLocks noChangeArrowheads="1"/>
          </p:cNvSpPr>
          <p:nvPr/>
        </p:nvSpPr>
        <p:spPr bwMode="auto">
          <a:xfrm>
            <a:off x="0" y="6000750"/>
            <a:ext cx="8786813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1600">
                <a:latin typeface="Calibri" pitchFamily="34" charset="0"/>
                <a:ea typeface="Calibri" pitchFamily="34" charset="0"/>
                <a:cs typeface="Times New Roman" pitchFamily="18" charset="0"/>
              </a:rPr>
              <a:t>Tato práce je šířena pod licencí CC BY-SA 3.0. Odkazy a citace jsou platné k datu vytvoření této práce.</a:t>
            </a:r>
            <a:endParaRPr lang="cs-CZ" sz="1600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13317" name="TextovéPole 5"/>
          <p:cNvSpPr txBox="1">
            <a:spLocks noChangeArrowheads="1"/>
          </p:cNvSpPr>
          <p:nvPr/>
        </p:nvSpPr>
        <p:spPr bwMode="auto">
          <a:xfrm>
            <a:off x="142875" y="6429375"/>
            <a:ext cx="24352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VY_32_INOVACE_16_35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TextovéPole 1"/>
          <p:cNvSpPr txBox="1">
            <a:spLocks noChangeArrowheads="1"/>
          </p:cNvSpPr>
          <p:nvPr/>
        </p:nvSpPr>
        <p:spPr bwMode="auto">
          <a:xfrm>
            <a:off x="785813" y="642938"/>
            <a:ext cx="8083550" cy="4567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solidFill>
                  <a:srgbClr val="00B0F0"/>
                </a:solidFill>
                <a:latin typeface="Calibri" pitchFamily="34" charset="0"/>
              </a:rPr>
              <a:t>Lednicko-valtický areál</a:t>
            </a:r>
          </a:p>
          <a:p>
            <a:endParaRPr lang="cs-CZ">
              <a:latin typeface="Calibri" pitchFamily="34" charset="0"/>
            </a:endParaRPr>
          </a:p>
          <a:p>
            <a:r>
              <a:rPr lang="cs-CZ" sz="2400">
                <a:latin typeface="Calibri" pitchFamily="34" charset="0"/>
              </a:rPr>
              <a:t>Nachází se v okrese Břeclav a do Seznamu světového kulturního</a:t>
            </a:r>
          </a:p>
          <a:p>
            <a:r>
              <a:rPr lang="cs-CZ" sz="2400">
                <a:latin typeface="Calibri" pitchFamily="34" charset="0"/>
              </a:rPr>
              <a:t>dědictví UNESCO byl zapsán v roce 1996.</a:t>
            </a:r>
          </a:p>
          <a:p>
            <a:r>
              <a:rPr lang="cs-CZ" sz="2400">
                <a:latin typeface="Calibri" pitchFamily="34" charset="0"/>
              </a:rPr>
              <a:t>Jedná se o území, kde sídlil v 18. a 19.  století rod Lichtenštejnů.</a:t>
            </a:r>
          </a:p>
          <a:p>
            <a:r>
              <a:rPr lang="cs-CZ" sz="2400">
                <a:latin typeface="Calibri" pitchFamily="34" charset="0"/>
              </a:rPr>
              <a:t>Areál zahrnuje obce Valtice, Lednice a Hlohovec, Lednické</a:t>
            </a:r>
          </a:p>
          <a:p>
            <a:r>
              <a:rPr lang="cs-CZ" sz="2400"/>
              <a:t>r</a:t>
            </a:r>
            <a:r>
              <a:rPr lang="cs-CZ" sz="2400">
                <a:latin typeface="Calibri" pitchFamily="34" charset="0"/>
              </a:rPr>
              <a:t>ybníky a Boří les. Patří sem také část lužního lesa jižně od </a:t>
            </a:r>
          </a:p>
          <a:p>
            <a:r>
              <a:rPr lang="cs-CZ" sz="2400">
                <a:latin typeface="Calibri" pitchFamily="34" charset="0"/>
              </a:rPr>
              <a:t>Břeclavi. </a:t>
            </a:r>
          </a:p>
          <a:p>
            <a:r>
              <a:rPr lang="cs-CZ" sz="2400">
                <a:latin typeface="Calibri" pitchFamily="34" charset="0"/>
              </a:rPr>
              <a:t>Dominantní je samozřejmě známý zámek Lednice a zámek</a:t>
            </a:r>
          </a:p>
          <a:p>
            <a:r>
              <a:rPr lang="cs-CZ" sz="2400">
                <a:latin typeface="Calibri" pitchFamily="34" charset="0"/>
              </a:rPr>
              <a:t>Valtice.</a:t>
            </a:r>
          </a:p>
          <a:p>
            <a:r>
              <a:rPr lang="cs-CZ" sz="2400">
                <a:latin typeface="Calibri" pitchFamily="34" charset="0"/>
              </a:rPr>
              <a:t>Kolem nich jsou roztroušeny menší stavby – </a:t>
            </a:r>
            <a:r>
              <a:rPr lang="cs-CZ" sz="2400">
                <a:solidFill>
                  <a:srgbClr val="00B0F0"/>
                </a:solidFill>
                <a:latin typeface="Calibri" pitchFamily="34" charset="0"/>
              </a:rPr>
              <a:t>SALETY</a:t>
            </a:r>
            <a:r>
              <a:rPr lang="cs-CZ" sz="2400">
                <a:solidFill>
                  <a:srgbClr val="00B0F0"/>
                </a:solidFill>
              </a:rPr>
              <a:t>,</a:t>
            </a:r>
            <a:r>
              <a:rPr lang="cs-CZ" sz="2400">
                <a:latin typeface="Calibri" pitchFamily="34" charset="0"/>
              </a:rPr>
              <a:t> například</a:t>
            </a:r>
          </a:p>
          <a:p>
            <a:r>
              <a:rPr lang="cs-CZ" sz="2400">
                <a:latin typeface="Calibri" pitchFamily="34" charset="0"/>
              </a:rPr>
              <a:t>Janův hrad, Tři Grácie, Kolonáda na Rajstně apod.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1" name="Obrázek 1" descr="HPIM0136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80963"/>
            <a:ext cx="9144000" cy="669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2010913" y="5072074"/>
            <a:ext cx="6976275" cy="1754326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50800"/>
                <a:solidFill>
                  <a:srgbClr val="FF0000"/>
                </a:solidFill>
                <a:latin typeface="+mn-lt"/>
                <a:cs typeface="+mn-cs"/>
              </a:rPr>
              <a:t>Zámecký rybník Lednice</a:t>
            </a:r>
            <a:endParaRPr lang="cs-CZ" sz="5400" b="1" dirty="0">
              <a:ln w="50800"/>
              <a:solidFill>
                <a:srgbClr val="FF0000"/>
              </a:solidFill>
              <a:latin typeface="+mn-lt"/>
              <a:cs typeface="+mn-cs"/>
            </a:endParaRPr>
          </a:p>
        </p:txBody>
      </p:sp>
      <p:sp>
        <p:nvSpPr>
          <p:cNvPr id="15363" name="TextovéPole 3"/>
          <p:cNvSpPr txBox="1">
            <a:spLocks noChangeArrowheads="1"/>
          </p:cNvSpPr>
          <p:nvPr/>
        </p:nvSpPr>
        <p:spPr bwMode="auto">
          <a:xfrm>
            <a:off x="357188" y="6357938"/>
            <a:ext cx="7429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rgbClr val="FFFF00"/>
                </a:solidFill>
                <a:latin typeface="Calibri" pitchFamily="34" charset="0"/>
              </a:rPr>
              <a:t>Obr. 1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extovéPole 2"/>
          <p:cNvSpPr txBox="1">
            <a:spLocks noChangeArrowheads="1"/>
          </p:cNvSpPr>
          <p:nvPr/>
        </p:nvSpPr>
        <p:spPr bwMode="auto">
          <a:xfrm>
            <a:off x="5786438" y="5357813"/>
            <a:ext cx="2614612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alibri" pitchFamily="34" charset="0"/>
              </a:rPr>
              <a:t>Mikulov</a:t>
            </a:r>
          </a:p>
        </p:txBody>
      </p:sp>
      <p:pic>
        <p:nvPicPr>
          <p:cNvPr id="16386" name="Obrázek 4" descr="Pálava 2011 117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72063" y="1285875"/>
            <a:ext cx="3714750" cy="3714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7" name="Obrázek 5" descr="Pálava 2011 102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8625" y="857250"/>
            <a:ext cx="4429125" cy="485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8" name="TextovéPole 6"/>
          <p:cNvSpPr txBox="1">
            <a:spLocks noChangeArrowheads="1"/>
          </p:cNvSpPr>
          <p:nvPr/>
        </p:nvSpPr>
        <p:spPr bwMode="auto">
          <a:xfrm>
            <a:off x="500063" y="5857875"/>
            <a:ext cx="7429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Obr. 2</a:t>
            </a:r>
          </a:p>
        </p:txBody>
      </p:sp>
      <p:sp>
        <p:nvSpPr>
          <p:cNvPr id="16389" name="TextovéPole 7"/>
          <p:cNvSpPr txBox="1">
            <a:spLocks noChangeArrowheads="1"/>
          </p:cNvSpPr>
          <p:nvPr/>
        </p:nvSpPr>
        <p:spPr bwMode="auto">
          <a:xfrm>
            <a:off x="5143500" y="5072063"/>
            <a:ext cx="7429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Obr. 3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09" name="Obrázek 2" descr="HPIM0119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214313"/>
            <a:ext cx="9144000" cy="10266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3357554" y="1214422"/>
            <a:ext cx="3643338" cy="92333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  <a:cs typeface="+mn-cs"/>
              </a:rPr>
              <a:t>Janův hrad</a:t>
            </a:r>
            <a:endParaRPr lang="cs-CZ" sz="5400" b="1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  <a:cs typeface="+mn-cs"/>
            </a:endParaRPr>
          </a:p>
        </p:txBody>
      </p:sp>
      <p:sp>
        <p:nvSpPr>
          <p:cNvPr id="17411" name="TextovéPole 3"/>
          <p:cNvSpPr txBox="1">
            <a:spLocks noChangeArrowheads="1"/>
          </p:cNvSpPr>
          <p:nvPr/>
        </p:nvSpPr>
        <p:spPr bwMode="auto">
          <a:xfrm>
            <a:off x="7715250" y="6858000"/>
            <a:ext cx="7429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FFFF00"/>
                </a:solidFill>
                <a:latin typeface="Calibri" pitchFamily="34" charset="0"/>
              </a:rPr>
              <a:t>Obr. 4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3" name="Obrázek 1" descr="HPIM0123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80963"/>
            <a:ext cx="9144000" cy="669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4" name="TextovéPole 3"/>
          <p:cNvSpPr txBox="1">
            <a:spLocks noChangeArrowheads="1"/>
          </p:cNvSpPr>
          <p:nvPr/>
        </p:nvSpPr>
        <p:spPr bwMode="auto">
          <a:xfrm>
            <a:off x="6072188" y="6286500"/>
            <a:ext cx="368617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solidFill>
                  <a:srgbClr val="FF0000"/>
                </a:solidFill>
                <a:latin typeface="Calibri" pitchFamily="34" charset="0"/>
              </a:rPr>
              <a:t>Lovecký zámeček</a:t>
            </a:r>
          </a:p>
        </p:txBody>
      </p:sp>
      <p:sp>
        <p:nvSpPr>
          <p:cNvPr id="18435" name="TextovéPole 5"/>
          <p:cNvSpPr txBox="1">
            <a:spLocks noChangeArrowheads="1"/>
          </p:cNvSpPr>
          <p:nvPr/>
        </p:nvSpPr>
        <p:spPr bwMode="auto">
          <a:xfrm>
            <a:off x="214313" y="6429375"/>
            <a:ext cx="7429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FFFF00"/>
                </a:solidFill>
                <a:latin typeface="Calibri" pitchFamily="34" charset="0"/>
              </a:rPr>
              <a:t>Obr. 5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7" name="Obrázek 1" descr="HPIM0160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80963"/>
            <a:ext cx="9144000" cy="669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3571868" y="5429264"/>
            <a:ext cx="5572132" cy="92333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1430"/>
                <a:solidFill>
                  <a:srgbClr val="FF0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+mn-lt"/>
                <a:cs typeface="+mn-cs"/>
              </a:rPr>
              <a:t>Kolonáda </a:t>
            </a:r>
            <a:r>
              <a:rPr lang="cs-CZ" sz="5400" b="1" dirty="0" err="1">
                <a:ln w="11430"/>
                <a:solidFill>
                  <a:srgbClr val="FF0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+mn-lt"/>
                <a:cs typeface="+mn-cs"/>
              </a:rPr>
              <a:t>Rajstna</a:t>
            </a:r>
            <a:endParaRPr lang="cs-CZ" sz="5400" b="1" dirty="0">
              <a:ln w="11430"/>
              <a:solidFill>
                <a:srgbClr val="FF0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+mn-lt"/>
              <a:cs typeface="+mn-cs"/>
            </a:endParaRPr>
          </a:p>
        </p:txBody>
      </p:sp>
      <p:sp>
        <p:nvSpPr>
          <p:cNvPr id="19459" name="TextovéPole 3"/>
          <p:cNvSpPr txBox="1">
            <a:spLocks noChangeArrowheads="1"/>
          </p:cNvSpPr>
          <p:nvPr/>
        </p:nvSpPr>
        <p:spPr bwMode="auto">
          <a:xfrm>
            <a:off x="285750" y="6357938"/>
            <a:ext cx="7429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FFFF00"/>
                </a:solidFill>
                <a:latin typeface="Calibri" pitchFamily="34" charset="0"/>
              </a:rPr>
              <a:t>Obr. 8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1" name="Obrázek 1" descr="Nové Mlýny 201O 033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0" y="5572140"/>
            <a:ext cx="3286117" cy="92333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+mn-lt"/>
                <a:cs typeface="+mn-cs"/>
              </a:rPr>
              <a:t>Minaret</a:t>
            </a:r>
            <a:endParaRPr lang="cs-CZ" sz="5400" b="1" dirty="0">
              <a:ln w="11430"/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+mn-lt"/>
              <a:cs typeface="+mn-cs"/>
            </a:endParaRPr>
          </a:p>
        </p:txBody>
      </p:sp>
      <p:sp>
        <p:nvSpPr>
          <p:cNvPr id="20483" name="TextovéPole 3"/>
          <p:cNvSpPr txBox="1">
            <a:spLocks noChangeArrowheads="1"/>
          </p:cNvSpPr>
          <p:nvPr/>
        </p:nvSpPr>
        <p:spPr bwMode="auto">
          <a:xfrm>
            <a:off x="8215313" y="6500813"/>
            <a:ext cx="7429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rgbClr val="FFFF00"/>
                </a:solidFill>
                <a:latin typeface="Calibri" pitchFamily="34" charset="0"/>
              </a:rPr>
              <a:t>Obr. 9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5" name="Obrázek 1" descr="Nové Mlýny 201O 039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285750"/>
            <a:ext cx="9144000" cy="700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3143240" y="5857892"/>
            <a:ext cx="4643470" cy="92333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+mn-lt"/>
                <a:cs typeface="+mn-cs"/>
              </a:rPr>
              <a:t>Janův hrad</a:t>
            </a:r>
            <a:endParaRPr lang="cs-CZ" sz="5400" b="1" dirty="0">
              <a:ln w="11430"/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+mn-lt"/>
              <a:cs typeface="+mn-cs"/>
            </a:endParaRPr>
          </a:p>
        </p:txBody>
      </p:sp>
      <p:sp>
        <p:nvSpPr>
          <p:cNvPr id="21507" name="TextovéPole 3"/>
          <p:cNvSpPr txBox="1">
            <a:spLocks noChangeArrowheads="1"/>
          </p:cNvSpPr>
          <p:nvPr/>
        </p:nvSpPr>
        <p:spPr bwMode="auto">
          <a:xfrm>
            <a:off x="500063" y="6858000"/>
            <a:ext cx="8604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rgbClr val="FFFF00"/>
                </a:solidFill>
                <a:latin typeface="Calibri" pitchFamily="34" charset="0"/>
              </a:rPr>
              <a:t>Obr. 10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29" name="Obrázek 1" descr="Nové Mlýny 201O 048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00250" y="0"/>
            <a:ext cx="51435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0" name="Obrázek 2" descr="Nové Mlýny 201O 058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-142875" y="-928688"/>
            <a:ext cx="9144000" cy="8215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bdélník 3"/>
          <p:cNvSpPr/>
          <p:nvPr/>
        </p:nvSpPr>
        <p:spPr>
          <a:xfrm>
            <a:off x="3143240" y="5214950"/>
            <a:ext cx="4143404" cy="92333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 err="1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+mn-lt"/>
                <a:cs typeface="+mn-cs"/>
              </a:rPr>
              <a:t>Randes</a:t>
            </a:r>
            <a:r>
              <a:rPr lang="cs-CZ" sz="5400" b="1" dirty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+mn-lt"/>
                <a:cs typeface="+mn-cs"/>
              </a:rPr>
              <a:t>-vouse</a:t>
            </a:r>
            <a:endParaRPr lang="cs-CZ" sz="5400" b="1" dirty="0">
              <a:ln w="11430"/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+mn-lt"/>
              <a:cs typeface="+mn-cs"/>
            </a:endParaRPr>
          </a:p>
        </p:txBody>
      </p:sp>
      <p:sp>
        <p:nvSpPr>
          <p:cNvPr id="22532" name="TextovéPole 4"/>
          <p:cNvSpPr txBox="1">
            <a:spLocks noChangeArrowheads="1"/>
          </p:cNvSpPr>
          <p:nvPr/>
        </p:nvSpPr>
        <p:spPr bwMode="auto">
          <a:xfrm>
            <a:off x="500063" y="6215063"/>
            <a:ext cx="8604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FFFF00"/>
                </a:solidFill>
                <a:latin typeface="Calibri" pitchFamily="34" charset="0"/>
              </a:rPr>
              <a:t>Obr. 12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3" name="Obrázek 1" descr="Nové Mlýny 201O 079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3286116" y="6000768"/>
            <a:ext cx="5429288" cy="92333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1430"/>
                <a:solidFill>
                  <a:srgbClr val="FF0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+mn-lt"/>
                <a:cs typeface="+mn-cs"/>
              </a:rPr>
              <a:t>Hraniční zámek</a:t>
            </a:r>
            <a:endParaRPr lang="cs-CZ" sz="5400" b="1" dirty="0">
              <a:ln w="11430"/>
              <a:solidFill>
                <a:srgbClr val="FF0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+mn-lt"/>
              <a:cs typeface="+mn-cs"/>
            </a:endParaRPr>
          </a:p>
        </p:txBody>
      </p:sp>
      <p:sp>
        <p:nvSpPr>
          <p:cNvPr id="23555" name="TextovéPole 3"/>
          <p:cNvSpPr txBox="1">
            <a:spLocks noChangeArrowheads="1"/>
          </p:cNvSpPr>
          <p:nvPr/>
        </p:nvSpPr>
        <p:spPr bwMode="auto">
          <a:xfrm>
            <a:off x="357188" y="6429375"/>
            <a:ext cx="8604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FFFF00"/>
                </a:solidFill>
                <a:latin typeface="Calibri" pitchFamily="34" charset="0"/>
              </a:rPr>
              <a:t>Obr. 13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7" name="Obrázek 2" descr="Nové Mlýny 201O 061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142875"/>
            <a:ext cx="9286875" cy="7643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2088916" y="6143644"/>
            <a:ext cx="2125894" cy="92333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+mn-lt"/>
                <a:cs typeface="+mn-cs"/>
              </a:rPr>
              <a:t>Valtice</a:t>
            </a:r>
            <a:endParaRPr lang="cs-CZ" sz="5400" b="1" dirty="0">
              <a:ln w="11430"/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+mn-lt"/>
              <a:cs typeface="+mn-cs"/>
            </a:endParaRPr>
          </a:p>
        </p:txBody>
      </p:sp>
      <p:sp>
        <p:nvSpPr>
          <p:cNvPr id="24579" name="TextovéPole 3"/>
          <p:cNvSpPr txBox="1">
            <a:spLocks noChangeArrowheads="1"/>
          </p:cNvSpPr>
          <p:nvPr/>
        </p:nvSpPr>
        <p:spPr bwMode="auto">
          <a:xfrm>
            <a:off x="285750" y="6858000"/>
            <a:ext cx="8604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FFFF00"/>
                </a:solidFill>
                <a:latin typeface="Calibri" pitchFamily="34" charset="0"/>
              </a:rPr>
              <a:t>Obr. 14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1" name="Obrázek 1" descr="HPIM4448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43000" y="0"/>
            <a:ext cx="51435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602" name="TextovéPole 2"/>
          <p:cNvSpPr txBox="1">
            <a:spLocks noChangeArrowheads="1"/>
          </p:cNvSpPr>
          <p:nvPr/>
        </p:nvSpPr>
        <p:spPr bwMode="auto">
          <a:xfrm>
            <a:off x="6572250" y="3714750"/>
            <a:ext cx="1382713" cy="1077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alibri" pitchFamily="34" charset="0"/>
              </a:rPr>
              <a:t>Zámek </a:t>
            </a:r>
          </a:p>
          <a:p>
            <a:r>
              <a:rPr lang="cs-CZ" sz="3200">
                <a:latin typeface="Calibri" pitchFamily="34" charset="0"/>
              </a:rPr>
              <a:t>Valtice</a:t>
            </a:r>
          </a:p>
        </p:txBody>
      </p:sp>
      <p:sp>
        <p:nvSpPr>
          <p:cNvPr id="25603" name="TextovéPole 3"/>
          <p:cNvSpPr txBox="1">
            <a:spLocks noChangeArrowheads="1"/>
          </p:cNvSpPr>
          <p:nvPr/>
        </p:nvSpPr>
        <p:spPr bwMode="auto">
          <a:xfrm>
            <a:off x="142875" y="6429375"/>
            <a:ext cx="8604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Obr. 15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5" name="Obrázek 1" descr="Nové Mlýny 201O 086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3643306" y="5786454"/>
            <a:ext cx="4500594" cy="92333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+mn-lt"/>
                <a:cs typeface="+mn-cs"/>
              </a:rPr>
              <a:t>Lis na víno</a:t>
            </a:r>
            <a:endParaRPr lang="cs-CZ" sz="5400" b="1" dirty="0">
              <a:ln w="11430"/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+mn-lt"/>
              <a:cs typeface="+mn-cs"/>
            </a:endParaRPr>
          </a:p>
        </p:txBody>
      </p:sp>
      <p:sp>
        <p:nvSpPr>
          <p:cNvPr id="26627" name="TextovéPole 3"/>
          <p:cNvSpPr txBox="1">
            <a:spLocks noChangeArrowheads="1"/>
          </p:cNvSpPr>
          <p:nvPr/>
        </p:nvSpPr>
        <p:spPr bwMode="auto">
          <a:xfrm>
            <a:off x="571500" y="6429375"/>
            <a:ext cx="8604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FFFF00"/>
                </a:solidFill>
                <a:latin typeface="Calibri" pitchFamily="34" charset="0"/>
              </a:rPr>
              <a:t>Obr. 16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49" name="Obrázek 1" descr="HPIM0137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777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2500298" y="5643578"/>
            <a:ext cx="4966168" cy="92333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+mn-lt"/>
                <a:cs typeface="+mn-cs"/>
              </a:rPr>
              <a:t>Zámek Lednice</a:t>
            </a:r>
            <a:endParaRPr lang="cs-CZ" sz="5400" b="1" dirty="0">
              <a:ln w="11430"/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+mn-lt"/>
              <a:cs typeface="+mn-cs"/>
            </a:endParaRPr>
          </a:p>
        </p:txBody>
      </p:sp>
      <p:sp>
        <p:nvSpPr>
          <p:cNvPr id="27651" name="TextovéPole 3"/>
          <p:cNvSpPr txBox="1">
            <a:spLocks noChangeArrowheads="1"/>
          </p:cNvSpPr>
          <p:nvPr/>
        </p:nvSpPr>
        <p:spPr bwMode="auto">
          <a:xfrm>
            <a:off x="571500" y="6500813"/>
            <a:ext cx="8604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FFFF00"/>
                </a:solidFill>
                <a:latin typeface="Calibri" pitchFamily="34" charset="0"/>
              </a:rPr>
              <a:t>Obr. 17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3" name="Obrázek 1" descr="HPIM0165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80963"/>
            <a:ext cx="9144000" cy="669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3500430" y="5429264"/>
            <a:ext cx="4286280" cy="92333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  <a:cs typeface="+mn-cs"/>
              </a:rPr>
              <a:t>Tři Grácie</a:t>
            </a:r>
            <a:endParaRPr lang="cs-CZ" sz="5400" b="1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  <a:cs typeface="+mn-cs"/>
            </a:endParaRPr>
          </a:p>
        </p:txBody>
      </p:sp>
      <p:sp>
        <p:nvSpPr>
          <p:cNvPr id="28675" name="TextovéPole 3"/>
          <p:cNvSpPr txBox="1">
            <a:spLocks noChangeArrowheads="1"/>
          </p:cNvSpPr>
          <p:nvPr/>
        </p:nvSpPr>
        <p:spPr bwMode="auto">
          <a:xfrm>
            <a:off x="357188" y="6286500"/>
            <a:ext cx="8604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FFFF00"/>
                </a:solidFill>
                <a:latin typeface="Calibri" pitchFamily="34" charset="0"/>
              </a:rPr>
              <a:t>Obr. 18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7" name="Obrázek 1" descr="HPIM0168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80963"/>
            <a:ext cx="9144000" cy="669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2088916" y="4813994"/>
            <a:ext cx="5085879" cy="92333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 err="1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+mn-lt"/>
                <a:cs typeface="+mn-cs"/>
              </a:rPr>
              <a:t>Apollonův</a:t>
            </a:r>
            <a:r>
              <a:rPr lang="cs-CZ" sz="5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+mn-lt"/>
                <a:cs typeface="+mn-cs"/>
              </a:rPr>
              <a:t> chrám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+mn-lt"/>
              <a:cs typeface="+mn-cs"/>
            </a:endParaRPr>
          </a:p>
        </p:txBody>
      </p:sp>
      <p:sp>
        <p:nvSpPr>
          <p:cNvPr id="29699" name="TextovéPole 3"/>
          <p:cNvSpPr txBox="1">
            <a:spLocks noChangeArrowheads="1"/>
          </p:cNvSpPr>
          <p:nvPr/>
        </p:nvSpPr>
        <p:spPr bwMode="auto">
          <a:xfrm>
            <a:off x="214313" y="6286500"/>
            <a:ext cx="8604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FFFF00"/>
                </a:solidFill>
                <a:latin typeface="Calibri" pitchFamily="34" charset="0"/>
              </a:rPr>
              <a:t>Obr. 19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1" name="Obrázek 1" descr="Mikulov, Lednice 2011 079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28688" y="0"/>
            <a:ext cx="542925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22" name="TextovéPole 2"/>
          <p:cNvSpPr txBox="1">
            <a:spLocks noChangeArrowheads="1"/>
          </p:cNvSpPr>
          <p:nvPr/>
        </p:nvSpPr>
        <p:spPr bwMode="auto">
          <a:xfrm>
            <a:off x="6572250" y="3286125"/>
            <a:ext cx="2484438" cy="1077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alibri" pitchFamily="34" charset="0"/>
              </a:rPr>
              <a:t>Zámecký park</a:t>
            </a:r>
          </a:p>
          <a:p>
            <a:r>
              <a:rPr lang="cs-CZ" sz="3200">
                <a:latin typeface="Calibri" pitchFamily="34" charset="0"/>
              </a:rPr>
              <a:t>LEDNICE</a:t>
            </a:r>
          </a:p>
        </p:txBody>
      </p:sp>
      <p:sp>
        <p:nvSpPr>
          <p:cNvPr id="30723" name="TextovéPole 3"/>
          <p:cNvSpPr txBox="1">
            <a:spLocks noChangeArrowheads="1"/>
          </p:cNvSpPr>
          <p:nvPr/>
        </p:nvSpPr>
        <p:spPr bwMode="auto">
          <a:xfrm>
            <a:off x="142875" y="6215063"/>
            <a:ext cx="8604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Obr. 20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5" name="Obrázek 1" descr="Mikulov, Lednice 2011 082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214313"/>
            <a:ext cx="9144000" cy="8286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bdélník 3"/>
          <p:cNvSpPr/>
          <p:nvPr/>
        </p:nvSpPr>
        <p:spPr>
          <a:xfrm>
            <a:off x="2037620" y="6286520"/>
            <a:ext cx="4530215" cy="92333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  <a:cs typeface="+mn-cs"/>
              </a:rPr>
              <a:t>Zámek Lednice</a:t>
            </a:r>
            <a:endParaRPr lang="cs-CZ" sz="5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  <a:cs typeface="+mn-cs"/>
            </a:endParaRPr>
          </a:p>
        </p:txBody>
      </p:sp>
      <p:sp>
        <p:nvSpPr>
          <p:cNvPr id="31747" name="TextovéPole 4"/>
          <p:cNvSpPr txBox="1">
            <a:spLocks noChangeArrowheads="1"/>
          </p:cNvSpPr>
          <p:nvPr/>
        </p:nvSpPr>
        <p:spPr bwMode="auto">
          <a:xfrm>
            <a:off x="0" y="7739063"/>
            <a:ext cx="8604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rgbClr val="FFFF00"/>
                </a:solidFill>
                <a:latin typeface="Calibri" pitchFamily="34" charset="0"/>
              </a:rPr>
              <a:t>Obr. 21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69" name="Obrázek 1" descr="Mikulov, Lednice 2011 088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700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bdélník 3"/>
          <p:cNvSpPr/>
          <p:nvPr/>
        </p:nvSpPr>
        <p:spPr>
          <a:xfrm>
            <a:off x="1000100" y="6143643"/>
            <a:ext cx="8001056" cy="83099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  <a:cs typeface="+mn-cs"/>
              </a:rPr>
              <a:t>Přístaviště na Zámecké Dyji</a:t>
            </a:r>
            <a:endParaRPr lang="cs-CZ" sz="4800" b="1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  <a:cs typeface="+mn-cs"/>
            </a:endParaRPr>
          </a:p>
        </p:txBody>
      </p:sp>
      <p:sp>
        <p:nvSpPr>
          <p:cNvPr id="32771" name="TextovéPole 5"/>
          <p:cNvSpPr txBox="1">
            <a:spLocks noChangeArrowheads="1"/>
          </p:cNvSpPr>
          <p:nvPr/>
        </p:nvSpPr>
        <p:spPr bwMode="auto">
          <a:xfrm>
            <a:off x="142875" y="6429375"/>
            <a:ext cx="8604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FFFF00"/>
                </a:solidFill>
                <a:latin typeface="Calibri" pitchFamily="34" charset="0"/>
              </a:rPr>
              <a:t>Obr. 22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Rectangle 1"/>
          <p:cNvSpPr>
            <a:spLocks noChangeArrowheads="1"/>
          </p:cNvSpPr>
          <p:nvPr/>
        </p:nvSpPr>
        <p:spPr bwMode="auto">
          <a:xfrm>
            <a:off x="214313" y="928688"/>
            <a:ext cx="8786812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eaLnBrk="0" hangingPunct="0"/>
            <a:r>
              <a:rPr lang="cs-CZ" sz="2000">
                <a:latin typeface="Calibri" pitchFamily="34" charset="0"/>
              </a:rPr>
              <a:t>Zdroje:</a:t>
            </a:r>
          </a:p>
          <a:p>
            <a:pPr eaLnBrk="0" hangingPunct="0"/>
            <a:endParaRPr lang="cs-CZ" sz="2000">
              <a:latin typeface="Calibri" pitchFamily="34" charset="0"/>
            </a:endParaRPr>
          </a:p>
          <a:p>
            <a:pPr eaLnBrk="0" hangingPunct="0"/>
            <a:r>
              <a:rPr lang="cs-CZ" sz="2000">
                <a:latin typeface="Calibri" pitchFamily="34" charset="0"/>
              </a:rPr>
              <a:t>Texty jsou vlastní originální tvorbou autora.</a:t>
            </a:r>
            <a:endParaRPr lang="cs-CZ" sz="2000"/>
          </a:p>
        </p:txBody>
      </p:sp>
      <p:sp>
        <p:nvSpPr>
          <p:cNvPr id="33794" name="Rectangle 1"/>
          <p:cNvSpPr>
            <a:spLocks noChangeArrowheads="1"/>
          </p:cNvSpPr>
          <p:nvPr/>
        </p:nvSpPr>
        <p:spPr bwMode="auto">
          <a:xfrm>
            <a:off x="142875" y="2286000"/>
            <a:ext cx="8072438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eaLnBrk="0" hangingPunct="0"/>
            <a:r>
              <a:rPr lang="cs-CZ" sz="2000">
                <a:latin typeface="Calibri" pitchFamily="34" charset="0"/>
              </a:rPr>
              <a:t>  Fotografie jsou z vlastního archivu autora.</a:t>
            </a:r>
            <a:endParaRPr lang="cs-CZ" sz="200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2"/>
          <p:cNvSpPr>
            <a:spLocks noGrp="1"/>
          </p:cNvSpPr>
          <p:nvPr/>
        </p:nvSpPr>
        <p:spPr>
          <a:xfrm>
            <a:off x="719138" y="2571750"/>
            <a:ext cx="7705725" cy="3714750"/>
          </a:xfrm>
          <a:prstGeom prst="rect">
            <a:avLst/>
          </a:prstGeom>
        </p:spPr>
        <p:txBody>
          <a:bodyPr>
            <a:normAutofit fontScale="5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spcAft>
                <a:spcPts val="0"/>
              </a:spcAft>
              <a:defRPr/>
            </a:pPr>
            <a:r>
              <a:rPr lang="cs-CZ" sz="3300" dirty="0" smtClean="0">
                <a:solidFill>
                  <a:schemeClr val="tx1"/>
                </a:solidFill>
              </a:rPr>
              <a:t>Škola: Základní škola Trávníky Otrokovice, příspěvková organizace</a:t>
            </a:r>
          </a:p>
          <a:p>
            <a:pPr algn="l" fontAlgn="auto">
              <a:spcAft>
                <a:spcPts val="0"/>
              </a:spcAft>
              <a:defRPr/>
            </a:pPr>
            <a:r>
              <a:rPr lang="cs-CZ" sz="3300" dirty="0" smtClean="0">
                <a:solidFill>
                  <a:schemeClr val="tx1"/>
                </a:solidFill>
              </a:rPr>
              <a:t>Číslo projektu: CZ.1.07/1.4.00/21.2637</a:t>
            </a:r>
          </a:p>
          <a:p>
            <a:pPr algn="l" fontAlgn="auto">
              <a:spcAft>
                <a:spcPts val="0"/>
              </a:spcAft>
              <a:defRPr/>
            </a:pPr>
            <a:r>
              <a:rPr lang="cs-CZ" sz="3300" dirty="0" smtClean="0">
                <a:solidFill>
                  <a:schemeClr val="tx1"/>
                </a:solidFill>
              </a:rPr>
              <a:t>Název výukového materiálu: Lednicko-valtický areál</a:t>
            </a:r>
          </a:p>
          <a:p>
            <a:pPr algn="l" fontAlgn="auto">
              <a:spcAft>
                <a:spcPts val="0"/>
              </a:spcAft>
              <a:defRPr/>
            </a:pPr>
            <a:r>
              <a:rPr lang="cs-CZ" sz="3300" dirty="0" smtClean="0">
                <a:solidFill>
                  <a:schemeClr val="tx1"/>
                </a:solidFill>
              </a:rPr>
              <a:t>Autor: Radomír </a:t>
            </a:r>
            <a:r>
              <a:rPr lang="cs-CZ" sz="3300" dirty="0" err="1" smtClean="0">
                <a:solidFill>
                  <a:schemeClr val="tx1"/>
                </a:solidFill>
              </a:rPr>
              <a:t>Schoř</a:t>
            </a:r>
            <a:endParaRPr lang="cs-CZ" sz="3300" dirty="0" smtClean="0">
              <a:solidFill>
                <a:schemeClr val="tx1"/>
              </a:solidFill>
            </a:endParaRPr>
          </a:p>
          <a:p>
            <a:pPr algn="l" fontAlgn="auto">
              <a:spcAft>
                <a:spcPts val="0"/>
              </a:spcAft>
              <a:defRPr/>
            </a:pPr>
            <a:r>
              <a:rPr lang="cs-CZ" sz="3300" dirty="0" smtClean="0">
                <a:solidFill>
                  <a:schemeClr val="tx1"/>
                </a:solidFill>
              </a:rPr>
              <a:t>Vytvořeno: 6. 6. 2012</a:t>
            </a:r>
          </a:p>
          <a:p>
            <a:pPr algn="l" fontAlgn="auto">
              <a:spcAft>
                <a:spcPts val="0"/>
              </a:spcAft>
              <a:defRPr/>
            </a:pPr>
            <a:r>
              <a:rPr lang="cs-CZ" sz="3300" dirty="0" smtClean="0">
                <a:solidFill>
                  <a:schemeClr val="tx1"/>
                </a:solidFill>
              </a:rPr>
              <a:t>Ročník:  osmý</a:t>
            </a:r>
          </a:p>
          <a:p>
            <a:pPr algn="l" fontAlgn="auto">
              <a:spcAft>
                <a:spcPts val="0"/>
              </a:spcAft>
              <a:defRPr/>
            </a:pPr>
            <a:r>
              <a:rPr lang="cs-CZ" sz="3300" dirty="0" smtClean="0">
                <a:solidFill>
                  <a:schemeClr val="tx1"/>
                </a:solidFill>
              </a:rPr>
              <a:t>Vzdělávací oblast: Člověk a příroda</a:t>
            </a:r>
          </a:p>
          <a:p>
            <a:pPr algn="l" fontAlgn="auto">
              <a:spcAft>
                <a:spcPts val="0"/>
              </a:spcAft>
              <a:defRPr/>
            </a:pPr>
            <a:r>
              <a:rPr lang="cs-CZ" sz="3300" dirty="0" smtClean="0">
                <a:solidFill>
                  <a:schemeClr val="tx1"/>
                </a:solidFill>
              </a:rPr>
              <a:t>Vzdělávací obor:  Zeměpis</a:t>
            </a:r>
          </a:p>
          <a:p>
            <a:pPr algn="l" fontAlgn="auto">
              <a:spcAft>
                <a:spcPts val="0"/>
              </a:spcAft>
              <a:defRPr/>
            </a:pPr>
            <a:r>
              <a:rPr lang="cs-CZ" sz="3300" dirty="0" smtClean="0">
                <a:solidFill>
                  <a:schemeClr val="tx1"/>
                </a:solidFill>
              </a:rPr>
              <a:t>Tematický okruh: Česká republika</a:t>
            </a:r>
          </a:p>
          <a:p>
            <a:pPr algn="l" fontAlgn="auto">
              <a:spcAft>
                <a:spcPts val="0"/>
              </a:spcAft>
              <a:defRPr/>
            </a:pPr>
            <a:r>
              <a:rPr lang="cs-CZ" sz="3300" dirty="0" smtClean="0">
                <a:solidFill>
                  <a:schemeClr val="tx1"/>
                </a:solidFill>
              </a:rPr>
              <a:t>Téma: Mezi Čechami, Rakouskem a Slovenskem</a:t>
            </a:r>
          </a:p>
          <a:p>
            <a:pPr algn="l" fontAlgn="auto">
              <a:spcAft>
                <a:spcPts val="0"/>
              </a:spcAft>
              <a:defRPr/>
            </a:pPr>
            <a:r>
              <a:rPr lang="cs-CZ" sz="3300" dirty="0" smtClean="0">
                <a:solidFill>
                  <a:schemeClr val="tx1"/>
                </a:solidFill>
              </a:rPr>
              <a:t>Pomůcky: atlas ČR, </a:t>
            </a:r>
            <a:r>
              <a:rPr lang="cs-CZ" sz="3300" dirty="0" err="1" smtClean="0">
                <a:solidFill>
                  <a:schemeClr val="tx1"/>
                </a:solidFill>
              </a:rPr>
              <a:t>dataprojektor</a:t>
            </a:r>
            <a:r>
              <a:rPr lang="cs-CZ" sz="3300" dirty="0" smtClean="0">
                <a:solidFill>
                  <a:schemeClr val="tx1"/>
                </a:solidFill>
              </a:rPr>
              <a:t>, PC, USB</a:t>
            </a:r>
          </a:p>
          <a:p>
            <a:pPr algn="l" fontAlgn="auto">
              <a:spcAft>
                <a:spcPts val="0"/>
              </a:spcAft>
              <a:defRPr/>
            </a:pPr>
            <a:r>
              <a:rPr lang="cs-CZ" sz="3300" dirty="0" smtClean="0">
                <a:solidFill>
                  <a:schemeClr val="tx1"/>
                </a:solidFill>
              </a:rPr>
              <a:t>Anotace: Materiál je určen k přiblížení této ojedinělé kulturní a přírodní</a:t>
            </a:r>
          </a:p>
          <a:p>
            <a:pPr algn="l" fontAlgn="auto">
              <a:spcAft>
                <a:spcPts val="0"/>
              </a:spcAft>
              <a:defRPr/>
            </a:pPr>
            <a:r>
              <a:rPr lang="cs-CZ" sz="3300" dirty="0" smtClean="0">
                <a:solidFill>
                  <a:schemeClr val="tx1"/>
                </a:solidFill>
              </a:rPr>
              <a:t>                 rezervace </a:t>
            </a:r>
          </a:p>
          <a:p>
            <a:pPr algn="l" fontAlgn="auto">
              <a:spcAft>
                <a:spcPts val="0"/>
              </a:spcAft>
              <a:defRPr/>
            </a:pPr>
            <a:endParaRPr lang="cs-CZ" dirty="0"/>
          </a:p>
        </p:txBody>
      </p:sp>
      <p:pic>
        <p:nvPicPr>
          <p:cNvPr id="34818" name="Picture 2" descr="Y:\Loga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81163" y="214313"/>
            <a:ext cx="5781675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4819" name="TextovéPole 3"/>
          <p:cNvSpPr txBox="1">
            <a:spLocks noChangeArrowheads="1"/>
          </p:cNvSpPr>
          <p:nvPr/>
        </p:nvSpPr>
        <p:spPr bwMode="auto">
          <a:xfrm>
            <a:off x="1928813" y="1643063"/>
            <a:ext cx="5359400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400">
                <a:latin typeface="Calibri" pitchFamily="34" charset="0"/>
              </a:rPr>
              <a:t>Lednicko-valtický areál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163</TotalTime>
  <Words>223</Words>
  <Application>Microsoft Office PowerPoint</Application>
  <PresentationFormat>On-screen Show (4:3)</PresentationFormat>
  <Paragraphs>59</Paragraphs>
  <Slides>22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6" baseType="lpstr">
      <vt:lpstr>Calibri</vt:lpstr>
      <vt:lpstr>Arial</vt:lpstr>
      <vt:lpstr>Times New Roman</vt:lpstr>
      <vt:lpstr>Motiv sady Office</vt:lpstr>
      <vt:lpstr>Lednicko-valtický areál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Lednicko-Valtický areál</dc:title>
  <dc:creator>pc</dc:creator>
  <cp:lastModifiedBy>DUM</cp:lastModifiedBy>
  <cp:revision>64</cp:revision>
  <dcterms:created xsi:type="dcterms:W3CDTF">2012-05-14T15:02:34Z</dcterms:created>
  <dcterms:modified xsi:type="dcterms:W3CDTF">2013-05-26T16:28:54Z</dcterms:modified>
</cp:coreProperties>
</file>