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73" r:id="rId4"/>
    <p:sldId id="274" r:id="rId5"/>
    <p:sldId id="272" r:id="rId6"/>
    <p:sldId id="259" r:id="rId7"/>
    <p:sldId id="258" r:id="rId8"/>
    <p:sldId id="261" r:id="rId9"/>
    <p:sldId id="263" r:id="rId10"/>
    <p:sldId id="264" r:id="rId11"/>
    <p:sldId id="265" r:id="rId12"/>
    <p:sldId id="267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14" autoAdjust="0"/>
    <p:restoredTop sz="94660"/>
  </p:normalViewPr>
  <p:slideViewPr>
    <p:cSldViewPr>
      <p:cViewPr>
        <p:scale>
          <a:sx n="82" d="100"/>
          <a:sy n="82" d="100"/>
        </p:scale>
        <p:origin x="-834" y="-5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4E168-D6F2-4041-9234-7E5A9769A629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92280-3F9B-48C8-9E0B-23742768C2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43051"/>
            <a:ext cx="7772400" cy="19574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1163" y="142852"/>
            <a:ext cx="5781675" cy="121444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685632" y="2143116"/>
            <a:ext cx="577273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NP České Švýcarsko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285720" y="6215082"/>
            <a:ext cx="871543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6488668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VY_32_INOVACE_17_35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4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85852" y="6286520"/>
            <a:ext cx="886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1071546"/>
            <a:ext cx="85725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Vznik v roce 2000.</a:t>
            </a:r>
          </a:p>
          <a:p>
            <a:r>
              <a:rPr lang="cs-CZ" sz="2400" dirty="0" smtClean="0"/>
              <a:t>Předmětem ochrany jsou unikátní pískovcové útvary a na ně</a:t>
            </a:r>
          </a:p>
          <a:p>
            <a:r>
              <a:rPr lang="cs-CZ" sz="2400" dirty="0" smtClean="0"/>
              <a:t>vázaný biotop.</a:t>
            </a:r>
          </a:p>
          <a:p>
            <a:r>
              <a:rPr lang="cs-CZ" sz="2400" dirty="0" smtClean="0"/>
              <a:t>České Švýcarsko se nachází v okrese Děčín mezi obcemi Hřensko,</a:t>
            </a:r>
          </a:p>
          <a:p>
            <a:r>
              <a:rPr lang="cs-CZ" sz="2400" dirty="0" smtClean="0"/>
              <a:t>Chřibská a Brtníky.</a:t>
            </a:r>
          </a:p>
          <a:p>
            <a:r>
              <a:rPr lang="cs-CZ" sz="2400" dirty="0" smtClean="0"/>
              <a:t>Nejznámějším útvarem je </a:t>
            </a:r>
            <a:r>
              <a:rPr lang="cs-CZ" sz="2400" dirty="0" err="1" smtClean="0"/>
              <a:t>Pravčická</a:t>
            </a:r>
            <a:r>
              <a:rPr lang="cs-CZ" sz="2400" dirty="0" smtClean="0"/>
              <a:t> brána.</a:t>
            </a:r>
          </a:p>
          <a:p>
            <a:r>
              <a:rPr lang="cs-CZ" sz="2400" dirty="0" smtClean="0"/>
              <a:t>Mohutné skalní věže, stěny a rokle vznikly v důsledku erozí</a:t>
            </a:r>
          </a:p>
          <a:p>
            <a:r>
              <a:rPr lang="cs-CZ" sz="2400" dirty="0" smtClean="0"/>
              <a:t>křídových sedimentů.</a:t>
            </a:r>
          </a:p>
          <a:p>
            <a:endParaRPr lang="cs-CZ" sz="2400" dirty="0"/>
          </a:p>
        </p:txBody>
      </p:sp>
      <p:pic>
        <p:nvPicPr>
          <p:cNvPr id="4" name="Obrázek 3" descr="P10207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32" y="4071942"/>
            <a:ext cx="4429156" cy="25717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85852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685632" y="142852"/>
            <a:ext cx="577273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NP České Švýcarsko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785794"/>
            <a:ext cx="78579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Flora:</a:t>
            </a:r>
            <a:r>
              <a:rPr lang="cs-CZ" sz="2400" dirty="0" smtClean="0"/>
              <a:t> 97 % parku zaujímají lesy (smrk </a:t>
            </a:r>
            <a:r>
              <a:rPr lang="cs-CZ" sz="2400" dirty="0" err="1" smtClean="0"/>
              <a:t>ztepilý</a:t>
            </a:r>
            <a:r>
              <a:rPr lang="cs-CZ" sz="2400" dirty="0" smtClean="0"/>
              <a:t>, borovice lesní</a:t>
            </a:r>
          </a:p>
          <a:p>
            <a:r>
              <a:rPr lang="cs-CZ" sz="2400" dirty="0" smtClean="0"/>
              <a:t> a bříza bělokorá.Na území parku se vyskytuje asi 240 druhů lišejníků a 330 druhů mechorostů.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285992"/>
            <a:ext cx="76438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Fauna:</a:t>
            </a:r>
            <a:r>
              <a:rPr lang="cs-CZ" sz="2400" dirty="0" smtClean="0"/>
              <a:t> Ze savců se zde vyskytuje například rejsek vodní</a:t>
            </a:r>
          </a:p>
          <a:p>
            <a:r>
              <a:rPr lang="cs-CZ" sz="2400" dirty="0" smtClean="0"/>
              <a:t>rejsek černý, rys ostrovid a kamzík horský.</a:t>
            </a:r>
          </a:p>
          <a:p>
            <a:r>
              <a:rPr lang="cs-CZ" sz="2400" dirty="0" smtClean="0"/>
              <a:t>Velmi dobré podmínky jsou zde pro netopýry, kterých</a:t>
            </a:r>
          </a:p>
          <a:p>
            <a:r>
              <a:rPr lang="cs-CZ" sz="2400" dirty="0" smtClean="0"/>
              <a:t>je tu asi 15 druhů.</a:t>
            </a:r>
          </a:p>
          <a:p>
            <a:r>
              <a:rPr lang="cs-CZ" sz="2400" dirty="0" smtClean="0"/>
              <a:t>V Českém Švýcarsku je asi 220 druhů ptáků (sokol stěhovavý, čáp černý). Park je znám výskytem sov (výr veliký, kulíšek nejmenší).</a:t>
            </a:r>
          </a:p>
          <a:p>
            <a:r>
              <a:rPr lang="cs-CZ" sz="2400" dirty="0" smtClean="0"/>
              <a:t>Prokázána byla také přítomnost 16 druhů plazů a</a:t>
            </a:r>
          </a:p>
          <a:p>
            <a:r>
              <a:rPr lang="cs-CZ" sz="2400" dirty="0" smtClean="0"/>
              <a:t>8 druhů obojživelníků (mlok skvrnitý, čolek hranatý).</a:t>
            </a:r>
          </a:p>
          <a:p>
            <a:r>
              <a:rPr lang="cs-CZ" sz="2400" dirty="0" smtClean="0"/>
              <a:t>Z populace žab je to skokan skřehotavý.</a:t>
            </a:r>
          </a:p>
          <a:p>
            <a:r>
              <a:rPr lang="cs-CZ" sz="2400" dirty="0" smtClean="0"/>
              <a:t>V řece Kamenici se můžeme setkat s pstruhem a lipanem.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4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786710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3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14414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3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3" name="Obrázek 2" descr="HPIM13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715272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4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72396" y="6500834"/>
            <a:ext cx="743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4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429520" y="642939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Obr. 7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4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72330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Obr. 8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208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715272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Obr. 9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207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715272" y="6215082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Obr. 10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206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929586" y="6286520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Obr. 11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206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858148" y="6429396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Obr. 12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>
          <a:xfrm>
            <a:off x="719572" y="2786058"/>
            <a:ext cx="7704856" cy="3571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Název výukového materiálu: NP České Švýcarsko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Autor: Radomír </a:t>
            </a:r>
            <a:r>
              <a:rPr lang="cs-CZ" sz="3300" dirty="0" err="1" smtClean="0">
                <a:solidFill>
                  <a:schemeClr val="tx1"/>
                </a:solidFill>
              </a:rPr>
              <a:t>Schoř</a:t>
            </a:r>
            <a:endParaRPr lang="cs-CZ" sz="3300" dirty="0" smtClean="0">
              <a:solidFill>
                <a:schemeClr val="tx1"/>
              </a:solidFill>
            </a:endParaRP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Vytvořeno: 7</a:t>
            </a:r>
            <a:r>
              <a:rPr lang="cs-CZ" sz="3300" dirty="0" smtClean="0">
                <a:solidFill>
                  <a:schemeClr val="tx1"/>
                </a:solidFill>
              </a:rPr>
              <a:t>. 6</a:t>
            </a:r>
            <a:r>
              <a:rPr lang="cs-CZ" sz="3300" dirty="0" smtClean="0">
                <a:solidFill>
                  <a:schemeClr val="tx1"/>
                </a:solidFill>
              </a:rPr>
              <a:t>. 2012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Ročník: osmý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Vzdělávací obor: </a:t>
            </a:r>
            <a:r>
              <a:rPr lang="cs-CZ" sz="3300" dirty="0" smtClean="0">
                <a:solidFill>
                  <a:schemeClr val="tx1"/>
                </a:solidFill>
              </a:rPr>
              <a:t>Zeměpis</a:t>
            </a:r>
            <a:endParaRPr lang="cs-CZ" sz="3300" dirty="0" smtClean="0">
              <a:solidFill>
                <a:schemeClr val="tx1"/>
              </a:solidFill>
            </a:endParaRP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Tematický okruh: Česká republika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Téma: Ústecký </a:t>
            </a:r>
            <a:r>
              <a:rPr lang="cs-CZ" sz="3300" dirty="0" smtClean="0">
                <a:solidFill>
                  <a:schemeClr val="tx1"/>
                </a:solidFill>
              </a:rPr>
              <a:t>kraj  </a:t>
            </a:r>
            <a:r>
              <a:rPr lang="cs-CZ" sz="3300" dirty="0" smtClean="0">
                <a:solidFill>
                  <a:schemeClr val="tx1"/>
                </a:solidFill>
              </a:rPr>
              <a:t>nebo NP a CHKO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Pomůcky:  atlas, </a:t>
            </a:r>
            <a:r>
              <a:rPr lang="cs-CZ" sz="3300" dirty="0" err="1" smtClean="0">
                <a:solidFill>
                  <a:schemeClr val="tx1"/>
                </a:solidFill>
              </a:rPr>
              <a:t>dataprojektor</a:t>
            </a:r>
            <a:r>
              <a:rPr lang="cs-CZ" sz="3300" dirty="0" smtClean="0">
                <a:solidFill>
                  <a:schemeClr val="tx1"/>
                </a:solidFill>
              </a:rPr>
              <a:t>, PC, učebnice, USB</a:t>
            </a:r>
          </a:p>
          <a:p>
            <a:pPr algn="l"/>
            <a:r>
              <a:rPr lang="cs-CZ" sz="3300" dirty="0" smtClean="0">
                <a:solidFill>
                  <a:schemeClr val="tx1"/>
                </a:solidFill>
              </a:rPr>
              <a:t>Anotace:  Materiál je určen k probírání učiva o NP a CHKO v </a:t>
            </a:r>
            <a:r>
              <a:rPr lang="cs-CZ" sz="3300" dirty="0" smtClean="0">
                <a:solidFill>
                  <a:schemeClr val="tx1"/>
                </a:solidFill>
              </a:rPr>
              <a:t>ČR nebo </a:t>
            </a:r>
            <a:r>
              <a:rPr lang="cs-CZ" sz="3300" dirty="0" smtClean="0">
                <a:solidFill>
                  <a:schemeClr val="tx1"/>
                </a:solidFill>
              </a:rPr>
              <a:t>k probírání učiva o Ústeckém kraji</a:t>
            </a:r>
          </a:p>
          <a:p>
            <a:pPr algn="l"/>
            <a:endParaRPr lang="cs-CZ" dirty="0"/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1163" y="285728"/>
            <a:ext cx="5781675" cy="114300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14348" y="1500174"/>
            <a:ext cx="1056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14348" y="1857364"/>
            <a:ext cx="57384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Texty jsou vlastní originální tvorbou autora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2143116"/>
            <a:ext cx="857252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           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Calibri" pitchFamily="34" charset="0"/>
              </a:rPr>
              <a:t>Fotografie jsou z vlastního archivu autora.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341</Words>
  <Application>Microsoft Office PowerPoint</Application>
  <PresentationFormat>Předvádění na obrazovce (4:3)</PresentationFormat>
  <Paragraphs>52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Málková</cp:lastModifiedBy>
  <cp:revision>36</cp:revision>
  <dcterms:created xsi:type="dcterms:W3CDTF">2012-05-14T14:28:09Z</dcterms:created>
  <dcterms:modified xsi:type="dcterms:W3CDTF">2013-05-07T13:07:27Z</dcterms:modified>
</cp:coreProperties>
</file>