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75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841F4-707C-4264-B881-68E9CB024C6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F435D9-F52D-4969-9CD5-6D2320CE0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Berlín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NĚMECKO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81163" y="142852"/>
            <a:ext cx="5781675" cy="1285884"/>
          </a:xfrm>
          <a:prstGeom prst="rect">
            <a:avLst/>
          </a:prstGeom>
          <a:noFill/>
        </p:spPr>
      </p:pic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5572140"/>
            <a:ext cx="878684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6429396"/>
            <a:ext cx="2435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VY_32_INOVACE_18_35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714356"/>
            <a:ext cx="6858048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                </a:t>
            </a:r>
            <a:r>
              <a:rPr lang="cs-CZ" sz="4400" dirty="0" smtClean="0">
                <a:solidFill>
                  <a:srgbClr val="FF0000"/>
                </a:solidFill>
              </a:rPr>
              <a:t>B E R L Í N</a:t>
            </a:r>
          </a:p>
          <a:p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Hlavní město Německa od roku 1991</a:t>
            </a:r>
          </a:p>
          <a:p>
            <a:r>
              <a:rPr lang="cs-CZ" sz="2800" dirty="0" smtClean="0"/>
              <a:t>Rozloha:  891,82 </a:t>
            </a:r>
            <a:r>
              <a:rPr lang="cs-CZ" sz="2800" dirty="0" smtClean="0"/>
              <a:t>km</a:t>
            </a:r>
            <a:r>
              <a:rPr lang="cs-CZ" sz="2800" baseline="30000" dirty="0" smtClean="0"/>
              <a:t>2</a:t>
            </a:r>
            <a:endParaRPr lang="cs-CZ" sz="2800" dirty="0" smtClean="0"/>
          </a:p>
          <a:p>
            <a:r>
              <a:rPr lang="cs-CZ" sz="2800" dirty="0" smtClean="0"/>
              <a:t>Počet obyvatel:  3 396 990 (2005)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2000" dirty="0" smtClean="0"/>
              <a:t>Po druhé světové válce, kdy město bylo z velké části zničeno, rozdělení do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 okupačních zón</a:t>
            </a:r>
          </a:p>
          <a:p>
            <a:r>
              <a:rPr lang="cs-CZ" sz="2000" dirty="0" smtClean="0"/>
              <a:t>1948 </a:t>
            </a:r>
            <a:r>
              <a:rPr lang="cs-CZ" sz="2000" dirty="0" smtClean="0"/>
              <a:t>– </a:t>
            </a:r>
            <a:r>
              <a:rPr lang="cs-CZ" sz="2000" dirty="0" smtClean="0"/>
              <a:t>Berlínská blokáda, politické rozdělení</a:t>
            </a:r>
          </a:p>
          <a:p>
            <a:r>
              <a:rPr lang="cs-CZ" sz="2000" dirty="0" smtClean="0"/>
              <a:t>1961 </a:t>
            </a:r>
            <a:r>
              <a:rPr lang="cs-CZ" sz="2000" dirty="0" smtClean="0"/>
              <a:t>– </a:t>
            </a:r>
            <a:r>
              <a:rPr lang="cs-CZ" sz="2000" dirty="0" smtClean="0"/>
              <a:t>Berlínská zeď, faktické rozdělení na Záp. </a:t>
            </a:r>
            <a:r>
              <a:rPr lang="cs-CZ" sz="2000" dirty="0" smtClean="0"/>
              <a:t>a </a:t>
            </a:r>
            <a:r>
              <a:rPr lang="cs-CZ" sz="2000" dirty="0" err="1" smtClean="0"/>
              <a:t>Vých</a:t>
            </a:r>
            <a:r>
              <a:rPr lang="cs-CZ" sz="2000" dirty="0" smtClean="0"/>
              <a:t>. Berlín</a:t>
            </a:r>
          </a:p>
          <a:p>
            <a:r>
              <a:rPr lang="cs-CZ" sz="2000" dirty="0" smtClean="0"/>
              <a:t>1989 – pád Berlínské zdi  </a:t>
            </a:r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1000108"/>
            <a:ext cx="5761770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Nejvýznamnější kulturní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zařízení:</a:t>
            </a:r>
            <a:endParaRPr lang="cs-CZ" sz="3200" dirty="0" smtClean="0"/>
          </a:p>
          <a:p>
            <a:endParaRPr lang="cs-CZ" dirty="0" smtClean="0"/>
          </a:p>
          <a:p>
            <a:r>
              <a:rPr lang="cs-CZ" sz="2800" dirty="0" smtClean="0"/>
              <a:t>Státní opera</a:t>
            </a:r>
          </a:p>
          <a:p>
            <a:r>
              <a:rPr lang="cs-CZ" sz="2800" dirty="0" err="1" smtClean="0"/>
              <a:t>Pergamonské</a:t>
            </a:r>
            <a:r>
              <a:rPr lang="cs-CZ" sz="2800" dirty="0" smtClean="0"/>
              <a:t> muzeum</a:t>
            </a:r>
          </a:p>
          <a:p>
            <a:r>
              <a:rPr lang="cs-CZ" sz="2800" dirty="0" smtClean="0"/>
              <a:t>Národní galerie</a:t>
            </a:r>
          </a:p>
          <a:p>
            <a:r>
              <a:rPr lang="cs-CZ" sz="2800" dirty="0" smtClean="0"/>
              <a:t>Berlínská filharmonie</a:t>
            </a:r>
          </a:p>
          <a:p>
            <a:r>
              <a:rPr lang="cs-CZ" sz="2800" dirty="0" smtClean="0"/>
              <a:t>Říšský sněm</a:t>
            </a:r>
          </a:p>
          <a:p>
            <a:r>
              <a:rPr lang="cs-CZ" sz="2800" dirty="0" smtClean="0"/>
              <a:t>Braniborská brána</a:t>
            </a:r>
          </a:p>
          <a:p>
            <a:r>
              <a:rPr lang="cs-CZ" sz="2800" dirty="0" smtClean="0"/>
              <a:t>Televizní věž</a:t>
            </a:r>
          </a:p>
          <a:p>
            <a:r>
              <a:rPr lang="cs-CZ" sz="2800" dirty="0" smtClean="0"/>
              <a:t>Postupimské náměstí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16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1824" y="161544"/>
            <a:ext cx="4340352" cy="653491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58016" y="5143512"/>
            <a:ext cx="1579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Alexanderplatz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85918" y="621508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0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544" y="1258824"/>
            <a:ext cx="6534912" cy="4340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00166" y="5857892"/>
            <a:ext cx="1950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Checkpoint</a:t>
            </a:r>
            <a:r>
              <a:rPr lang="cs-CZ" dirty="0" smtClean="0"/>
              <a:t> Charlie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5357826"/>
            <a:ext cx="1029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06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544" y="1258824"/>
            <a:ext cx="6534912" cy="4340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28728" y="5929330"/>
            <a:ext cx="2913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Trabanty – auta z bývalé NDR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5214950"/>
            <a:ext cx="957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0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544" y="1258824"/>
            <a:ext cx="6534912" cy="4340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28728" y="6000768"/>
            <a:ext cx="4086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Panely bývalé zdi, která rozdělovala Berlín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521495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15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1824" y="161544"/>
            <a:ext cx="4340352" cy="653491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00892" y="5357826"/>
            <a:ext cx="1341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Televizní věž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1604" y="642939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1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1824" y="161544"/>
            <a:ext cx="4340352" cy="653491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58016" y="5429264"/>
            <a:ext cx="1809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Pohled z televizní</a:t>
            </a:r>
          </a:p>
          <a:p>
            <a:r>
              <a:rPr lang="cs-CZ" dirty="0" smtClean="0"/>
              <a:t>věže na Berlín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14480" y="650083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17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544" y="1258824"/>
            <a:ext cx="6534912" cy="4340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57290" y="5786454"/>
            <a:ext cx="3183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Pohled z Televizní věže na Berlín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5286388"/>
            <a:ext cx="1029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1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544" y="1258824"/>
            <a:ext cx="6534912" cy="4340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57290" y="5857892"/>
            <a:ext cx="3179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Pohled z Televizní věže na Berlín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542926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2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544" y="1258824"/>
            <a:ext cx="6534912" cy="4340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57290" y="5857892"/>
            <a:ext cx="1884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Braniborská brána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535782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2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544" y="1258824"/>
            <a:ext cx="6534912" cy="4340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28728" y="5929330"/>
            <a:ext cx="2386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Kopule Říšského sněmu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5286388"/>
            <a:ext cx="1074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28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1824" y="161544"/>
            <a:ext cx="4340352" cy="653491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00892" y="4429132"/>
            <a:ext cx="1367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Říšský sněm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1604" y="6357958"/>
            <a:ext cx="1003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2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544" y="1258824"/>
            <a:ext cx="6534912" cy="4340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28728" y="5929330"/>
            <a:ext cx="1315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Řeka Spréva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5429264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15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544" y="1258824"/>
            <a:ext cx="6534912" cy="4340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57290" y="5929330"/>
            <a:ext cx="1704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Červená radnice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5357826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0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544" y="1258824"/>
            <a:ext cx="6534912" cy="4340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57290" y="6143644"/>
            <a:ext cx="2417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Část železobetonové zdi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5357826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1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544" y="1258824"/>
            <a:ext cx="6534912" cy="4340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28728" y="5857892"/>
            <a:ext cx="1956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Berlínská katedrála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5286388"/>
            <a:ext cx="860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1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1824" y="161544"/>
            <a:ext cx="4340352" cy="653491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00892" y="5786454"/>
            <a:ext cx="152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Humboldt</a:t>
            </a:r>
            <a:r>
              <a:rPr lang="cs-CZ" dirty="0" smtClean="0"/>
              <a:t> Box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0166" y="6357958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908721"/>
            <a:ext cx="7772400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685800" y="2714620"/>
            <a:ext cx="7704856" cy="3429024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Název výukového materiálu:  Berlín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Autor: Radomír </a:t>
            </a:r>
            <a:r>
              <a:rPr lang="cs-CZ" sz="3300" dirty="0" err="1" smtClean="0">
                <a:solidFill>
                  <a:schemeClr val="tx1"/>
                </a:solidFill>
              </a:rPr>
              <a:t>Schoř</a:t>
            </a:r>
            <a:endParaRPr lang="cs-CZ" sz="3300" dirty="0" smtClean="0">
              <a:solidFill>
                <a:schemeClr val="tx1"/>
              </a:solidFill>
            </a:endParaRP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Vytvořeno: 9. 6. 2012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Ročník: osmý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Vzdělávací obor: Zeměpis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Tematický okruh: Regiony světa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Téma: Střední Evropa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Pomůcky: Atlas světa, učebnice, </a:t>
            </a:r>
            <a:r>
              <a:rPr lang="cs-CZ" sz="3300" dirty="0" err="1" smtClean="0">
                <a:solidFill>
                  <a:schemeClr val="tx1"/>
                </a:solidFill>
              </a:rPr>
              <a:t>dataprojektor</a:t>
            </a:r>
            <a:r>
              <a:rPr lang="cs-CZ" sz="3300" dirty="0" smtClean="0">
                <a:solidFill>
                  <a:schemeClr val="tx1"/>
                </a:solidFill>
              </a:rPr>
              <a:t>, PC, USB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Anotace: Materiál je určen k přiblížení hlavního města Německa Berlína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jako moderního vzkvétajícího města.</a:t>
            </a:r>
          </a:p>
          <a:p>
            <a:pPr algn="l"/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81163" y="214290"/>
            <a:ext cx="5781675" cy="114300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42910" y="1857364"/>
            <a:ext cx="60242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Texty jsou vlastní originální tvorbou autora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42910" y="2143116"/>
            <a:ext cx="40908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Fotografie jsou z vlastního archivu autora.</a:t>
            </a:r>
            <a:endParaRPr lang="cs-CZ" dirty="0">
              <a:latin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1500174"/>
            <a:ext cx="842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301</Words>
  <Application>Microsoft Office PowerPoint</Application>
  <PresentationFormat>Předvádění na obrazovce (4:3)</PresentationFormat>
  <Paragraphs>75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Berlín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Berlín</dc:title>
  <dc:creator>pc</dc:creator>
  <cp:lastModifiedBy>hornakova</cp:lastModifiedBy>
  <cp:revision>29</cp:revision>
  <dcterms:created xsi:type="dcterms:W3CDTF">2012-05-14T17:07:10Z</dcterms:created>
  <dcterms:modified xsi:type="dcterms:W3CDTF">2013-05-26T16:24:52Z</dcterms:modified>
</cp:coreProperties>
</file>