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0" r:id="rId5"/>
    <p:sldId id="261" r:id="rId6"/>
    <p:sldId id="263" r:id="rId7"/>
    <p:sldId id="266" r:id="rId8"/>
    <p:sldId id="269" r:id="rId9"/>
    <p:sldId id="25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4660"/>
  </p:normalViewPr>
  <p:slideViewPr>
    <p:cSldViewPr>
      <p:cViewPr>
        <p:scale>
          <a:sx n="82" d="100"/>
          <a:sy n="82" d="100"/>
        </p:scale>
        <p:origin x="-1014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9328A3-FBCA-4E1E-A199-2FA9A2B3717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3A1D25-7526-4E05-9188-C3024F2B9C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3/38/GreatWall_2004_Summer_4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5/Tenzin_Gyatzo_foto_1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6/62/BeijingTiananmenSquare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4/4f/Potala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ijingTiananmenSquare.jpg" TargetMode="External"/><Relationship Id="rId2" Type="http://schemas.openxmlformats.org/officeDocument/2006/relationships/hyperlink" Target="http://cs.wikipedia.org/wiki/Soubor:Tenzin_Gyatzo_foto_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3/38/GreatWall_2004_Summer_4.jpg" TargetMode="External"/><Relationship Id="rId4" Type="http://schemas.openxmlformats.org/officeDocument/2006/relationships/hyperlink" Target="http://cs.wikipedia.org/wiki/Soubor:Potala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428736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Asijské regiony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2571744"/>
            <a:ext cx="6400800" cy="256699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Č Í N A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5" name="Obrázek 4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142852"/>
            <a:ext cx="5781675" cy="1285884"/>
          </a:xfrm>
          <a:prstGeom prst="rect">
            <a:avLst/>
          </a:prstGeom>
        </p:spPr>
      </p:pic>
      <p:pic>
        <p:nvPicPr>
          <p:cNvPr id="6" name="Obrázek 5" descr="cina vlaj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298" y="3643314"/>
            <a:ext cx="3714776" cy="2143140"/>
          </a:xfrm>
          <a:prstGeom prst="rect">
            <a:avLst/>
          </a:prstGeom>
        </p:spPr>
      </p:pic>
      <p:sp>
        <p:nvSpPr>
          <p:cNvPr id="13313" name="Rectangle 1"/>
          <p:cNvSpPr>
            <a:spLocks noChangeArrowheads="1"/>
          </p:cNvSpPr>
          <p:nvPr/>
        </p:nvSpPr>
        <p:spPr bwMode="auto">
          <a:xfrm>
            <a:off x="0" y="6072206"/>
            <a:ext cx="885828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6429396"/>
            <a:ext cx="2435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VY_32_INOVACE_19_35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38" y="857232"/>
            <a:ext cx="322825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/>
                </a:solidFill>
              </a:rPr>
              <a:t>  Navozující otázky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85852" y="1785926"/>
            <a:ext cx="671312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Kolik má Čína přibližně obyvatel ?</a:t>
            </a:r>
          </a:p>
          <a:p>
            <a:pPr marL="342900" indent="-342900">
              <a:buAutoNum type="arabicPeriod"/>
            </a:pPr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Která jídla čínské kuchyně znáš ?</a:t>
            </a:r>
          </a:p>
          <a:p>
            <a:pPr marL="342900" indent="-342900">
              <a:buAutoNum type="arabicPeriod"/>
            </a:pPr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Které čínské výrobky si koupíš u nás ?</a:t>
            </a:r>
          </a:p>
          <a:p>
            <a:pPr marL="342900" indent="-342900">
              <a:buAutoNum type="arabicPeriod"/>
            </a:pPr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Které vynálezy pochází z Číny ?</a:t>
            </a:r>
          </a:p>
          <a:p>
            <a:pPr marL="342900" indent="-342900">
              <a:buAutoNum type="arabicPeriod"/>
            </a:pPr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Jaký význam měla Velká čínská zeď ?</a:t>
            </a:r>
            <a:endParaRPr lang="cs-CZ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71670" y="357166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Č Í N 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1285860"/>
            <a:ext cx="810669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nejlidnatější </a:t>
            </a:r>
            <a:r>
              <a:rPr lang="cs-CZ" sz="2800" dirty="0" smtClean="0"/>
              <a:t>země světa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 3</a:t>
            </a:r>
            <a:r>
              <a:rPr lang="cs-CZ" sz="2800" dirty="0" smtClean="0"/>
              <a:t>. největší rozlohou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 1949 </a:t>
            </a:r>
            <a:r>
              <a:rPr lang="cs-CZ" sz="2800" dirty="0" smtClean="0"/>
              <a:t>konec císařství, začátek komunistického režimu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 období </a:t>
            </a:r>
            <a:r>
              <a:rPr lang="cs-CZ" sz="2800" dirty="0" smtClean="0"/>
              <a:t>maoismu – ztráta osobních svobod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 v </a:t>
            </a:r>
            <a:r>
              <a:rPr lang="cs-CZ" sz="2800" dirty="0" smtClean="0"/>
              <a:t>80. letech minulého století otevření Číny světu</a:t>
            </a:r>
          </a:p>
          <a:p>
            <a:r>
              <a:rPr lang="cs-CZ" sz="2800" dirty="0" smtClean="0"/>
              <a:t>(zahraniční </a:t>
            </a:r>
            <a:r>
              <a:rPr lang="cs-CZ" sz="2800" dirty="0" smtClean="0"/>
              <a:t>investice, svobodné </a:t>
            </a:r>
            <a:r>
              <a:rPr lang="cs-CZ" sz="2800" dirty="0" smtClean="0"/>
              <a:t>obchodování)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GreatWall 2004 Summer 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60648"/>
            <a:ext cx="7620000" cy="5715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27584" y="616530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5301208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Velká čínská zeď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785794"/>
            <a:ext cx="3392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 O S P O D Á Ř S T V 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428736"/>
            <a:ext cx="88936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00B0F0"/>
                </a:solidFill>
              </a:rPr>
              <a:t>Průmysl</a:t>
            </a:r>
            <a:r>
              <a:rPr lang="cs-CZ" sz="2400" dirty="0" smtClean="0"/>
              <a:t>: </a:t>
            </a:r>
            <a:r>
              <a:rPr lang="cs-CZ" sz="2400" dirty="0" smtClean="0"/>
              <a:t>těžba uhlí, železné rudy, wolframu, výroba železa a oceli,</a:t>
            </a:r>
          </a:p>
          <a:p>
            <a:r>
              <a:rPr lang="cs-CZ" sz="2400" dirty="0" smtClean="0"/>
              <a:t>                  textilní průmysl, výroba porcelánu, obrovská produkce </a:t>
            </a:r>
          </a:p>
          <a:p>
            <a:r>
              <a:rPr lang="cs-CZ" sz="2400" dirty="0" smtClean="0"/>
              <a:t>                  spotřebního zboží  a vývoz do celého světa</a:t>
            </a:r>
          </a:p>
          <a:p>
            <a:endParaRPr lang="cs-CZ" sz="2400" dirty="0" smtClean="0"/>
          </a:p>
          <a:p>
            <a:r>
              <a:rPr lang="cs-CZ" sz="2400" i="1" dirty="0" smtClean="0">
                <a:solidFill>
                  <a:srgbClr val="00B0F0"/>
                </a:solidFill>
              </a:rPr>
              <a:t>Zemědělství</a:t>
            </a:r>
            <a:r>
              <a:rPr lang="cs-CZ" sz="2400" dirty="0" smtClean="0"/>
              <a:t>: pšenice, cukrovka, brambory, na jihu rýže, cukrová třtina,</a:t>
            </a:r>
          </a:p>
          <a:p>
            <a:r>
              <a:rPr lang="cs-CZ" sz="2400" dirty="0" smtClean="0"/>
              <a:t>                   sója, </a:t>
            </a:r>
            <a:r>
              <a:rPr lang="cs-CZ" sz="2400" dirty="0" smtClean="0"/>
              <a:t>tabák</a:t>
            </a:r>
            <a:endParaRPr lang="cs-CZ" sz="2400" dirty="0" smtClean="0"/>
          </a:p>
          <a:p>
            <a:r>
              <a:rPr lang="cs-CZ" sz="2400" dirty="0" smtClean="0"/>
              <a:t>                   chov prasat a drůbeže, na západě pastevectví</a:t>
            </a:r>
          </a:p>
          <a:p>
            <a:endParaRPr lang="cs-CZ" sz="2400" dirty="0" smtClean="0"/>
          </a:p>
          <a:p>
            <a:r>
              <a:rPr lang="cs-CZ" sz="2400" dirty="0" smtClean="0"/>
              <a:t>Modernizace  hlavně na východě země.</a:t>
            </a:r>
          </a:p>
          <a:p>
            <a:r>
              <a:rPr lang="cs-CZ" sz="2400" dirty="0" smtClean="0"/>
              <a:t>Rozdíl mezi životní úrovní ve městech a na vesnici.</a:t>
            </a:r>
          </a:p>
          <a:p>
            <a:r>
              <a:rPr lang="cs-CZ" sz="2400" dirty="0" smtClean="0"/>
              <a:t>Problém vysokého přírůstku obyvatel – různá opatření.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500042"/>
            <a:ext cx="88181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Hlavní město: </a:t>
            </a:r>
            <a:r>
              <a:rPr lang="cs-CZ" sz="2400" dirty="0" smtClean="0">
                <a:solidFill>
                  <a:srgbClr val="00B0F0"/>
                </a:solidFill>
              </a:rPr>
              <a:t>PEKING</a:t>
            </a:r>
          </a:p>
          <a:p>
            <a:r>
              <a:rPr lang="cs-CZ" sz="2400" dirty="0" smtClean="0"/>
              <a:t>Největší město: Šanghaj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HONGKONG </a:t>
            </a:r>
            <a:r>
              <a:rPr lang="cs-CZ" sz="2400" dirty="0" smtClean="0"/>
              <a:t>– bývalá britská kolonie, součást Číny od roku 1997,</a:t>
            </a:r>
          </a:p>
          <a:p>
            <a:r>
              <a:rPr lang="cs-CZ" sz="2400" dirty="0" smtClean="0"/>
              <a:t>                          finanční a obchodní </a:t>
            </a:r>
            <a:r>
              <a:rPr lang="cs-CZ" sz="2400" dirty="0" smtClean="0"/>
              <a:t>centrum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2786058"/>
            <a:ext cx="50006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TIBET</a:t>
            </a:r>
            <a:r>
              <a:rPr lang="cs-CZ" sz="2400" dirty="0" smtClean="0"/>
              <a:t> – území násilím zabráno v roce 1950 a připojeno k </a:t>
            </a:r>
            <a:r>
              <a:rPr lang="cs-CZ" sz="2400" dirty="0" smtClean="0"/>
              <a:t>Číně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Největší duchovní a světský </a:t>
            </a:r>
            <a:r>
              <a:rPr lang="cs-CZ" sz="2400" dirty="0" smtClean="0"/>
              <a:t>vůdce, </a:t>
            </a:r>
            <a:r>
              <a:rPr lang="cs-CZ" sz="2400" dirty="0" smtClean="0"/>
              <a:t>představitel Tibeťanů</a:t>
            </a:r>
          </a:p>
          <a:p>
            <a:r>
              <a:rPr lang="cs-CZ" sz="2400" b="1" dirty="0" smtClean="0"/>
              <a:t>DALAJLÁMA</a:t>
            </a:r>
            <a:r>
              <a:rPr lang="cs-CZ" sz="2400" dirty="0" smtClean="0"/>
              <a:t> žije od roku 1959 v exilu </a:t>
            </a:r>
            <a:r>
              <a:rPr lang="cs-CZ" sz="2400" dirty="0" smtClean="0"/>
              <a:t>  v </a:t>
            </a:r>
            <a:r>
              <a:rPr lang="cs-CZ" sz="2400" dirty="0" smtClean="0"/>
              <a:t>Indii</a:t>
            </a:r>
            <a:endParaRPr lang="cs-CZ" sz="2400" dirty="0"/>
          </a:p>
        </p:txBody>
      </p:sp>
      <p:pic>
        <p:nvPicPr>
          <p:cNvPr id="8194" name="Picture 2" descr="Soubor:Tenzin Gyatzo foto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2857496"/>
            <a:ext cx="3005138" cy="378621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000628" y="635795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357950" y="4786322"/>
            <a:ext cx="1438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PEKING</a:t>
            </a:r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7170" name="Picture 2" descr="Soubor:BeijingTiananmenSqua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714356"/>
            <a:ext cx="7358114" cy="507209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8596" y="5500702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7686" y="6000768"/>
            <a:ext cx="548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Náměstí nebeského klidu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2928926" y="785794"/>
            <a:ext cx="31373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 E K I N G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Soubor:Potal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785794"/>
            <a:ext cx="7620000" cy="521497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643570" y="1142984"/>
            <a:ext cx="27109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L H Á S A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4" y="5643578"/>
            <a:ext cx="796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57950" y="6000768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 I B E T</a:t>
            </a: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285720" y="500042"/>
            <a:ext cx="19288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Zdroje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3081" y="123870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262" y="154885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14414" y="2786058"/>
            <a:ext cx="750099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Tenzin</a:t>
            </a:r>
            <a:r>
              <a:rPr lang="cs-CZ" dirty="0" smtClean="0"/>
              <a:t> </a:t>
            </a:r>
            <a:r>
              <a:rPr lang="cs-CZ" dirty="0" err="1" smtClean="0"/>
              <a:t>Gyatzo</a:t>
            </a:r>
            <a:r>
              <a:rPr lang="cs-CZ" dirty="0" smtClean="0"/>
              <a:t> foto 1.jpg. </a:t>
            </a:r>
            <a:r>
              <a:rPr lang="cs-CZ" i="1" dirty="0" smtClean="0">
                <a:hlinkClick r:id="rId2"/>
              </a:rPr>
              <a:t>Http://cs.wikipedia.org/wiki/Soubor:Tenzin_Gyatzo_foto_1.jpg</a:t>
            </a:r>
            <a:r>
              <a:rPr lang="cs-CZ" i="1" dirty="0"/>
              <a:t> </a:t>
            </a:r>
            <a:r>
              <a:rPr lang="cs-CZ" dirty="0" smtClean="0"/>
              <a:t>[online]. 2005 [cit. 2012-06-12]. Dostupné z: </a:t>
            </a:r>
            <a:r>
              <a:rPr lang="cs-CZ" dirty="0" smtClean="0">
                <a:hlinkClick r:id="rId2"/>
              </a:rPr>
              <a:t>http://cs.wikipedia.org/wiki/Soubor:Tenzin_Gyatzo_foto_1.jpg</a:t>
            </a:r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285749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232718" y="4184757"/>
            <a:ext cx="764386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Soubor:BeijingTiananmenSquare.jpg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2012-06-12].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cs.wikipedia.org/wiki/Soubor:BeijingTiananmenSquare.jpg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262" y="4184757"/>
            <a:ext cx="886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303028" y="5301208"/>
            <a:ext cx="75266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ŠVAČEK, Ondřej. </a:t>
            </a:r>
            <a:r>
              <a:rPr lang="cs-CZ" dirty="0" err="1" smtClean="0"/>
              <a:t>Potala.jpg</a:t>
            </a:r>
            <a:r>
              <a:rPr lang="cs-CZ" dirty="0" smtClean="0"/>
              <a:t>. </a:t>
            </a:r>
            <a:r>
              <a:rPr lang="cs-CZ" i="1" dirty="0" err="1" smtClean="0"/>
              <a:t>Potala.jpg</a:t>
            </a:r>
            <a:r>
              <a:rPr lang="cs-CZ" dirty="0" smtClean="0"/>
              <a:t> [online]. 2006 [cit. 2012-06-12]. Dostupné z: </a:t>
            </a:r>
            <a:r>
              <a:rPr lang="cs-CZ" dirty="0" smtClean="0">
                <a:hlinkClick r:id="rId4"/>
              </a:rPr>
              <a:t>http://cs.wikipedia.org/wiki/Soubor:Potala.jpg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530120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285852" y="500042"/>
            <a:ext cx="70009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DVOŘÁK, Jiří, Alice KOHOUTOVÁ a Pavel TAIBR. </a:t>
            </a:r>
            <a:r>
              <a:rPr lang="cs-CZ" i="1" dirty="0" smtClean="0"/>
              <a:t>Zeměpis 7</a:t>
            </a:r>
            <a:r>
              <a:rPr lang="cs-CZ" dirty="0" smtClean="0"/>
              <a:t>: </a:t>
            </a:r>
            <a:r>
              <a:rPr lang="cs-CZ" i="1" dirty="0" smtClean="0"/>
              <a:t>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Fraus</a:t>
            </a:r>
            <a:r>
              <a:rPr lang="cs-CZ" dirty="0" smtClean="0"/>
              <a:t>, 2005, 128 s. ISBN 80-723-8304-3. c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259632" y="1556792"/>
            <a:ext cx="65527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GreatWall</a:t>
            </a:r>
            <a:r>
              <a:rPr lang="cs-CZ" dirty="0" smtClean="0"/>
              <a:t> 2004 </a:t>
            </a:r>
            <a:r>
              <a:rPr lang="cs-CZ" dirty="0" err="1" smtClean="0"/>
              <a:t>Summer</a:t>
            </a:r>
            <a:r>
              <a:rPr lang="cs-CZ" dirty="0" smtClean="0"/>
              <a:t> 4.jpg. </a:t>
            </a:r>
            <a:r>
              <a:rPr lang="cs-CZ" i="1" dirty="0" smtClean="0"/>
              <a:t>Soubor:</a:t>
            </a:r>
            <a:r>
              <a:rPr lang="cs-CZ" i="1" dirty="0" err="1" smtClean="0"/>
              <a:t>GreatWall</a:t>
            </a:r>
            <a:r>
              <a:rPr lang="cs-CZ" i="1" dirty="0" smtClean="0"/>
              <a:t> 2004 </a:t>
            </a:r>
            <a:r>
              <a:rPr lang="cs-CZ" i="1" dirty="0" err="1" smtClean="0"/>
              <a:t>Summer</a:t>
            </a:r>
            <a:r>
              <a:rPr lang="cs-CZ" i="1" dirty="0" smtClean="0"/>
              <a:t> 4.jpg</a:t>
            </a:r>
            <a:r>
              <a:rPr lang="cs-CZ" dirty="0" smtClean="0"/>
              <a:t> [online]. 2007 [cit. 2012-06-12]. Dostupné z: </a:t>
            </a:r>
            <a:r>
              <a:rPr lang="cs-CZ" dirty="0" smtClean="0">
                <a:hlinkClick r:id="rId5"/>
              </a:rPr>
              <a:t>http://upload.wikimedia.org/wikipedia/commons/3/38/GreatWall_2004_Summer_4.jpg</a:t>
            </a:r>
            <a:r>
              <a:rPr lang="cs-CZ" dirty="0" smtClean="0"/>
              <a:t>   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214290"/>
            <a:ext cx="5781675" cy="121444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57192" y="2420888"/>
            <a:ext cx="8286808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 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12. 6. 2012</a:t>
            </a:r>
          </a:p>
          <a:p>
            <a:r>
              <a:rPr lang="cs-CZ" dirty="0" smtClean="0"/>
              <a:t>Ročník: sedmý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</a:t>
            </a:r>
            <a:r>
              <a:rPr lang="cs-CZ" dirty="0"/>
              <a:t>Z</a:t>
            </a:r>
            <a:r>
              <a:rPr lang="cs-CZ" dirty="0" smtClean="0"/>
              <a:t>eměpis</a:t>
            </a:r>
          </a:p>
          <a:p>
            <a:r>
              <a:rPr lang="cs-CZ" dirty="0" smtClean="0"/>
              <a:t>Vzdělávací okruh: Regiony světa</a:t>
            </a:r>
          </a:p>
          <a:p>
            <a:r>
              <a:rPr lang="cs-CZ" dirty="0" smtClean="0"/>
              <a:t>Téma: Asijské regiony</a:t>
            </a:r>
          </a:p>
          <a:p>
            <a:r>
              <a:rPr lang="cs-CZ" dirty="0"/>
              <a:t>Pomůcky: </a:t>
            </a:r>
            <a:r>
              <a:rPr lang="cs-CZ" dirty="0" smtClean="0"/>
              <a:t>Dataprojektor</a:t>
            </a:r>
            <a:r>
              <a:rPr lang="cs-CZ" dirty="0"/>
              <a:t>, PC, USB</a:t>
            </a:r>
          </a:p>
          <a:p>
            <a:r>
              <a:rPr lang="cs-CZ" dirty="0" smtClean="0"/>
              <a:t>Anotace:  Vzdělávací materiál je určen k probírání učiva o Číně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628800"/>
            <a:ext cx="62587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Čína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508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Asijské regiony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Asijské regiony</dc:title>
  <dc:creator>pc</dc:creator>
  <cp:lastModifiedBy>hornakova</cp:lastModifiedBy>
  <cp:revision>66</cp:revision>
  <dcterms:created xsi:type="dcterms:W3CDTF">2012-04-15T10:28:26Z</dcterms:created>
  <dcterms:modified xsi:type="dcterms:W3CDTF">2013-05-26T16:28:29Z</dcterms:modified>
</cp:coreProperties>
</file>