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89" r:id="rId3"/>
    <p:sldId id="290" r:id="rId4"/>
    <p:sldId id="259" r:id="rId5"/>
    <p:sldId id="261" r:id="rId6"/>
    <p:sldId id="262" r:id="rId7"/>
    <p:sldId id="263" r:id="rId8"/>
    <p:sldId id="266" r:id="rId9"/>
    <p:sldId id="288" r:id="rId10"/>
    <p:sldId id="267" r:id="rId11"/>
    <p:sldId id="268" r:id="rId12"/>
    <p:sldId id="258" r:id="rId13"/>
    <p:sldId id="269" r:id="rId14"/>
    <p:sldId id="270" r:id="rId15"/>
    <p:sldId id="271" r:id="rId16"/>
    <p:sldId id="272" r:id="rId17"/>
    <p:sldId id="274" r:id="rId18"/>
    <p:sldId id="273" r:id="rId19"/>
    <p:sldId id="279" r:id="rId20"/>
    <p:sldId id="281" r:id="rId21"/>
    <p:sldId id="280" r:id="rId22"/>
    <p:sldId id="283" r:id="rId23"/>
    <p:sldId id="275" r:id="rId24"/>
    <p:sldId id="276" r:id="rId25"/>
    <p:sldId id="282" r:id="rId26"/>
    <p:sldId id="284" r:id="rId27"/>
    <p:sldId id="287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47BA7C-6BF7-475A-9B80-AF5EC4E5BFA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CC4EF-C9D7-4FC6-8625-0DC461CD49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42976" y="2571744"/>
            <a:ext cx="71438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Republika Jižní Afrika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42852"/>
            <a:ext cx="5995989" cy="1571636"/>
          </a:xfrm>
          <a:prstGeom prst="rect">
            <a:avLst/>
          </a:prstGeom>
          <a:noFill/>
        </p:spPr>
      </p:pic>
      <p:sp>
        <p:nvSpPr>
          <p:cNvPr id="30721" name="Rectangle 1"/>
          <p:cNvSpPr>
            <a:spLocks noChangeArrowheads="1"/>
          </p:cNvSpPr>
          <p:nvPr/>
        </p:nvSpPr>
        <p:spPr bwMode="auto">
          <a:xfrm>
            <a:off x="0" y="6000768"/>
            <a:ext cx="885828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4" y="6500834"/>
            <a:ext cx="2435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VY_32_INOVACE_20_35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25077"/>
            <a:ext cx="8332089" cy="51090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Počet obyvatel:  49 mil.</a:t>
            </a:r>
          </a:p>
          <a:p>
            <a:r>
              <a:rPr lang="cs-CZ" sz="2800" dirty="0" smtClean="0"/>
              <a:t>Hlavní město:  Pretoria</a:t>
            </a:r>
          </a:p>
          <a:p>
            <a:pPr>
              <a:buFontTx/>
              <a:buChar char="-"/>
            </a:pPr>
            <a:r>
              <a:rPr lang="cs-CZ" sz="2800" dirty="0" smtClean="0"/>
              <a:t> jeden z nejvyspělejších afrických států</a:t>
            </a:r>
          </a:p>
          <a:p>
            <a:pPr>
              <a:buFontTx/>
              <a:buChar char="-"/>
            </a:pPr>
            <a:r>
              <a:rPr lang="cs-CZ" sz="2800" dirty="0" smtClean="0"/>
              <a:t> velmi dlouhá historie osídlování</a:t>
            </a:r>
          </a:p>
          <a:p>
            <a:pPr>
              <a:buFontTx/>
              <a:buChar char="-"/>
            </a:pPr>
            <a:r>
              <a:rPr lang="cs-CZ" sz="2800" dirty="0" smtClean="0"/>
              <a:t> evropská kolonizace</a:t>
            </a:r>
          </a:p>
          <a:p>
            <a:pPr>
              <a:buFontTx/>
              <a:buChar char="-"/>
            </a:pPr>
            <a:r>
              <a:rPr lang="cs-CZ" sz="2800" dirty="0" smtClean="0"/>
              <a:t> 1488 portugalský mořeplavec </a:t>
            </a:r>
            <a:r>
              <a:rPr lang="cs-CZ" sz="2800" dirty="0" err="1" smtClean="0"/>
              <a:t>Bartolomeo</a:t>
            </a:r>
            <a:r>
              <a:rPr lang="cs-CZ" sz="2800" dirty="0" smtClean="0"/>
              <a:t> </a:t>
            </a:r>
            <a:r>
              <a:rPr lang="cs-CZ" sz="2800" dirty="0" err="1" smtClean="0"/>
              <a:t>Diaz</a:t>
            </a: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 Portugalci však osady nezakládali</a:t>
            </a:r>
          </a:p>
          <a:p>
            <a:pPr>
              <a:buFontTx/>
              <a:buChar char="-"/>
            </a:pPr>
            <a:r>
              <a:rPr lang="cs-CZ" sz="2800" dirty="0" smtClean="0"/>
              <a:t> prvními osadníky Holanďané koncem 16. a v 17. století</a:t>
            </a:r>
          </a:p>
          <a:p>
            <a:pPr>
              <a:buFontTx/>
              <a:buChar char="-"/>
            </a:pPr>
            <a:r>
              <a:rPr lang="cs-CZ" sz="2800" dirty="0" smtClean="0"/>
              <a:t> 1910 ovládnutí země Brity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endParaRPr lang="cs-CZ" sz="2800" dirty="0" smtClean="0"/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71604" y="714356"/>
            <a:ext cx="22781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JIŽNÍ AFRIKA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7" y="1071546"/>
            <a:ext cx="853589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APARTHEID</a:t>
            </a:r>
          </a:p>
          <a:p>
            <a:r>
              <a:rPr lang="cs-CZ" sz="2400" dirty="0" smtClean="0"/>
              <a:t>V Jihoafrické republice oficiální politika 1948 – 1990</a:t>
            </a:r>
          </a:p>
          <a:p>
            <a:pPr>
              <a:buFontTx/>
              <a:buChar char="-"/>
            </a:pPr>
            <a:r>
              <a:rPr lang="cs-CZ" sz="2400" dirty="0" smtClean="0"/>
              <a:t> projevoval se například oddělením dopravních prostředků pro</a:t>
            </a:r>
          </a:p>
          <a:p>
            <a:pPr>
              <a:buFontTx/>
              <a:buChar char="-"/>
            </a:pPr>
            <a:r>
              <a:rPr lang="cs-CZ" sz="2400" dirty="0" smtClean="0"/>
              <a:t> bělošské a tzv. barevné</a:t>
            </a:r>
          </a:p>
          <a:p>
            <a:pPr>
              <a:buFontTx/>
              <a:buChar char="-"/>
            </a:pPr>
            <a:r>
              <a:rPr lang="cs-CZ" sz="2400" dirty="0" smtClean="0"/>
              <a:t> černošské obyvatelstvo nemělo přístup do restaurací, kin, škol apod.</a:t>
            </a:r>
          </a:p>
          <a:p>
            <a:pPr>
              <a:buFontTx/>
              <a:buChar char="-"/>
            </a:pPr>
            <a:r>
              <a:rPr lang="cs-CZ" sz="2400" dirty="0" smtClean="0"/>
              <a:t> 1961 </a:t>
            </a:r>
            <a:r>
              <a:rPr lang="cs-CZ" sz="2400" dirty="0" smtClean="0"/>
              <a:t>nezávislost</a:t>
            </a:r>
          </a:p>
          <a:p>
            <a:r>
              <a:rPr lang="cs-CZ" sz="2400" dirty="0" smtClean="0"/>
              <a:t>  </a:t>
            </a:r>
            <a:r>
              <a:rPr lang="cs-CZ" sz="2400" dirty="0" smtClean="0">
                <a:solidFill>
                  <a:srgbClr val="00B0F0"/>
                </a:solidFill>
              </a:rPr>
              <a:t>Nelson MANDELA</a:t>
            </a:r>
          </a:p>
          <a:p>
            <a:r>
              <a:rPr lang="cs-CZ" sz="2400" dirty="0" smtClean="0"/>
              <a:t>  uvězněný r. 1964 na doživotí</a:t>
            </a:r>
          </a:p>
          <a:p>
            <a:r>
              <a:rPr lang="cs-CZ" sz="2400" dirty="0" smtClean="0"/>
              <a:t> r. 1994 nastoupil do prezidentského úřadu – konec apartheidu</a:t>
            </a:r>
          </a:p>
          <a:p>
            <a:endParaRPr lang="cs-CZ" sz="2400" dirty="0" smtClean="0"/>
          </a:p>
          <a:p>
            <a:r>
              <a:rPr lang="cs-CZ" sz="2400" dirty="0" smtClean="0"/>
              <a:t>důsledky – vysoká míra zločinnosti, příslušníci bílé menšiny vražděni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3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142984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58016" y="3214686"/>
            <a:ext cx="1775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Kapské město</a:t>
            </a:r>
          </a:p>
          <a:p>
            <a:endParaRPr lang="cs-CZ" dirty="0" smtClean="0"/>
          </a:p>
          <a:p>
            <a:r>
              <a:rPr lang="cs-CZ" dirty="0" smtClean="0"/>
              <a:t>V pozadí Stolová </a:t>
            </a:r>
          </a:p>
          <a:p>
            <a:r>
              <a:rPr lang="cs-CZ" dirty="0" smtClean="0"/>
              <a:t>hora</a:t>
            </a:r>
            <a:endParaRPr lang="cs-CZ" dirty="0"/>
          </a:p>
        </p:txBody>
      </p:sp>
      <p:pic>
        <p:nvPicPr>
          <p:cNvPr id="4" name="Obrázek 3" descr="DSCN334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785794"/>
            <a:ext cx="6572296" cy="514353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3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285860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72330" y="3643314"/>
            <a:ext cx="1715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ulicích</a:t>
            </a:r>
          </a:p>
          <a:p>
            <a:r>
              <a:rPr lang="cs-CZ" dirty="0" smtClean="0"/>
              <a:t>Kapského Města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35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1088136"/>
            <a:ext cx="6572296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58082" y="4786322"/>
            <a:ext cx="10523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Strelicie</a:t>
            </a:r>
            <a:endParaRPr lang="cs-CZ" dirty="0" smtClean="0"/>
          </a:p>
          <a:p>
            <a:r>
              <a:rPr lang="cs-CZ" dirty="0" smtClean="0"/>
              <a:t>královská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34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7224" y="1214422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215206" y="4929198"/>
            <a:ext cx="13858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Botanická</a:t>
            </a:r>
          </a:p>
          <a:p>
            <a:r>
              <a:rPr lang="cs-CZ" dirty="0" smtClean="0"/>
              <a:t>zahrada</a:t>
            </a:r>
          </a:p>
          <a:p>
            <a:r>
              <a:rPr lang="cs-CZ" dirty="0" err="1" smtClean="0"/>
              <a:t>Kirstenbosch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36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86512" y="585789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Rýžová pole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4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088136"/>
            <a:ext cx="628654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58082" y="3571876"/>
            <a:ext cx="16146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Pohled </a:t>
            </a:r>
          </a:p>
          <a:p>
            <a:r>
              <a:rPr lang="cs-CZ" dirty="0" smtClean="0"/>
              <a:t>ze Stolové hory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36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72264" y="5857892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I N I C 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35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1136" y="307848"/>
            <a:ext cx="4681728" cy="62423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43768" y="5643578"/>
            <a:ext cx="1890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Botanická zahrada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45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00100" y="1142984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429520" y="4357694"/>
            <a:ext cx="1205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Mys Dobré</a:t>
            </a:r>
          </a:p>
          <a:p>
            <a:r>
              <a:rPr lang="cs-CZ" dirty="0" smtClean="0"/>
              <a:t>naděje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4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642918"/>
            <a:ext cx="6242304" cy="496748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58016" y="3214686"/>
            <a:ext cx="20555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Pobřeží</a:t>
            </a:r>
          </a:p>
          <a:p>
            <a:r>
              <a:rPr lang="cs-CZ" dirty="0" smtClean="0"/>
              <a:t> mysu Dobré naděje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44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643570" y="6000768"/>
            <a:ext cx="2261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Poloostrov </a:t>
            </a:r>
            <a:r>
              <a:rPr lang="cs-CZ" dirty="0" err="1" smtClean="0"/>
              <a:t>Misty</a:t>
            </a:r>
            <a:r>
              <a:rPr lang="cs-CZ" dirty="0" smtClean="0"/>
              <a:t> </a:t>
            </a:r>
            <a:r>
              <a:rPr lang="cs-CZ" dirty="0" err="1" smtClean="0"/>
              <a:t>Cliffs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4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00628" y="6072206"/>
            <a:ext cx="1897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Mys Dobré naděje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4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7224" y="307848"/>
            <a:ext cx="5357850" cy="62423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29388" y="4071942"/>
            <a:ext cx="18979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Mys Dobré naděje</a:t>
            </a:r>
          </a:p>
          <a:p>
            <a:r>
              <a:rPr lang="cs-CZ" dirty="0" smtClean="0"/>
              <a:t>maják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4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7224" y="307848"/>
            <a:ext cx="4786346" cy="62423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929322" y="3500438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Krugeův</a:t>
            </a:r>
            <a:r>
              <a:rPr lang="cs-CZ" dirty="0" smtClean="0"/>
              <a:t> národní park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43636" y="4572008"/>
            <a:ext cx="1734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Paviáni BABOON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29322" y="1357298"/>
            <a:ext cx="2009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13 národních parků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4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357166"/>
            <a:ext cx="5500726" cy="62423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15074" y="4071942"/>
            <a:ext cx="872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lachtan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5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1088136"/>
            <a:ext cx="6357982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43768" y="3643314"/>
            <a:ext cx="12724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Krugeův</a:t>
            </a:r>
            <a:r>
              <a:rPr lang="cs-CZ" dirty="0" smtClean="0"/>
              <a:t> NP</a:t>
            </a:r>
          </a:p>
          <a:p>
            <a:endParaRPr lang="cs-CZ" dirty="0" smtClean="0"/>
          </a:p>
          <a:p>
            <a:r>
              <a:rPr lang="cs-CZ" dirty="0" smtClean="0"/>
              <a:t>nosorožci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5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6" y="1088136"/>
            <a:ext cx="6215106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43768" y="4143380"/>
            <a:ext cx="764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pakůň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55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48" y="1000108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43768" y="3286124"/>
            <a:ext cx="1272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Krugeův</a:t>
            </a:r>
            <a:r>
              <a:rPr lang="cs-CZ" dirty="0" smtClean="0"/>
              <a:t> NP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15206" y="4286256"/>
            <a:ext cx="689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žirafy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5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928670"/>
            <a:ext cx="6242304" cy="4681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000892" y="4000504"/>
            <a:ext cx="623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sloni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5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00100" y="1142984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00958" y="4143380"/>
            <a:ext cx="8547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Daman</a:t>
            </a:r>
          </a:p>
          <a:p>
            <a:r>
              <a:rPr lang="cs-CZ" dirty="0" smtClean="0"/>
              <a:t>Kapský</a:t>
            </a: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00166" y="5929330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Tučňák africký </a:t>
            </a:r>
            <a:endParaRPr lang="cs-CZ" dirty="0"/>
          </a:p>
        </p:txBody>
      </p:sp>
      <p:pic>
        <p:nvPicPr>
          <p:cNvPr id="4" name="Obrázek 3" descr="DSCN35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3372" y="2285992"/>
            <a:ext cx="4857784" cy="3929090"/>
          </a:xfrm>
          <a:prstGeom prst="rect">
            <a:avLst/>
          </a:prstGeom>
        </p:spPr>
      </p:pic>
      <p:pic>
        <p:nvPicPr>
          <p:cNvPr id="5" name="Obrázek 4" descr="DSCN35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282" y="571480"/>
            <a:ext cx="3857652" cy="500066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57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143504" y="5929330"/>
            <a:ext cx="1746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Antilopa skákavá</a:t>
            </a:r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359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929586" y="4429132"/>
            <a:ext cx="570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slon</a:t>
            </a:r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2428868"/>
            <a:ext cx="664371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Republika Jižní Afrika</a:t>
            </a:r>
          </a:p>
          <a:p>
            <a:r>
              <a:rPr lang="cs-CZ" dirty="0" smtClean="0"/>
              <a:t>Autor: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14. 6. 2012</a:t>
            </a:r>
          </a:p>
          <a:p>
            <a:r>
              <a:rPr lang="cs-CZ" dirty="0" smtClean="0"/>
              <a:t>Ročník: sedmý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Tematický okruh: Regiony světa</a:t>
            </a:r>
          </a:p>
          <a:p>
            <a:r>
              <a:rPr lang="cs-CZ" dirty="0" smtClean="0"/>
              <a:t>Téma: Afrika</a:t>
            </a:r>
          </a:p>
          <a:p>
            <a:r>
              <a:rPr lang="cs-CZ" dirty="0" smtClean="0"/>
              <a:t>Pomůcky: atlas světa, </a:t>
            </a:r>
            <a:r>
              <a:rPr lang="cs-CZ" dirty="0" err="1" smtClean="0"/>
              <a:t>dataprojektor</a:t>
            </a:r>
            <a:r>
              <a:rPr lang="cs-CZ" dirty="0" smtClean="0"/>
              <a:t>, PC, mapa Afriky, USB</a:t>
            </a:r>
          </a:p>
          <a:p>
            <a:r>
              <a:rPr lang="cs-CZ" dirty="0" smtClean="0"/>
              <a:t>Anotace: materiál je určen k rozšíření informací o velmi krásné</a:t>
            </a:r>
          </a:p>
          <a:p>
            <a:r>
              <a:rPr lang="cs-CZ" dirty="0" smtClean="0"/>
              <a:t>                 části Afriky</a:t>
            </a:r>
          </a:p>
          <a:p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642910" y="571480"/>
            <a:ext cx="700092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Texty jsou vlastní originální tvorbou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autora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0"/>
            <a:ext cx="2231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2910" y="1142984"/>
            <a:ext cx="50006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Fotografie jsou z vlastního archivu autora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304</Words>
  <Application>Microsoft Office PowerPoint</Application>
  <PresentationFormat>Předvádění na obrazovce (4:3)</PresentationFormat>
  <Paragraphs>81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Jihoafrická republika</dc:title>
  <dc:creator>pc</dc:creator>
  <cp:lastModifiedBy>hornakova</cp:lastModifiedBy>
  <cp:revision>42</cp:revision>
  <dcterms:created xsi:type="dcterms:W3CDTF">2012-05-14T15:31:58Z</dcterms:created>
  <dcterms:modified xsi:type="dcterms:W3CDTF">2013-05-26T16:30:35Z</dcterms:modified>
</cp:coreProperties>
</file>