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60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9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32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Seznámení s přísudkem a podmětem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-833" custLinFactNeighborY="-5453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E0088E-BC16-4B15-854D-A505E33B0C56}" type="presOf" srcId="{445C7998-7549-48B0-BD68-D4F0167F02E5}" destId="{7B541546-39A7-4633-AED0-6028788110D7}" srcOrd="0" destOrd="0" presId="urn:microsoft.com/office/officeart/2005/8/layout/vList2"/>
    <dgm:cxn modelId="{574D5935-6531-4A75-BADD-EEDE09818681}" type="presOf" srcId="{FBBFC3EA-9D9D-4F3A-BEA6-9C2C0E46BF20}" destId="{ACAD381E-21DC-4C07-8FDD-119C2EC3BB2E}" srcOrd="0" destOrd="0" presId="urn:microsoft.com/office/officeart/2005/8/layout/vList2"/>
    <dgm:cxn modelId="{47177AFC-641A-46DC-8C04-5E063B8F40BA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381FF74-30F5-4DAF-BF9E-806EDA0004C5}" type="presOf" srcId="{C73C7642-F245-4585-8F88-243F9FAEF6CA}" destId="{1C4BCB69-D3A6-4CCF-9871-D9B9359B8159}" srcOrd="0" destOrd="0" presId="urn:microsoft.com/office/officeart/2005/8/layout/vList2"/>
    <dgm:cxn modelId="{88C1B517-4682-4174-A52E-E0E9E7888FA5}" type="presOf" srcId="{6B0205A6-422D-4956-AD89-0CEBCAE4530D}" destId="{B1DDF1AD-3BC2-43B8-A8D0-A33120EFAF7C}" srcOrd="0" destOrd="0" presId="urn:microsoft.com/office/officeart/2005/8/layout/vList2"/>
    <dgm:cxn modelId="{6229C197-B4C8-423E-9624-C1DCCAF5311D}" type="presOf" srcId="{39F8B381-5807-488E-AC22-73DD4140ED4A}" destId="{612116FE-9061-44B1-A457-8F1AFBD162E0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7D4C0B80-F463-4A3D-8114-7954AC052F6C}" type="presParOf" srcId="{612116FE-9061-44B1-A457-8F1AFBD162E0}" destId="{7B541546-39A7-4633-AED0-6028788110D7}" srcOrd="0" destOrd="0" presId="urn:microsoft.com/office/officeart/2005/8/layout/vList2"/>
    <dgm:cxn modelId="{18E998C4-2960-496B-BFF2-2FBC1FD73BFC}" type="presParOf" srcId="{612116FE-9061-44B1-A457-8F1AFBD162E0}" destId="{9B9314F6-85CC-4C49-B24D-6AF5DF05D800}" srcOrd="1" destOrd="0" presId="urn:microsoft.com/office/officeart/2005/8/layout/vList2"/>
    <dgm:cxn modelId="{641C2A76-103F-4535-9752-F9FE28C991FF}" type="presParOf" srcId="{612116FE-9061-44B1-A457-8F1AFBD162E0}" destId="{ACAD381E-21DC-4C07-8FDD-119C2EC3BB2E}" srcOrd="2" destOrd="0" presId="urn:microsoft.com/office/officeart/2005/8/layout/vList2"/>
    <dgm:cxn modelId="{3F2CA086-839D-473C-AA08-A74963AC232A}" type="presParOf" srcId="{612116FE-9061-44B1-A457-8F1AFBD162E0}" destId="{208194AD-7544-4854-B7A4-4A67E5453B54}" srcOrd="3" destOrd="0" presId="urn:microsoft.com/office/officeart/2005/8/layout/vList2"/>
    <dgm:cxn modelId="{2F8E2778-AB9A-4DA1-A481-F44BCA86D324}" type="presParOf" srcId="{612116FE-9061-44B1-A457-8F1AFBD162E0}" destId="{1C4BCB69-D3A6-4CCF-9871-D9B9359B8159}" srcOrd="4" destOrd="0" presId="urn:microsoft.com/office/officeart/2005/8/layout/vList2"/>
    <dgm:cxn modelId="{C0860289-FE24-4D70-9FFA-57AA9725F007}" type="presParOf" srcId="{612116FE-9061-44B1-A457-8F1AFBD162E0}" destId="{34DE5943-AAB5-4DC3-B765-99B35FCB6ECD}" srcOrd="5" destOrd="0" presId="urn:microsoft.com/office/officeart/2005/8/layout/vList2"/>
    <dgm:cxn modelId="{305BFD5D-CE44-4AE5-9C0C-EC743BB2FF97}" type="presParOf" srcId="{612116FE-9061-44B1-A457-8F1AFBD162E0}" destId="{97CBBA99-26B9-4E2D-BA76-BF47FEBF0134}" srcOrd="6" destOrd="0" presId="urn:microsoft.com/office/officeart/2005/8/layout/vList2"/>
    <dgm:cxn modelId="{C6F495F1-46FB-49E8-9870-DD6259DC7968}" type="presParOf" srcId="{612116FE-9061-44B1-A457-8F1AFBD162E0}" destId="{9A22653A-B2DB-4D9E-A633-AD2EC219A723}" srcOrd="7" destOrd="0" presId="urn:microsoft.com/office/officeart/2005/8/layout/vList2"/>
    <dgm:cxn modelId="{5431D4C8-773F-4E97-8B15-6AC849A1841D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7234758" cy="8658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</a:schemeClr>
            </a:gs>
            <a:gs pos="48000">
              <a:schemeClr val="accent1">
                <a:shade val="50000"/>
                <a:hueOff val="0"/>
                <a:satOff val="0"/>
                <a:lumOff val="0"/>
                <a:alphaOff val="0"/>
                <a:tint val="54000"/>
                <a:satMod val="14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4000"/>
                <a:satMod val="260000"/>
              </a:schemeClr>
            </a:gs>
          </a:gsLst>
          <a:lin ang="16200000" scaled="1"/>
        </a:gradFill>
        <a:ln>
          <a:noFill/>
        </a:ln>
        <a:effectLst>
          <a:outerShdw blurRad="63500" dist="12700" dir="5400000" sx="102000" sy="102000" rotWithShape="0">
            <a:srgbClr val="000000">
              <a:alpha val="32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Název školy</a:t>
          </a:r>
          <a:r>
            <a:rPr lang="cs-CZ" sz="2000" b="1" kern="1200" dirty="0" smtClean="0"/>
            <a:t>: Základní škola a Mateřská škola Troskotovice, příspěvková organizace</a:t>
          </a:r>
          <a:endParaRPr lang="cs-CZ" sz="2000" kern="1200" dirty="0"/>
        </a:p>
      </dsp:txBody>
      <dsp:txXfrm>
        <a:off x="0" y="0"/>
        <a:ext cx="7234758" cy="865800"/>
      </dsp:txXfrm>
    </dsp:sp>
    <dsp:sp modelId="{ACAD381E-21DC-4C07-8FDD-119C2EC3BB2E}">
      <dsp:nvSpPr>
        <dsp:cNvPr id="0" name=""/>
        <dsp:cNvSpPr/>
      </dsp:nvSpPr>
      <dsp:spPr>
        <a:xfrm>
          <a:off x="0" y="953065"/>
          <a:ext cx="7234758" cy="8658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9522"/>
                <a:satOff val="3550"/>
                <a:lumOff val="15578"/>
                <a:alphaOff val="0"/>
                <a:tint val="90000"/>
              </a:schemeClr>
            </a:gs>
            <a:gs pos="48000">
              <a:schemeClr val="accent1">
                <a:shade val="50000"/>
                <a:hueOff val="119522"/>
                <a:satOff val="3550"/>
                <a:lumOff val="15578"/>
                <a:alphaOff val="0"/>
                <a:tint val="54000"/>
                <a:satMod val="140000"/>
              </a:schemeClr>
            </a:gs>
            <a:gs pos="100000">
              <a:schemeClr val="accent1">
                <a:shade val="50000"/>
                <a:hueOff val="119522"/>
                <a:satOff val="3550"/>
                <a:lumOff val="15578"/>
                <a:alphaOff val="0"/>
                <a:tint val="24000"/>
                <a:satMod val="260000"/>
              </a:schemeClr>
            </a:gs>
          </a:gsLst>
          <a:lin ang="16200000" scaled="1"/>
        </a:gradFill>
        <a:ln>
          <a:noFill/>
        </a:ln>
        <a:effectLst>
          <a:outerShdw blurRad="63500" dist="12700" dir="5400000" sx="102000" sy="102000" rotWithShape="0">
            <a:srgbClr val="000000">
              <a:alpha val="32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Vlasta Šujanová</a:t>
          </a:r>
          <a:endParaRPr lang="cs-CZ" sz="2000" kern="1200" dirty="0"/>
        </a:p>
      </dsp:txBody>
      <dsp:txXfrm>
        <a:off x="0" y="953065"/>
        <a:ext cx="7234758" cy="865800"/>
      </dsp:txXfrm>
    </dsp:sp>
    <dsp:sp modelId="{1C4BCB69-D3A6-4CCF-9871-D9B9359B8159}">
      <dsp:nvSpPr>
        <dsp:cNvPr id="0" name=""/>
        <dsp:cNvSpPr/>
      </dsp:nvSpPr>
      <dsp:spPr>
        <a:xfrm>
          <a:off x="0" y="1876465"/>
          <a:ext cx="7234758" cy="8658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39043"/>
                <a:satOff val="7101"/>
                <a:lumOff val="31156"/>
                <a:alphaOff val="0"/>
                <a:tint val="90000"/>
              </a:schemeClr>
            </a:gs>
            <a:gs pos="48000">
              <a:schemeClr val="accent1">
                <a:shade val="50000"/>
                <a:hueOff val="239043"/>
                <a:satOff val="7101"/>
                <a:lumOff val="31156"/>
                <a:alphaOff val="0"/>
                <a:tint val="54000"/>
                <a:satMod val="140000"/>
              </a:schemeClr>
            </a:gs>
            <a:gs pos="100000">
              <a:schemeClr val="accent1">
                <a:shade val="50000"/>
                <a:hueOff val="239043"/>
                <a:satOff val="7101"/>
                <a:lumOff val="31156"/>
                <a:alphaOff val="0"/>
                <a:tint val="24000"/>
                <a:satMod val="260000"/>
              </a:schemeClr>
            </a:gs>
          </a:gsLst>
          <a:lin ang="16200000" scaled="1"/>
        </a:gradFill>
        <a:ln>
          <a:noFill/>
        </a:ln>
        <a:effectLst>
          <a:outerShdw blurRad="63500" dist="12700" dir="5400000" sx="102000" sy="102000" rotWithShape="0">
            <a:srgbClr val="000000">
              <a:alpha val="32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Téma</a:t>
          </a:r>
          <a:r>
            <a:rPr lang="cs-CZ" sz="2000" kern="1200" dirty="0" smtClean="0"/>
            <a:t>: Seznámení s přísudkem a podmětem</a:t>
          </a:r>
          <a:endParaRPr lang="cs-CZ" sz="2000" kern="1200" dirty="0"/>
        </a:p>
      </dsp:txBody>
      <dsp:txXfrm>
        <a:off x="0" y="1876465"/>
        <a:ext cx="7234758" cy="865800"/>
      </dsp:txXfrm>
    </dsp:sp>
    <dsp:sp modelId="{97CBBA99-26B9-4E2D-BA76-BF47FEBF0134}">
      <dsp:nvSpPr>
        <dsp:cNvPr id="0" name=""/>
        <dsp:cNvSpPr/>
      </dsp:nvSpPr>
      <dsp:spPr>
        <a:xfrm>
          <a:off x="0" y="2799865"/>
          <a:ext cx="7234758" cy="8658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39043"/>
                <a:satOff val="7101"/>
                <a:lumOff val="31156"/>
                <a:alphaOff val="0"/>
                <a:tint val="90000"/>
              </a:schemeClr>
            </a:gs>
            <a:gs pos="48000">
              <a:schemeClr val="accent1">
                <a:shade val="50000"/>
                <a:hueOff val="239043"/>
                <a:satOff val="7101"/>
                <a:lumOff val="31156"/>
                <a:alphaOff val="0"/>
                <a:tint val="54000"/>
                <a:satMod val="140000"/>
              </a:schemeClr>
            </a:gs>
            <a:gs pos="100000">
              <a:schemeClr val="accent1">
                <a:shade val="50000"/>
                <a:hueOff val="239043"/>
                <a:satOff val="7101"/>
                <a:lumOff val="31156"/>
                <a:alphaOff val="0"/>
                <a:tint val="24000"/>
                <a:satMod val="260000"/>
              </a:schemeClr>
            </a:gs>
          </a:gsLst>
          <a:lin ang="16200000" scaled="1"/>
        </a:gradFill>
        <a:ln>
          <a:noFill/>
        </a:ln>
        <a:effectLst>
          <a:outerShdw blurRad="63500" dist="12700" dir="5400000" sx="102000" sy="102000" rotWithShape="0">
            <a:srgbClr val="000000">
              <a:alpha val="32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 : 32</a:t>
          </a:r>
          <a:endParaRPr lang="cs-CZ" sz="2000" kern="1200" dirty="0"/>
        </a:p>
      </dsp:txBody>
      <dsp:txXfrm>
        <a:off x="0" y="2799865"/>
        <a:ext cx="7234758" cy="865800"/>
      </dsp:txXfrm>
    </dsp:sp>
    <dsp:sp modelId="{B1DDF1AD-3BC2-43B8-A8D0-A33120EFAF7C}">
      <dsp:nvSpPr>
        <dsp:cNvPr id="0" name=""/>
        <dsp:cNvSpPr/>
      </dsp:nvSpPr>
      <dsp:spPr>
        <a:xfrm>
          <a:off x="0" y="3723266"/>
          <a:ext cx="7234758" cy="86580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19522"/>
                <a:satOff val="3550"/>
                <a:lumOff val="15578"/>
                <a:alphaOff val="0"/>
                <a:tint val="90000"/>
              </a:schemeClr>
            </a:gs>
            <a:gs pos="48000">
              <a:schemeClr val="accent1">
                <a:shade val="50000"/>
                <a:hueOff val="119522"/>
                <a:satOff val="3550"/>
                <a:lumOff val="15578"/>
                <a:alphaOff val="0"/>
                <a:tint val="54000"/>
                <a:satMod val="140000"/>
              </a:schemeClr>
            </a:gs>
            <a:gs pos="100000">
              <a:schemeClr val="accent1">
                <a:shade val="50000"/>
                <a:hueOff val="119522"/>
                <a:satOff val="3550"/>
                <a:lumOff val="15578"/>
                <a:alphaOff val="0"/>
                <a:tint val="24000"/>
                <a:satMod val="260000"/>
              </a:schemeClr>
            </a:gs>
          </a:gsLst>
          <a:lin ang="16200000" scaled="1"/>
        </a:gradFill>
        <a:ln>
          <a:noFill/>
        </a:ln>
        <a:effectLst>
          <a:outerShdw blurRad="63500" dist="12700" dir="5400000" sx="102000" sy="102000" rotWithShape="0">
            <a:srgbClr val="000000">
              <a:alpha val="32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20.2.2013</a:t>
          </a:r>
          <a:endParaRPr lang="cs-CZ" sz="2000" kern="1200" dirty="0"/>
        </a:p>
      </dsp:txBody>
      <dsp:txXfrm>
        <a:off x="0" y="3723266"/>
        <a:ext cx="7234758" cy="865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3E79D63-31BE-4812-9654-44B11AC8DEB3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9B112EC-BA40-4CE5-A67E-6C533C63CF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27584" y="5027995"/>
            <a:ext cx="7551336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11652344"/>
              </p:ext>
            </p:extLst>
          </p:nvPr>
        </p:nvGraphicFramePr>
        <p:xfrm>
          <a:off x="1204392" y="565448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577787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692696"/>
            <a:ext cx="7258000" cy="3888432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</a:t>
            </a:r>
            <a:r>
              <a:rPr lang="cs-CZ" dirty="0" smtClean="0"/>
              <a:t>a vyhledávání přísudku a podmětu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přísudek, podmět, základ věty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</a:t>
            </a:r>
            <a:r>
              <a:rPr lang="cs-CZ" dirty="0" smtClean="0"/>
              <a:t>4</a:t>
            </a:r>
            <a:r>
              <a:rPr lang="cs-CZ" dirty="0"/>
              <a:t>. a 5.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 smtClean="0"/>
              <a:t>10 </a:t>
            </a:r>
            <a:r>
              <a:rPr lang="cs-CZ" dirty="0"/>
              <a:t>-11 let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84596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Nejmenší část věty, která má smysl, se nazývá </a:t>
            </a:r>
            <a:r>
              <a:rPr lang="cs-CZ" b="1" u="sng" dirty="0" smtClean="0"/>
              <a:t>základ věty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Tvoří ji podmět a přísudek.</a:t>
            </a:r>
          </a:p>
          <a:p>
            <a:r>
              <a:rPr lang="cs-CZ" b="1" dirty="0" smtClean="0"/>
              <a:t>příklad :  </a:t>
            </a:r>
            <a:r>
              <a:rPr lang="cs-CZ" dirty="0" smtClean="0"/>
              <a:t>Koza mečí.</a:t>
            </a:r>
          </a:p>
          <a:p>
            <a:pPr marL="1828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Lukáš zbledl.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u="sng" dirty="0" smtClean="0"/>
              <a:t>Přísudek</a:t>
            </a:r>
            <a:r>
              <a:rPr lang="cs-CZ" dirty="0" smtClean="0"/>
              <a:t> je nejdůležitější větný člen. Vyjádřen slovesem.  Ptáme se : </a:t>
            </a:r>
            <a:r>
              <a:rPr lang="cs-CZ" u="sng" dirty="0" smtClean="0"/>
              <a:t>Co dělá?</a:t>
            </a:r>
          </a:p>
          <a:p>
            <a:pPr marL="18288" indent="0">
              <a:buNone/>
            </a:pPr>
            <a:endParaRPr lang="cs-CZ" u="sng" dirty="0" smtClean="0"/>
          </a:p>
          <a:p>
            <a:pPr marL="18288" indent="0">
              <a:buNone/>
            </a:pPr>
            <a:r>
              <a:rPr lang="cs-CZ" u="sng" dirty="0" smtClean="0"/>
              <a:t>Podmět </a:t>
            </a:r>
            <a:r>
              <a:rPr lang="cs-CZ" dirty="0" smtClean="0"/>
              <a:t>druhý nejdůležitější větný člen. Vztahuje se </a:t>
            </a:r>
            <a:r>
              <a:rPr lang="cs-CZ" dirty="0" smtClean="0"/>
              <a:t>                   k </a:t>
            </a:r>
            <a:r>
              <a:rPr lang="cs-CZ" dirty="0" smtClean="0"/>
              <a:t>přísudku. Vyjádřen podstatným jménem nebo zájmenem. Ptáme se : </a:t>
            </a:r>
            <a:r>
              <a:rPr lang="cs-CZ" u="sng" dirty="0" smtClean="0"/>
              <a:t>Kdo co ?</a:t>
            </a:r>
            <a:endParaRPr lang="cs-CZ" u="sng" dirty="0"/>
          </a:p>
          <a:p>
            <a:pPr marL="18288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18288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  věty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NRAILYZW\MM900040908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5" y="1124744"/>
            <a:ext cx="1166325" cy="81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78828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Mláďata se __________ za svou matkou.</a:t>
            </a:r>
          </a:p>
          <a:p>
            <a:r>
              <a:rPr lang="cs-CZ" dirty="0" smtClean="0"/>
              <a:t>Vlaštovky se ________do teplých krajin.</a:t>
            </a:r>
          </a:p>
          <a:p>
            <a:r>
              <a:rPr lang="cs-CZ" dirty="0" smtClean="0"/>
              <a:t>Květiny ve váze krásně____________ .</a:t>
            </a:r>
          </a:p>
          <a:p>
            <a:r>
              <a:rPr lang="cs-CZ" dirty="0" smtClean="0"/>
              <a:t>Sněhuláci __________  u našeho domu.</a:t>
            </a:r>
          </a:p>
          <a:p>
            <a:r>
              <a:rPr lang="cs-CZ" dirty="0" smtClean="0"/>
              <a:t>Traktory ___________  na pole orat.</a:t>
            </a:r>
          </a:p>
          <a:p>
            <a:r>
              <a:rPr lang="cs-CZ" dirty="0" smtClean="0"/>
              <a:t>Stromy _______ ve velkém větru.</a:t>
            </a:r>
          </a:p>
          <a:p>
            <a:r>
              <a:rPr lang="cs-CZ" dirty="0" smtClean="0"/>
              <a:t>Zvířata __________ před ohněm.</a:t>
            </a:r>
          </a:p>
          <a:p>
            <a:r>
              <a:rPr lang="cs-CZ" dirty="0" smtClean="0"/>
              <a:t>Barevné listy _______ na zem.</a:t>
            </a:r>
          </a:p>
          <a:p>
            <a:r>
              <a:rPr lang="cs-CZ" dirty="0" smtClean="0"/>
              <a:t>Auta __________rychle do kopce.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přísudek</a:t>
            </a:r>
            <a:endParaRPr lang="cs-CZ" dirty="0"/>
          </a:p>
        </p:txBody>
      </p:sp>
      <p:pic>
        <p:nvPicPr>
          <p:cNvPr id="9" name="Picture 6" descr="C:\Users\0MGM\AppData\Local\Microsoft\Windows\Temporary Internet Files\Content.IE5\NRAILYZW\MM900172482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5" y="4077072"/>
            <a:ext cx="1860767" cy="163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9457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___________na pěvecké soutěži.</a:t>
            </a:r>
          </a:p>
          <a:p>
            <a:r>
              <a:rPr lang="cs-CZ" dirty="0" smtClean="0"/>
              <a:t>________ bzučely kolem rozkvetlého stromu.</a:t>
            </a:r>
          </a:p>
          <a:p>
            <a:r>
              <a:rPr lang="cs-CZ" dirty="0" smtClean="0"/>
              <a:t>Vysoko nad poli  létali __________ .</a:t>
            </a:r>
          </a:p>
          <a:p>
            <a:r>
              <a:rPr lang="cs-CZ" dirty="0" smtClean="0"/>
              <a:t>Kolem slepice se batolila ___________ .</a:t>
            </a:r>
          </a:p>
          <a:p>
            <a:r>
              <a:rPr lang="cs-CZ" dirty="0" smtClean="0"/>
              <a:t>Na zahradě zrály ________ .</a:t>
            </a:r>
          </a:p>
          <a:p>
            <a:r>
              <a:rPr lang="cs-CZ" dirty="0" smtClean="0"/>
              <a:t>_______ jdou do kina.</a:t>
            </a:r>
          </a:p>
          <a:p>
            <a:r>
              <a:rPr lang="cs-CZ" dirty="0" smtClean="0"/>
              <a:t>Na hrázi u rybníka rostou ________ .</a:t>
            </a:r>
          </a:p>
          <a:p>
            <a:r>
              <a:rPr lang="cs-CZ" dirty="0" smtClean="0"/>
              <a:t>_______ milují med.</a:t>
            </a:r>
          </a:p>
          <a:p>
            <a:r>
              <a:rPr lang="cs-CZ" dirty="0" smtClean="0"/>
              <a:t>__________ jede ke kamarádce na oslavu.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podmět</a:t>
            </a:r>
            <a:endParaRPr lang="cs-CZ" dirty="0"/>
          </a:p>
        </p:txBody>
      </p:sp>
      <p:pic>
        <p:nvPicPr>
          <p:cNvPr id="4099" name="Picture 3" descr="C:\Users\0MGM\AppData\Local\Microsoft\Windows\Temporary Internet Files\Content.IE5\NRAILYZW\MM900356642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1" y="1988840"/>
            <a:ext cx="1338603" cy="112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MGM\AppData\Local\Microsoft\Windows\Temporary Internet Files\Content.IE5\YLGEK4NV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37112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84118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 větě může být </a:t>
            </a:r>
            <a:r>
              <a:rPr lang="cs-CZ" b="1" dirty="0" smtClean="0"/>
              <a:t>podmět nevyjádřený</a:t>
            </a:r>
            <a:r>
              <a:rPr lang="cs-CZ" dirty="0" smtClean="0"/>
              <a:t>. Poznáme ho podle tvaru slovesa.                        V sobotu jsme odpočívali.</a:t>
            </a:r>
          </a:p>
          <a:p>
            <a:endParaRPr lang="cs-CZ" dirty="0"/>
          </a:p>
          <a:p>
            <a:r>
              <a:rPr lang="cs-CZ" dirty="0" smtClean="0"/>
              <a:t>Maminčiny klíče ležely na poličce.</a:t>
            </a:r>
          </a:p>
          <a:p>
            <a:r>
              <a:rPr lang="cs-CZ" dirty="0" smtClean="0"/>
              <a:t>Mám ve škole hodně kamarádů.</a:t>
            </a:r>
          </a:p>
          <a:p>
            <a:r>
              <a:rPr lang="cs-CZ" dirty="0" smtClean="0"/>
              <a:t>Nový dům stojí na konci vesnice.</a:t>
            </a:r>
          </a:p>
          <a:p>
            <a:r>
              <a:rPr lang="cs-CZ" dirty="0" smtClean="0"/>
              <a:t>Bydlí v něm rodina Nováková.</a:t>
            </a:r>
          </a:p>
          <a:p>
            <a:r>
              <a:rPr lang="cs-CZ" dirty="0" smtClean="0"/>
              <a:t>Často jezdí na hory lyžovat.</a:t>
            </a:r>
          </a:p>
          <a:p>
            <a:r>
              <a:rPr lang="cs-CZ" dirty="0" smtClean="0"/>
              <a:t>Chodíme odpoledne plavat do bazénu.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77240" y="4876800"/>
            <a:ext cx="8043232" cy="914400"/>
          </a:xfrm>
        </p:spPr>
        <p:txBody>
          <a:bodyPr/>
          <a:lstStyle/>
          <a:p>
            <a:r>
              <a:rPr lang="cs-CZ" dirty="0" smtClean="0"/>
              <a:t>  Vyhledej věty </a:t>
            </a:r>
            <a:r>
              <a:rPr lang="cs-CZ" dirty="0" smtClean="0"/>
              <a:t>                               s </a:t>
            </a:r>
            <a:r>
              <a:rPr lang="cs-CZ" dirty="0" smtClean="0"/>
              <a:t>podmětem nevyjádřeným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YLGEK4NV\MC90044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72930"/>
            <a:ext cx="186446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94729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psali do sešitu dlouhý diktát.</a:t>
            </a:r>
          </a:p>
          <a:p>
            <a:r>
              <a:rPr lang="cs-CZ" dirty="0" smtClean="0"/>
              <a:t>Dlouhá kolona aut se zastavila u semaforu.</a:t>
            </a:r>
          </a:p>
          <a:p>
            <a:r>
              <a:rPr lang="cs-CZ" dirty="0" smtClean="0"/>
              <a:t>U nedalekého lesíka se pásli srnci.</a:t>
            </a:r>
          </a:p>
          <a:p>
            <a:r>
              <a:rPr lang="cs-CZ" dirty="0" smtClean="0"/>
              <a:t>Na hřišti hrají kluci fotbal.</a:t>
            </a:r>
          </a:p>
          <a:p>
            <a:r>
              <a:rPr lang="cs-CZ" dirty="0" smtClean="0"/>
              <a:t>Radek jede na prázdniny k tetě do Olomouce.</a:t>
            </a:r>
          </a:p>
          <a:p>
            <a:r>
              <a:rPr lang="cs-CZ" dirty="0" smtClean="0"/>
              <a:t>Udatný princ zachránil krásnou princeznu.</a:t>
            </a:r>
          </a:p>
          <a:p>
            <a:r>
              <a:rPr lang="cs-CZ" dirty="0" smtClean="0"/>
              <a:t>Zítra bude svítit slunce.</a:t>
            </a:r>
          </a:p>
          <a:p>
            <a:r>
              <a:rPr lang="cs-CZ" dirty="0" smtClean="0"/>
              <a:t>Já jedu k babičce na návštěvu.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Vyznač podmět </a:t>
            </a:r>
            <a:r>
              <a:rPr lang="cs-CZ" dirty="0" smtClean="0"/>
              <a:t>                          a </a:t>
            </a:r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7596336" y="40466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0MGM\AppData\Local\Microsoft\Windows\Temporary Internet Files\Content.IE5\03CPIGSX\MM900395770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1" y="4203949"/>
            <a:ext cx="1993370" cy="149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44665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Ilustrace </a:t>
            </a:r>
            <a:r>
              <a:rPr lang="cs-CZ" sz="3200" dirty="0"/>
              <a:t>: </a:t>
            </a:r>
            <a:r>
              <a:rPr lang="cs-CZ" sz="3200" dirty="0" smtClean="0"/>
              <a:t>office.microsoft.com</a:t>
            </a:r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6149" name="Picture 5" descr="C:\Users\0MGM\AppData\Local\Microsoft\Windows\Temporary Internet Files\Content.IE5\XN1DQXYJ\MM910001095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93522"/>
            <a:ext cx="2016224" cy="174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0MGM\AppData\Local\Microsoft\Windows\Temporary Internet Files\Content.IE5\NRAILYZW\MC9004380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156" y="548680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00795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122</TotalTime>
  <Words>416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Živly</vt:lpstr>
      <vt:lpstr>Snímek 1</vt:lpstr>
      <vt:lpstr>Anotace</vt:lpstr>
      <vt:lpstr>Základ  věty</vt:lpstr>
      <vt:lpstr>Doplň  přísudek</vt:lpstr>
      <vt:lpstr>Doplň  podmět</vt:lpstr>
      <vt:lpstr>  Vyhledej věty                                s podmětem nevyjádřeným</vt:lpstr>
      <vt:lpstr>Vyznač podmět                           a přísudek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15</cp:revision>
  <dcterms:created xsi:type="dcterms:W3CDTF">2013-03-25T19:31:26Z</dcterms:created>
  <dcterms:modified xsi:type="dcterms:W3CDTF">2013-05-26T16:57:27Z</dcterms:modified>
</cp:coreProperties>
</file>