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595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</a:t>
          </a:r>
          <a:r>
            <a:rPr lang="cs-CZ" smtClean="0"/>
            <a:t>: Mgr. </a:t>
          </a:r>
          <a:r>
            <a:rPr lang="cs-CZ" dirty="0" smtClean="0"/>
            <a:t>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</a:t>
          </a:r>
          <a:r>
            <a:rPr lang="cs-CZ" dirty="0" smtClean="0"/>
            <a:t>24.2.2013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</a:t>
          </a:r>
          <a:r>
            <a:rPr lang="cs-CZ" dirty="0" smtClean="0"/>
            <a:t>33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VY_32_INOVACE_33CJ_1_HLÁS.ZR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Čtení a psaní slov s hláskami Z R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 custLinFactNeighborX="-376" custLinFactNeighborY="-332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 custLinFactNeighborX="477" custLinFactNeighborY="-7059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5890D347-2344-4B76-AF18-F5E3385D98C7}" type="presOf" srcId="{EBC41103-E2E5-4D48-9B4B-425520D3D098}" destId="{97CBBA99-26B9-4E2D-BA76-BF47FEBF0134}" srcOrd="0" destOrd="0" presId="urn:microsoft.com/office/officeart/2005/8/layout/vList2"/>
    <dgm:cxn modelId="{D418A90D-D7AE-4D52-A23E-676FC7FE7FD3}" type="presOf" srcId="{6B0205A6-422D-4956-AD89-0CEBCAE4530D}" destId="{B1DDF1AD-3BC2-43B8-A8D0-A33120EFAF7C}" srcOrd="0" destOrd="0" presId="urn:microsoft.com/office/officeart/2005/8/layout/vList2"/>
    <dgm:cxn modelId="{05A230F7-CA47-4FF2-AB1F-C0D097AA5984}" type="presOf" srcId="{C73C7642-F245-4585-8F88-243F9FAEF6CA}" destId="{1C4BCB69-D3A6-4CCF-9871-D9B9359B8159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F707BF3-4592-42DA-BADE-A2A8F3F1D248}" type="presOf" srcId="{019433A1-1324-4DE1-9E6F-32B851095F74}" destId="{ABF03533-6AD0-44CD-A08E-C9977356B6A8}" srcOrd="0" destOrd="0" presId="urn:microsoft.com/office/officeart/2005/8/layout/vList2"/>
    <dgm:cxn modelId="{33440509-DE2B-462C-A008-23C4FFA6E9DC}" type="presOf" srcId="{39F8B381-5807-488E-AC22-73DD4140ED4A}" destId="{612116FE-9061-44B1-A457-8F1AFBD162E0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A388B7DE-12AD-4FA9-89DF-1FFFC61B001D}" type="presOf" srcId="{FBBFC3EA-9D9D-4F3A-BEA6-9C2C0E46BF20}" destId="{ACAD381E-21DC-4C07-8FDD-119C2EC3BB2E}" srcOrd="0" destOrd="0" presId="urn:microsoft.com/office/officeart/2005/8/layout/vList2"/>
    <dgm:cxn modelId="{C54517A5-B316-4DA9-AE50-D327AC7F48E6}" type="presOf" srcId="{445C7998-7549-48B0-BD68-D4F0167F02E5}" destId="{7B541546-39A7-4633-AED0-6028788110D7}" srcOrd="0" destOrd="0" presId="urn:microsoft.com/office/officeart/2005/8/layout/vList2"/>
    <dgm:cxn modelId="{89E72764-E0CF-467C-810C-184FCFC05B73}" type="presParOf" srcId="{612116FE-9061-44B1-A457-8F1AFBD162E0}" destId="{7B541546-39A7-4633-AED0-6028788110D7}" srcOrd="0" destOrd="0" presId="urn:microsoft.com/office/officeart/2005/8/layout/vList2"/>
    <dgm:cxn modelId="{3B7BA063-526D-4DD4-9C81-9FBDF7D05A3C}" type="presParOf" srcId="{612116FE-9061-44B1-A457-8F1AFBD162E0}" destId="{9B9314F6-85CC-4C49-B24D-6AF5DF05D800}" srcOrd="1" destOrd="0" presId="urn:microsoft.com/office/officeart/2005/8/layout/vList2"/>
    <dgm:cxn modelId="{856FB83B-8846-4350-8760-BCD1DB0C5C65}" type="presParOf" srcId="{612116FE-9061-44B1-A457-8F1AFBD162E0}" destId="{ACAD381E-21DC-4C07-8FDD-119C2EC3BB2E}" srcOrd="2" destOrd="0" presId="urn:microsoft.com/office/officeart/2005/8/layout/vList2"/>
    <dgm:cxn modelId="{D7BA66A6-4223-4F3D-AB4C-F69F1192FA5A}" type="presParOf" srcId="{612116FE-9061-44B1-A457-8F1AFBD162E0}" destId="{208194AD-7544-4854-B7A4-4A67E5453B54}" srcOrd="3" destOrd="0" presId="urn:microsoft.com/office/officeart/2005/8/layout/vList2"/>
    <dgm:cxn modelId="{A836266B-EDDD-4794-9FC9-1E299E900C2E}" type="presParOf" srcId="{612116FE-9061-44B1-A457-8F1AFBD162E0}" destId="{ABF03533-6AD0-44CD-A08E-C9977356B6A8}" srcOrd="4" destOrd="0" presId="urn:microsoft.com/office/officeart/2005/8/layout/vList2"/>
    <dgm:cxn modelId="{04ABC804-1213-4128-AE39-9F7DA54692B9}" type="presParOf" srcId="{612116FE-9061-44B1-A457-8F1AFBD162E0}" destId="{60E42310-8BB6-41EA-B44F-0BAC7EFC9B2E}" srcOrd="5" destOrd="0" presId="urn:microsoft.com/office/officeart/2005/8/layout/vList2"/>
    <dgm:cxn modelId="{8AB4F73D-3E71-48AE-AD00-6BA4FA3EB086}" type="presParOf" srcId="{612116FE-9061-44B1-A457-8F1AFBD162E0}" destId="{1C4BCB69-D3A6-4CCF-9871-D9B9359B8159}" srcOrd="6" destOrd="0" presId="urn:microsoft.com/office/officeart/2005/8/layout/vList2"/>
    <dgm:cxn modelId="{CB10D182-E1E0-496B-8FBD-06BD42A9283C}" type="presParOf" srcId="{612116FE-9061-44B1-A457-8F1AFBD162E0}" destId="{34DE5943-AAB5-4DC3-B765-99B35FCB6ECD}" srcOrd="7" destOrd="0" presId="urn:microsoft.com/office/officeart/2005/8/layout/vList2"/>
    <dgm:cxn modelId="{24EFA402-B4D4-4F70-B993-F68BB8A2DD3F}" type="presParOf" srcId="{612116FE-9061-44B1-A457-8F1AFBD162E0}" destId="{97CBBA99-26B9-4E2D-BA76-BF47FEBF0134}" srcOrd="8" destOrd="0" presId="urn:microsoft.com/office/officeart/2005/8/layout/vList2"/>
    <dgm:cxn modelId="{A0341D60-7319-4E66-8197-C83548C01BAB}" type="presParOf" srcId="{612116FE-9061-44B1-A457-8F1AFBD162E0}" destId="{9A22653A-B2DB-4D9E-A633-AD2EC219A723}" srcOrd="9" destOrd="0" presId="urn:microsoft.com/office/officeart/2005/8/layout/vList2"/>
    <dgm:cxn modelId="{FB50E65E-0C0B-41D6-B78E-8BA32BA344EA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77579"/>
          <a:ext cx="7234758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45000"/>
                <a:satMod val="200000"/>
              </a:schemeClr>
            </a:gs>
            <a:gs pos="30000">
              <a:schemeClr val="accent1">
                <a:shade val="50000"/>
                <a:hueOff val="0"/>
                <a:satOff val="0"/>
                <a:lumOff val="0"/>
                <a:alphaOff val="0"/>
                <a:tint val="61000"/>
                <a:satMod val="200000"/>
              </a:schemeClr>
            </a:gs>
            <a:gs pos="45000">
              <a:schemeClr val="accent1">
                <a:shade val="50000"/>
                <a:hueOff val="0"/>
                <a:satOff val="0"/>
                <a:lumOff val="0"/>
                <a:alphaOff val="0"/>
                <a:tint val="66000"/>
                <a:satMod val="200000"/>
              </a:schemeClr>
            </a:gs>
            <a:gs pos="55000">
              <a:schemeClr val="accent1">
                <a:shade val="50000"/>
                <a:hueOff val="0"/>
                <a:satOff val="0"/>
                <a:lumOff val="0"/>
                <a:alphaOff val="0"/>
                <a:tint val="66000"/>
                <a:satMod val="200000"/>
              </a:schemeClr>
            </a:gs>
            <a:gs pos="73000">
              <a:schemeClr val="accent1">
                <a:shade val="50000"/>
                <a:hueOff val="0"/>
                <a:satOff val="0"/>
                <a:lumOff val="0"/>
                <a:alphaOff val="0"/>
                <a:tint val="61000"/>
                <a:satMod val="2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45000"/>
                <a:satMod val="20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33926" y="111505"/>
        <a:ext cx="7166906" cy="627128"/>
      </dsp:txXfrm>
    </dsp:sp>
    <dsp:sp modelId="{ACAD381E-21DC-4C07-8FDD-119C2EC3BB2E}">
      <dsp:nvSpPr>
        <dsp:cNvPr id="0" name=""/>
        <dsp:cNvSpPr/>
      </dsp:nvSpPr>
      <dsp:spPr>
        <a:xfrm>
          <a:off x="0" y="841645"/>
          <a:ext cx="7234758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3830"/>
                <a:satOff val="-836"/>
                <a:lumOff val="13400"/>
                <a:alphaOff val="0"/>
                <a:tint val="45000"/>
                <a:satMod val="200000"/>
              </a:schemeClr>
            </a:gs>
            <a:gs pos="30000">
              <a:schemeClr val="accent1">
                <a:shade val="50000"/>
                <a:hueOff val="33830"/>
                <a:satOff val="-836"/>
                <a:lumOff val="13400"/>
                <a:alphaOff val="0"/>
                <a:tint val="61000"/>
                <a:satMod val="200000"/>
              </a:schemeClr>
            </a:gs>
            <a:gs pos="45000">
              <a:schemeClr val="accent1">
                <a:shade val="50000"/>
                <a:hueOff val="33830"/>
                <a:satOff val="-836"/>
                <a:lumOff val="13400"/>
                <a:alphaOff val="0"/>
                <a:tint val="66000"/>
                <a:satMod val="200000"/>
              </a:schemeClr>
            </a:gs>
            <a:gs pos="55000">
              <a:schemeClr val="accent1">
                <a:shade val="50000"/>
                <a:hueOff val="33830"/>
                <a:satOff val="-836"/>
                <a:lumOff val="13400"/>
                <a:alphaOff val="0"/>
                <a:tint val="66000"/>
                <a:satMod val="200000"/>
              </a:schemeClr>
            </a:gs>
            <a:gs pos="73000">
              <a:schemeClr val="accent1">
                <a:shade val="50000"/>
                <a:hueOff val="33830"/>
                <a:satOff val="-836"/>
                <a:lumOff val="13400"/>
                <a:alphaOff val="0"/>
                <a:tint val="61000"/>
                <a:satMod val="200000"/>
              </a:schemeClr>
            </a:gs>
            <a:gs pos="100000">
              <a:schemeClr val="accent1">
                <a:shade val="50000"/>
                <a:hueOff val="33830"/>
                <a:satOff val="-836"/>
                <a:lumOff val="13400"/>
                <a:alphaOff val="0"/>
                <a:tint val="45000"/>
                <a:satMod val="20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</a:t>
          </a:r>
          <a:r>
            <a:rPr lang="cs-CZ" sz="1800" kern="1200" smtClean="0"/>
            <a:t>: Mgr. </a:t>
          </a:r>
          <a:r>
            <a:rPr lang="cs-CZ" sz="1800" kern="1200" dirty="0" smtClean="0"/>
            <a:t>Vlasta Šujanová</a:t>
          </a:r>
          <a:endParaRPr lang="cs-CZ" sz="1800" kern="1200" dirty="0"/>
        </a:p>
      </dsp:txBody>
      <dsp:txXfrm>
        <a:off x="33926" y="875571"/>
        <a:ext cx="7166906" cy="627128"/>
      </dsp:txXfrm>
    </dsp:sp>
    <dsp:sp modelId="{ABF03533-6AD0-44CD-A08E-C9977356B6A8}">
      <dsp:nvSpPr>
        <dsp:cNvPr id="0" name=""/>
        <dsp:cNvSpPr/>
      </dsp:nvSpPr>
      <dsp:spPr>
        <a:xfrm>
          <a:off x="0" y="1551869"/>
          <a:ext cx="7234758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7659"/>
                <a:satOff val="-1672"/>
                <a:lumOff val="26799"/>
                <a:alphaOff val="0"/>
                <a:tint val="45000"/>
                <a:satMod val="200000"/>
              </a:schemeClr>
            </a:gs>
            <a:gs pos="30000">
              <a:schemeClr val="accent1">
                <a:shade val="50000"/>
                <a:hueOff val="67659"/>
                <a:satOff val="-1672"/>
                <a:lumOff val="26799"/>
                <a:alphaOff val="0"/>
                <a:tint val="61000"/>
                <a:satMod val="200000"/>
              </a:schemeClr>
            </a:gs>
            <a:gs pos="45000">
              <a:schemeClr val="accent1">
                <a:shade val="50000"/>
                <a:hueOff val="67659"/>
                <a:satOff val="-1672"/>
                <a:lumOff val="26799"/>
                <a:alphaOff val="0"/>
                <a:tint val="66000"/>
                <a:satMod val="200000"/>
              </a:schemeClr>
            </a:gs>
            <a:gs pos="55000">
              <a:schemeClr val="accent1">
                <a:shade val="50000"/>
                <a:hueOff val="67659"/>
                <a:satOff val="-1672"/>
                <a:lumOff val="26799"/>
                <a:alphaOff val="0"/>
                <a:tint val="66000"/>
                <a:satMod val="200000"/>
              </a:schemeClr>
            </a:gs>
            <a:gs pos="73000">
              <a:schemeClr val="accent1">
                <a:shade val="50000"/>
                <a:hueOff val="67659"/>
                <a:satOff val="-1672"/>
                <a:lumOff val="26799"/>
                <a:alphaOff val="0"/>
                <a:tint val="61000"/>
                <a:satMod val="200000"/>
              </a:schemeClr>
            </a:gs>
            <a:gs pos="100000">
              <a:schemeClr val="accent1">
                <a:shade val="50000"/>
                <a:hueOff val="67659"/>
                <a:satOff val="-1672"/>
                <a:lumOff val="26799"/>
                <a:alphaOff val="0"/>
                <a:tint val="45000"/>
                <a:satMod val="20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VY_32_INOVACE_33CJ_1_HLÁS.ZR</a:t>
          </a:r>
          <a:endParaRPr lang="cs-CZ" sz="1800" kern="1200" dirty="0"/>
        </a:p>
      </dsp:txBody>
      <dsp:txXfrm>
        <a:off x="33926" y="1585795"/>
        <a:ext cx="7166906" cy="627128"/>
      </dsp:txXfrm>
    </dsp:sp>
    <dsp:sp modelId="{1C4BCB69-D3A6-4CCF-9871-D9B9359B8159}">
      <dsp:nvSpPr>
        <dsp:cNvPr id="0" name=""/>
        <dsp:cNvSpPr/>
      </dsp:nvSpPr>
      <dsp:spPr>
        <a:xfrm>
          <a:off x="0" y="2335285"/>
          <a:ext cx="7234758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01489"/>
                <a:satOff val="-2508"/>
                <a:lumOff val="40199"/>
                <a:alphaOff val="0"/>
                <a:tint val="45000"/>
                <a:satMod val="200000"/>
              </a:schemeClr>
            </a:gs>
            <a:gs pos="30000">
              <a:schemeClr val="accent1">
                <a:shade val="50000"/>
                <a:hueOff val="101489"/>
                <a:satOff val="-2508"/>
                <a:lumOff val="40199"/>
                <a:alphaOff val="0"/>
                <a:tint val="61000"/>
                <a:satMod val="200000"/>
              </a:schemeClr>
            </a:gs>
            <a:gs pos="45000">
              <a:schemeClr val="accent1">
                <a:shade val="50000"/>
                <a:hueOff val="101489"/>
                <a:satOff val="-2508"/>
                <a:lumOff val="40199"/>
                <a:alphaOff val="0"/>
                <a:tint val="66000"/>
                <a:satMod val="200000"/>
              </a:schemeClr>
            </a:gs>
            <a:gs pos="55000">
              <a:schemeClr val="accent1">
                <a:shade val="50000"/>
                <a:hueOff val="101489"/>
                <a:satOff val="-2508"/>
                <a:lumOff val="40199"/>
                <a:alphaOff val="0"/>
                <a:tint val="66000"/>
                <a:satMod val="200000"/>
              </a:schemeClr>
            </a:gs>
            <a:gs pos="73000">
              <a:schemeClr val="accent1">
                <a:shade val="50000"/>
                <a:hueOff val="101489"/>
                <a:satOff val="-2508"/>
                <a:lumOff val="40199"/>
                <a:alphaOff val="0"/>
                <a:tint val="61000"/>
                <a:satMod val="200000"/>
              </a:schemeClr>
            </a:gs>
            <a:gs pos="100000">
              <a:schemeClr val="accent1">
                <a:shade val="50000"/>
                <a:hueOff val="101489"/>
                <a:satOff val="-2508"/>
                <a:lumOff val="40199"/>
                <a:alphaOff val="0"/>
                <a:tint val="45000"/>
                <a:satMod val="20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Čtení a psaní slov s hláskami Z R</a:t>
          </a:r>
          <a:endParaRPr lang="cs-CZ" sz="1800" kern="1200" dirty="0"/>
        </a:p>
      </dsp:txBody>
      <dsp:txXfrm>
        <a:off x="33926" y="2369211"/>
        <a:ext cx="7166906" cy="627128"/>
      </dsp:txXfrm>
    </dsp:sp>
    <dsp:sp modelId="{97CBBA99-26B9-4E2D-BA76-BF47FEBF0134}">
      <dsp:nvSpPr>
        <dsp:cNvPr id="0" name=""/>
        <dsp:cNvSpPr/>
      </dsp:nvSpPr>
      <dsp:spPr>
        <a:xfrm>
          <a:off x="0" y="3082105"/>
          <a:ext cx="7234758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7659"/>
                <a:satOff val="-1672"/>
                <a:lumOff val="26799"/>
                <a:alphaOff val="0"/>
                <a:tint val="45000"/>
                <a:satMod val="200000"/>
              </a:schemeClr>
            </a:gs>
            <a:gs pos="30000">
              <a:schemeClr val="accent1">
                <a:shade val="50000"/>
                <a:hueOff val="67659"/>
                <a:satOff val="-1672"/>
                <a:lumOff val="26799"/>
                <a:alphaOff val="0"/>
                <a:tint val="61000"/>
                <a:satMod val="200000"/>
              </a:schemeClr>
            </a:gs>
            <a:gs pos="45000">
              <a:schemeClr val="accent1">
                <a:shade val="50000"/>
                <a:hueOff val="67659"/>
                <a:satOff val="-1672"/>
                <a:lumOff val="26799"/>
                <a:alphaOff val="0"/>
                <a:tint val="66000"/>
                <a:satMod val="200000"/>
              </a:schemeClr>
            </a:gs>
            <a:gs pos="55000">
              <a:schemeClr val="accent1">
                <a:shade val="50000"/>
                <a:hueOff val="67659"/>
                <a:satOff val="-1672"/>
                <a:lumOff val="26799"/>
                <a:alphaOff val="0"/>
                <a:tint val="66000"/>
                <a:satMod val="200000"/>
              </a:schemeClr>
            </a:gs>
            <a:gs pos="73000">
              <a:schemeClr val="accent1">
                <a:shade val="50000"/>
                <a:hueOff val="67659"/>
                <a:satOff val="-1672"/>
                <a:lumOff val="26799"/>
                <a:alphaOff val="0"/>
                <a:tint val="61000"/>
                <a:satMod val="200000"/>
              </a:schemeClr>
            </a:gs>
            <a:gs pos="100000">
              <a:schemeClr val="accent1">
                <a:shade val="50000"/>
                <a:hueOff val="67659"/>
                <a:satOff val="-1672"/>
                <a:lumOff val="26799"/>
                <a:alphaOff val="0"/>
                <a:tint val="45000"/>
                <a:satMod val="20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 : </a:t>
          </a:r>
          <a:r>
            <a:rPr lang="cs-CZ" sz="1800" kern="1200" dirty="0" smtClean="0"/>
            <a:t>33</a:t>
          </a:r>
          <a:endParaRPr lang="cs-CZ" sz="1800" kern="1200" dirty="0"/>
        </a:p>
      </dsp:txBody>
      <dsp:txXfrm>
        <a:off x="33926" y="3116031"/>
        <a:ext cx="7166906" cy="627128"/>
      </dsp:txXfrm>
    </dsp:sp>
    <dsp:sp modelId="{B1DDF1AD-3BC2-43B8-A8D0-A33120EFAF7C}">
      <dsp:nvSpPr>
        <dsp:cNvPr id="0" name=""/>
        <dsp:cNvSpPr/>
      </dsp:nvSpPr>
      <dsp:spPr>
        <a:xfrm>
          <a:off x="0" y="3828925"/>
          <a:ext cx="7234758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3830"/>
                <a:satOff val="-836"/>
                <a:lumOff val="13400"/>
                <a:alphaOff val="0"/>
                <a:tint val="45000"/>
                <a:satMod val="200000"/>
              </a:schemeClr>
            </a:gs>
            <a:gs pos="30000">
              <a:schemeClr val="accent1">
                <a:shade val="50000"/>
                <a:hueOff val="33830"/>
                <a:satOff val="-836"/>
                <a:lumOff val="13400"/>
                <a:alphaOff val="0"/>
                <a:tint val="61000"/>
                <a:satMod val="200000"/>
              </a:schemeClr>
            </a:gs>
            <a:gs pos="45000">
              <a:schemeClr val="accent1">
                <a:shade val="50000"/>
                <a:hueOff val="33830"/>
                <a:satOff val="-836"/>
                <a:lumOff val="13400"/>
                <a:alphaOff val="0"/>
                <a:tint val="66000"/>
                <a:satMod val="200000"/>
              </a:schemeClr>
            </a:gs>
            <a:gs pos="55000">
              <a:schemeClr val="accent1">
                <a:shade val="50000"/>
                <a:hueOff val="33830"/>
                <a:satOff val="-836"/>
                <a:lumOff val="13400"/>
                <a:alphaOff val="0"/>
                <a:tint val="66000"/>
                <a:satMod val="200000"/>
              </a:schemeClr>
            </a:gs>
            <a:gs pos="73000">
              <a:schemeClr val="accent1">
                <a:shade val="50000"/>
                <a:hueOff val="33830"/>
                <a:satOff val="-836"/>
                <a:lumOff val="13400"/>
                <a:alphaOff val="0"/>
                <a:tint val="61000"/>
                <a:satMod val="200000"/>
              </a:schemeClr>
            </a:gs>
            <a:gs pos="100000">
              <a:schemeClr val="accent1">
                <a:shade val="50000"/>
                <a:hueOff val="33830"/>
                <a:satOff val="-836"/>
                <a:lumOff val="13400"/>
                <a:alphaOff val="0"/>
                <a:tint val="45000"/>
                <a:satMod val="20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</a:t>
          </a:r>
          <a:r>
            <a:rPr lang="cs-CZ" sz="1800" kern="1200" dirty="0" smtClean="0"/>
            <a:t>24.2.2013 </a:t>
          </a:r>
          <a:endParaRPr lang="cs-CZ" sz="1800" kern="1200" dirty="0"/>
        </a:p>
      </dsp:txBody>
      <dsp:txXfrm>
        <a:off x="33926" y="3862851"/>
        <a:ext cx="7166906" cy="6271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67626B-C0A5-4C04-B1CC-5BD8404734D6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159E5F-C0FA-4486-B0BC-350DC45095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63352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159E5F-C0FA-4486-B0BC-350DC45095B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2892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774AB881-01C4-4ABA-9B79-F64CCD69503D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B269748F-62AE-44AC-9E40-B1B158FB13E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AB881-01C4-4ABA-9B79-F64CCD69503D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9748F-62AE-44AC-9E40-B1B158FB13E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774AB881-01C4-4ABA-9B79-F64CCD69503D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B269748F-62AE-44AC-9E40-B1B158FB13E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AB881-01C4-4ABA-9B79-F64CCD69503D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9748F-62AE-44AC-9E40-B1B158FB13E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AB881-01C4-4ABA-9B79-F64CCD69503D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9748F-62AE-44AC-9E40-B1B158FB13E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AB881-01C4-4ABA-9B79-F64CCD69503D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9748F-62AE-44AC-9E40-B1B158FB13E8}" type="slidenum">
              <a:rPr lang="cs-CZ" smtClean="0"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AB881-01C4-4ABA-9B79-F64CCD69503D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9748F-62AE-44AC-9E40-B1B158FB13E8}" type="slidenum">
              <a:rPr lang="cs-CZ" smtClean="0"/>
              <a:t>‹#›</a:t>
            </a:fld>
            <a:endParaRPr lang="cs-CZ"/>
          </a:p>
        </p:txBody>
      </p:sp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AB881-01C4-4ABA-9B79-F64CCD69503D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9748F-62AE-44AC-9E40-B1B158FB13E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AB881-01C4-4ABA-9B79-F64CCD69503D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9748F-62AE-44AC-9E40-B1B158FB13E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AB881-01C4-4ABA-9B79-F64CCD69503D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9748F-62AE-44AC-9E40-B1B158FB13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AB881-01C4-4ABA-9B79-F64CCD69503D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9748F-62AE-44AC-9E40-B1B158FB13E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74AB881-01C4-4ABA-9B79-F64CCD69503D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B269748F-62AE-44AC-9E40-B1B158FB13E8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Přímá spojnice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nice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jpeg"/><Relationship Id="rId4" Type="http://schemas.openxmlformats.org/officeDocument/2006/relationships/image" Target="../media/image9.jpeg"/><Relationship Id="rId9" Type="http://schemas.openxmlformats.org/officeDocument/2006/relationships/image" Target="../media/image1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7343" y="5047622"/>
            <a:ext cx="7924800" cy="149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Zaoblený obdélník 4"/>
          <p:cNvSpPr>
            <a:spLocks noGrp="1"/>
          </p:cNvSpPr>
          <p:nvPr>
            <p:ph type="ctrTitle"/>
          </p:nvPr>
        </p:nvSpPr>
        <p:spPr>
          <a:prstGeom prst="rect">
            <a:avLst/>
          </a:prstGeom>
          <a:scene3d>
            <a:camera prst="orthographicFront"/>
            <a:lightRig rig="flat" dir="t"/>
          </a:scene3d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spcFirstLastPara="0" vert="horz" wrap="square" lIns="87630" tIns="87630" rIns="87630" bIns="87630" numCol="1" spcCol="1270" anchor="ctr" anchorCtr="0">
            <a:noAutofit/>
          </a:bodyPr>
          <a:lstStyle/>
          <a:p>
            <a:endParaRPr lang="cs-CZ"/>
          </a:p>
        </p:txBody>
      </p:sp>
      <p:graphicFrame>
        <p:nvGraphicFramePr>
          <p:cNvPr id="17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8375057"/>
              </p:ext>
            </p:extLst>
          </p:nvPr>
        </p:nvGraphicFramePr>
        <p:xfrm>
          <a:off x="899592" y="53846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1594374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</a:t>
            </a:r>
            <a:r>
              <a:rPr lang="cs-CZ" dirty="0" smtClean="0"/>
              <a:t>jako </a:t>
            </a:r>
            <a:r>
              <a:rPr lang="cs-CZ" dirty="0"/>
              <a:t>opakovací 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výstup: </a:t>
            </a:r>
            <a:r>
              <a:rPr lang="cs-CZ" dirty="0" smtClean="0"/>
              <a:t>vyhledávání hlásek Z R</a:t>
            </a:r>
            <a:r>
              <a:rPr lang="cs-CZ" b="1" dirty="0" smtClean="0"/>
              <a:t> , </a:t>
            </a:r>
            <a:r>
              <a:rPr lang="cs-CZ" dirty="0" smtClean="0"/>
              <a:t>čtení a psaní slov s hláskami Z R</a:t>
            </a:r>
            <a:r>
              <a:rPr lang="cs-CZ" b="1" dirty="0" smtClean="0"/>
              <a:t>           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dirty="0"/>
              <a:t> slova </a:t>
            </a:r>
            <a:r>
              <a:rPr lang="cs-CZ" dirty="0" smtClean="0"/>
              <a:t>s hláskami Z R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</a:t>
            </a:r>
            <a:r>
              <a:rPr lang="cs-CZ" dirty="0" smtClean="0"/>
              <a:t>1.</a:t>
            </a:r>
            <a:r>
              <a:rPr lang="cs-CZ" dirty="0" smtClean="0"/>
              <a:t> </a:t>
            </a:r>
            <a:r>
              <a:rPr lang="cs-CZ" dirty="0"/>
              <a:t>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 smtClean="0"/>
              <a:t>6 - 7</a:t>
            </a:r>
            <a:r>
              <a:rPr lang="cs-CZ" dirty="0" smtClean="0"/>
              <a:t> </a:t>
            </a:r>
            <a:r>
              <a:rPr lang="cs-CZ" dirty="0"/>
              <a:t>let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57370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     </a:t>
            </a:r>
            <a:r>
              <a:rPr lang="cs-CZ" dirty="0" smtClean="0">
                <a:solidFill>
                  <a:srgbClr val="00B0F0"/>
                </a:solidFill>
              </a:rPr>
              <a:t>R modře      </a:t>
            </a:r>
            <a:r>
              <a:rPr lang="cs-CZ" dirty="0" smtClean="0">
                <a:solidFill>
                  <a:srgbClr val="FF0000"/>
                </a:solidFill>
              </a:rPr>
              <a:t>Z  červeně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9" name="Picture 5" descr="C:\Users\0MGM\AppData\Local\Microsoft\Windows\Temporary Internet Files\Content.IE5\WBAGLD88\MC9004345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4661" y="1772816"/>
            <a:ext cx="1647825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9600" dirty="0" smtClean="0">
                <a:latin typeface="Algerian" pitchFamily="82" charset="0"/>
              </a:rPr>
              <a:t>z    </a:t>
            </a:r>
            <a:r>
              <a:rPr lang="cs-CZ" sz="4000" dirty="0" err="1" smtClean="0">
                <a:latin typeface="Algerian" pitchFamily="82" charset="0"/>
              </a:rPr>
              <a:t>z</a:t>
            </a:r>
            <a:r>
              <a:rPr lang="cs-CZ" sz="9600" dirty="0" smtClean="0">
                <a:latin typeface="Algerian" pitchFamily="82" charset="0"/>
              </a:rPr>
              <a:t>     r</a:t>
            </a:r>
          </a:p>
          <a:p>
            <a:pPr marL="0" indent="0">
              <a:buNone/>
            </a:pPr>
            <a:r>
              <a:rPr lang="cs-CZ" sz="5400" dirty="0" smtClean="0">
                <a:latin typeface="+mj-lt"/>
              </a:rPr>
              <a:t>r        z     </a:t>
            </a:r>
            <a:r>
              <a:rPr lang="cs-CZ" sz="4800" dirty="0" smtClean="0">
                <a:latin typeface="Aharoni" pitchFamily="2" charset="-79"/>
                <a:cs typeface="Aharoni" pitchFamily="2" charset="-79"/>
              </a:rPr>
              <a:t>r   z</a:t>
            </a:r>
          </a:p>
          <a:p>
            <a:pPr marL="0" indent="0">
              <a:buNone/>
            </a:pPr>
            <a:r>
              <a:rPr lang="cs-CZ" sz="4800" dirty="0" smtClean="0">
                <a:latin typeface="Aharoni" pitchFamily="2" charset="-79"/>
                <a:cs typeface="Aharoni" pitchFamily="2" charset="-79"/>
              </a:rPr>
              <a:t>                  R        </a:t>
            </a:r>
            <a:r>
              <a:rPr lang="cs-CZ" sz="4800" dirty="0" err="1" smtClean="0">
                <a:latin typeface="Aharoni" pitchFamily="2" charset="-79"/>
                <a:cs typeface="Aharoni" pitchFamily="2" charset="-79"/>
              </a:rPr>
              <a:t>R</a:t>
            </a:r>
            <a:r>
              <a:rPr lang="cs-CZ" sz="4800" dirty="0" smtClean="0">
                <a:latin typeface="Aharoni" pitchFamily="2" charset="-79"/>
                <a:cs typeface="Aharoni" pitchFamily="2" charset="-79"/>
              </a:rPr>
              <a:t>  </a:t>
            </a:r>
          </a:p>
          <a:p>
            <a:pPr marL="0" indent="0">
              <a:buNone/>
            </a:pPr>
            <a:r>
              <a:rPr lang="cs-CZ" sz="4800" dirty="0" smtClean="0">
                <a:latin typeface="Aharoni" pitchFamily="2" charset="-79"/>
                <a:cs typeface="Aharoni" pitchFamily="2" charset="-79"/>
              </a:rPr>
              <a:t>z                   </a:t>
            </a:r>
            <a:r>
              <a:rPr lang="cs-CZ" sz="4800" dirty="0" err="1" smtClean="0">
                <a:latin typeface="Aharoni" pitchFamily="2" charset="-79"/>
                <a:cs typeface="Aharoni" pitchFamily="2" charset="-79"/>
              </a:rPr>
              <a:t>z</a:t>
            </a:r>
            <a:r>
              <a:rPr lang="cs-CZ" sz="4800" dirty="0" smtClean="0">
                <a:latin typeface="Aharoni" pitchFamily="2" charset="-79"/>
                <a:cs typeface="Aharoni" pitchFamily="2" charset="-79"/>
              </a:rPr>
              <a:t>          r   </a:t>
            </a:r>
            <a:r>
              <a:rPr lang="cs-CZ" sz="4800" dirty="0" smtClean="0">
                <a:latin typeface="Arial Black" pitchFamily="34" charset="0"/>
                <a:cs typeface="Aharoni" pitchFamily="2" charset="-79"/>
              </a:rPr>
              <a:t>Z</a:t>
            </a:r>
          </a:p>
          <a:p>
            <a:pPr marL="0" indent="0">
              <a:buNone/>
            </a:pPr>
            <a:r>
              <a:rPr lang="cs-CZ" sz="4800" dirty="0">
                <a:latin typeface="Arial Black" pitchFamily="34" charset="0"/>
                <a:cs typeface="Aharoni" pitchFamily="2" charset="-79"/>
              </a:rPr>
              <a:t> </a:t>
            </a:r>
            <a:r>
              <a:rPr lang="cs-CZ" sz="4800" dirty="0" smtClean="0">
                <a:latin typeface="Arial Black" pitchFamily="34" charset="0"/>
                <a:cs typeface="Aharoni" pitchFamily="2" charset="-79"/>
              </a:rPr>
              <a:t>  R               </a:t>
            </a:r>
            <a:r>
              <a:rPr lang="cs-CZ" sz="4800" dirty="0" err="1" smtClean="0">
                <a:latin typeface="Arial Black" pitchFamily="34" charset="0"/>
                <a:cs typeface="Aharoni" pitchFamily="2" charset="-79"/>
              </a:rPr>
              <a:t>R</a:t>
            </a:r>
            <a:r>
              <a:rPr lang="cs-CZ" sz="4800" dirty="0" smtClean="0">
                <a:latin typeface="Arial Black" pitchFamily="34" charset="0"/>
                <a:cs typeface="Aharoni" pitchFamily="2" charset="-79"/>
              </a:rPr>
              <a:t>      Z</a:t>
            </a:r>
          </a:p>
          <a:p>
            <a:pPr marL="0" indent="0">
              <a:buNone/>
            </a:pPr>
            <a:endParaRPr lang="cs-CZ" sz="5400" dirty="0"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1030" name="Picture 6" descr="C:\Users\0MGM\AppData\Local\Microsoft\Windows\Temporary Internet Files\Content.IE5\XT06UYIZ\MC9004345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861048"/>
            <a:ext cx="1593850" cy="189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MGM\AppData\Local\Microsoft\Windows\Temporary Internet Files\Content.IE5\XT06UYIZ\MM900283298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769156"/>
            <a:ext cx="93610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MGM\AppData\Local\Microsoft\Windows\Temporary Internet Files\Content.IE5\SKQ0QANH\MM900178224[2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6886" y="2149946"/>
            <a:ext cx="888603" cy="888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29791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obrázky ke správnému písmenu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                             </a:t>
            </a:r>
            <a:r>
              <a:rPr lang="cs-CZ" sz="3600" dirty="0" smtClean="0">
                <a:latin typeface="Aharoni" pitchFamily="2" charset="-79"/>
                <a:cs typeface="Aharoni" pitchFamily="2" charset="-79"/>
              </a:rPr>
              <a:t>R              Z</a:t>
            </a:r>
            <a:endParaRPr lang="cs-CZ" sz="3600" dirty="0"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4100" name="Picture 4" descr="C:\Users\0MGM\AppData\Local\Microsoft\Windows\Temporary Internet Files\Content.IE5\WBAGLD88\MC9003489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0057" y="3140968"/>
            <a:ext cx="1831543" cy="512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MGM\AppData\Local\Microsoft\Windows\Temporary Internet Files\Content.IE5\SGYGH6XR\MP9004117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7" y="4005064"/>
            <a:ext cx="1441724" cy="2161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0MGM\AppData\Local\Microsoft\Windows\Temporary Internet Files\Content.IE5\WBAGLD88\MP90017871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7170" y="4272089"/>
            <a:ext cx="1512446" cy="1894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0MGM\AppData\Local\Microsoft\Windows\Temporary Internet Files\Content.IE5\WBAGLD88\MP90040965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2340768" cy="1561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0MGM\AppData\Local\Microsoft\Windows\Temporary Internet Files\Content.IE5\SGYGH6XR\MC9002873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0050" y="2403475"/>
            <a:ext cx="1660525" cy="1184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0MGM\AppData\Local\Microsoft\Windows\Temporary Internet Files\Content.IE5\XT06UYIZ\MP90044910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7301" y="4272089"/>
            <a:ext cx="2565512" cy="1864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0MGM\AppData\Local\Microsoft\Windows\Temporary Internet Files\Content.IE5\SKQ0QANH\MC900431532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05064"/>
            <a:ext cx="1428924" cy="1428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0MGM\AppData\Local\Microsoft\Windows\Temporary Internet Files\Content.IE5\SGYGH6XR\MC90031111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8995" y="1844824"/>
            <a:ext cx="1908175" cy="166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8340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podtrhni slova s </a:t>
            </a:r>
            <a:r>
              <a:rPr lang="cs-CZ" dirty="0" smtClean="0">
                <a:solidFill>
                  <a:srgbClr val="00B0F0"/>
                </a:solidFill>
              </a:rPr>
              <a:t>R modře </a:t>
            </a:r>
            <a:r>
              <a:rPr lang="cs-CZ" dirty="0" smtClean="0">
                <a:solidFill>
                  <a:srgbClr val="FF0000"/>
                </a:solidFill>
              </a:rPr>
              <a:t>Z červeně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dirty="0" smtClean="0">
                <a:latin typeface="Aharoni" pitchFamily="2" charset="-79"/>
                <a:cs typeface="Aharoni" pitchFamily="2" charset="-79"/>
              </a:rPr>
              <a:t>ráno</a:t>
            </a:r>
            <a:r>
              <a:rPr lang="cs-CZ" dirty="0" smtClean="0"/>
              <a:t>       zmije            </a:t>
            </a:r>
            <a:r>
              <a:rPr lang="cs-CZ" dirty="0" smtClean="0">
                <a:latin typeface="Algerian" pitchFamily="82" charset="0"/>
              </a:rPr>
              <a:t> hrnek                </a:t>
            </a:r>
            <a:r>
              <a:rPr lang="cs-CZ" dirty="0" smtClean="0">
                <a:latin typeface="Arial Black" pitchFamily="34" charset="0"/>
              </a:rPr>
              <a:t>brambora</a:t>
            </a:r>
          </a:p>
          <a:p>
            <a:endParaRPr lang="cs-CZ" dirty="0"/>
          </a:p>
          <a:p>
            <a:r>
              <a:rPr lang="cs-CZ" dirty="0" smtClean="0"/>
              <a:t>RAZÍTKO             </a:t>
            </a:r>
            <a:r>
              <a:rPr lang="cs-CZ" dirty="0" smtClean="0">
                <a:latin typeface="+mj-lt"/>
              </a:rPr>
              <a:t>svetr </a:t>
            </a:r>
            <a:r>
              <a:rPr lang="cs-CZ" dirty="0" smtClean="0"/>
              <a:t>                   </a:t>
            </a:r>
            <a:r>
              <a:rPr lang="cs-CZ" dirty="0" smtClean="0">
                <a:latin typeface="Bauhaus 93" pitchFamily="82" charset="0"/>
              </a:rPr>
              <a:t> zebra</a:t>
            </a:r>
          </a:p>
          <a:p>
            <a:endParaRPr lang="cs-CZ" dirty="0"/>
          </a:p>
          <a:p>
            <a:r>
              <a:rPr lang="cs-CZ" dirty="0" smtClean="0">
                <a:latin typeface="Bernard MT Condensed" pitchFamily="18" charset="0"/>
              </a:rPr>
              <a:t>zip </a:t>
            </a:r>
            <a:r>
              <a:rPr lang="cs-CZ" dirty="0" smtClean="0"/>
              <a:t>   </a:t>
            </a:r>
            <a:r>
              <a:rPr lang="cs-CZ" dirty="0" smtClean="0">
                <a:latin typeface="Agency FB" pitchFamily="34" charset="0"/>
              </a:rPr>
              <a:t> obraz                      </a:t>
            </a:r>
            <a:r>
              <a:rPr lang="cs-CZ" dirty="0" smtClean="0"/>
              <a:t>orel             </a:t>
            </a:r>
            <a:r>
              <a:rPr lang="cs-CZ" dirty="0" smtClean="0">
                <a:latin typeface="Arial Black" pitchFamily="34" charset="0"/>
              </a:rPr>
              <a:t>zmizík</a:t>
            </a:r>
          </a:p>
          <a:p>
            <a:endParaRPr lang="cs-CZ" dirty="0"/>
          </a:p>
          <a:p>
            <a:r>
              <a:rPr lang="cs-CZ" dirty="0" smtClean="0">
                <a:latin typeface="Bauhaus 93" pitchFamily="82" charset="0"/>
              </a:rPr>
              <a:t>kazeta</a:t>
            </a:r>
            <a:r>
              <a:rPr lang="cs-CZ" dirty="0" smtClean="0"/>
              <a:t>               </a:t>
            </a:r>
            <a:r>
              <a:rPr lang="cs-CZ" sz="3600" dirty="0" smtClean="0"/>
              <a:t> </a:t>
            </a:r>
            <a:r>
              <a:rPr lang="cs-CZ" sz="3600" dirty="0" smtClean="0">
                <a:latin typeface="Berlin Sans FB Demi" pitchFamily="34" charset="0"/>
              </a:rPr>
              <a:t>hračka         </a:t>
            </a:r>
            <a:r>
              <a:rPr lang="cs-CZ" dirty="0" smtClean="0">
                <a:latin typeface="Berlin Sans FB Demi" pitchFamily="34" charset="0"/>
              </a:rPr>
              <a:t>pstruh        </a:t>
            </a:r>
            <a:r>
              <a:rPr lang="cs-CZ" dirty="0" smtClean="0">
                <a:latin typeface="Algerian" pitchFamily="82" charset="0"/>
              </a:rPr>
              <a:t>jazyk             </a:t>
            </a:r>
            <a:endParaRPr lang="cs-CZ" dirty="0">
              <a:latin typeface="Algerian" pitchFamily="82" charset="0"/>
            </a:endParaRPr>
          </a:p>
        </p:txBody>
      </p:sp>
      <p:pic>
        <p:nvPicPr>
          <p:cNvPr id="5122" name="Picture 2" descr="C:\Users\0MGM\AppData\Local\Microsoft\Windows\Temporary Internet Files\Content.IE5\SKQ0QANH\MC9003561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4471" y="5085184"/>
            <a:ext cx="1797710" cy="1244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0MGM\AppData\Local\Microsoft\Windows\Temporary Internet Files\Content.IE5\SGYGH6XR\MC9004258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6087" y="4869160"/>
            <a:ext cx="1889125" cy="132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55307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přepiš  psacím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ruka __________   zmije___________</a:t>
            </a:r>
          </a:p>
          <a:p>
            <a:endParaRPr lang="cs-CZ" sz="3600" dirty="0" smtClean="0"/>
          </a:p>
          <a:p>
            <a:r>
              <a:rPr lang="cs-CZ" sz="3600" dirty="0" smtClean="0"/>
              <a:t>známka</a:t>
            </a:r>
            <a:r>
              <a:rPr lang="cs-CZ" sz="3600" dirty="0" smtClean="0"/>
              <a:t>_________  ryje____________</a:t>
            </a:r>
          </a:p>
          <a:p>
            <a:endParaRPr lang="cs-CZ" sz="3600" dirty="0" smtClean="0"/>
          </a:p>
          <a:p>
            <a:r>
              <a:rPr lang="cs-CZ" sz="3600" dirty="0" smtClean="0"/>
              <a:t>Radek</a:t>
            </a:r>
            <a:r>
              <a:rPr lang="cs-CZ" sz="3600" dirty="0" smtClean="0"/>
              <a:t>__________  Zita____________</a:t>
            </a:r>
          </a:p>
          <a:p>
            <a:endParaRPr lang="cs-CZ" sz="3600" dirty="0" smtClean="0"/>
          </a:p>
          <a:p>
            <a:r>
              <a:rPr lang="cs-CZ" sz="3600" dirty="0" smtClean="0"/>
              <a:t>závoj</a:t>
            </a:r>
            <a:r>
              <a:rPr lang="cs-CZ" sz="3600" dirty="0" smtClean="0"/>
              <a:t>___________  Ruda___________</a:t>
            </a:r>
            <a:endParaRPr lang="cs-CZ" sz="3600" dirty="0"/>
          </a:p>
        </p:txBody>
      </p:sp>
      <p:pic>
        <p:nvPicPr>
          <p:cNvPr id="1026" name="Picture 2" descr="C:\Users\0MGM\AppData\Local\Microsoft\Windows\Temporary Internet Files\Content.IE5\WBAGLD88\MP90044871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76673"/>
            <a:ext cx="1430412" cy="1399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8577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3200" dirty="0" smtClean="0"/>
              <a:t>Ilustrace </a:t>
            </a:r>
            <a:r>
              <a:rPr lang="cs-CZ" sz="3200" dirty="0"/>
              <a:t>: office.microsoft.com</a:t>
            </a:r>
          </a:p>
          <a:p>
            <a:endParaRPr lang="cs-CZ" dirty="0"/>
          </a:p>
        </p:txBody>
      </p:sp>
      <p:pic>
        <p:nvPicPr>
          <p:cNvPr id="8" name="Picture 3" descr="C:\Users\0MGM\AppData\Local\Microsoft\Windows\Temporary Internet Files\Content.IE5\1KSUHWV9\MC9002812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141983"/>
            <a:ext cx="1584176" cy="1775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1491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106</TotalTime>
  <Words>195</Words>
  <Application>Microsoft Office PowerPoint</Application>
  <PresentationFormat>Předvádění na obrazovce (4:3)</PresentationFormat>
  <Paragraphs>45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Původ</vt:lpstr>
      <vt:lpstr>Prezentace aplikace PowerPoint</vt:lpstr>
      <vt:lpstr>ANOTACE</vt:lpstr>
      <vt:lpstr>označ     R modře      Z  červeně</vt:lpstr>
      <vt:lpstr>přiřaď obrázky ke správnému písmenu</vt:lpstr>
      <vt:lpstr>podtrhni slova s R modře Z červeně</vt:lpstr>
      <vt:lpstr>přepiš  psacím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11</cp:revision>
  <dcterms:created xsi:type="dcterms:W3CDTF">2013-05-11T12:18:52Z</dcterms:created>
  <dcterms:modified xsi:type="dcterms:W3CDTF">2013-05-25T19:35:45Z</dcterms:modified>
</cp:coreProperties>
</file>