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VY_32_INOVACE_07_Velikonoce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VY_32_INOVACE_07_Velikonoce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734173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použití na interaktivní tabuli</a:t>
            </a:r>
            <a:endParaRPr lang="cs-CZ" dirty="0"/>
          </a:p>
          <a:p>
            <a:r>
              <a:rPr lang="cs-CZ" dirty="0" smtClean="0"/>
              <a:t>Určeno pro 1.- 5.ročník ZŠ</a:t>
            </a:r>
          </a:p>
          <a:p>
            <a:r>
              <a:rPr lang="cs-CZ" dirty="0" smtClean="0"/>
              <a:t>Český jazyk-literární výchova-Velikonoce</a:t>
            </a:r>
          </a:p>
          <a:p>
            <a:r>
              <a:rPr lang="cs-CZ" dirty="0" smtClean="0"/>
              <a:t>Lidová </a:t>
            </a:r>
            <a:r>
              <a:rPr lang="cs-CZ" dirty="0" smtClean="0"/>
              <a:t>slovesnost- říkanky, symboly </a:t>
            </a:r>
            <a:r>
              <a:rPr lang="cs-CZ" dirty="0" smtClean="0"/>
              <a:t>Velikonoc</a:t>
            </a:r>
          </a:p>
          <a:p>
            <a:r>
              <a:rPr lang="cs-CZ" dirty="0" smtClean="0"/>
              <a:t>Velikonoce v České republice, Německu, Francii, Anglii, Austrálii.</a:t>
            </a:r>
          </a:p>
          <a:p>
            <a:r>
              <a:rPr lang="cs-CZ" dirty="0" smtClean="0"/>
              <a:t>Čtení s porozuměním /poslech/,žáci </a:t>
            </a:r>
            <a:r>
              <a:rPr lang="cs-CZ" dirty="0" smtClean="0"/>
              <a:t>povídají          </a:t>
            </a:r>
            <a:r>
              <a:rPr lang="cs-CZ" dirty="0" smtClean="0"/>
              <a:t>o zvycích ve své rodině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1190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vonicka\AppData\Local\Microsoft\Windows\Temporary Internet Files\Content.IE5\2PRM99UH\MP900422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9334"/>
            <a:ext cx="9144000" cy="607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20938"/>
            <a:ext cx="7772400" cy="1800225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Velikonoce u nás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a jinde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8313" y="5949950"/>
            <a:ext cx="8207375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hangingPunct="0"/>
            <a:r>
              <a:rPr lang="cs-CZ" sz="1100" i="1" dirty="0" smtClean="0">
                <a:solidFill>
                  <a:srgbClr val="1C1C1C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  <a:endParaRPr lang="cs-CZ" sz="1100" dirty="0">
              <a:solidFill>
                <a:srgbClr val="1C1C1C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29" name="Picture 5" descr="C:\Users\vonicka\AppData\Local\Microsoft\Windows\Temporary Internet Files\Content.IE5\1SCLKOJX\MM900283649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971028" cy="1336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5361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vonicka\AppData\Local\Microsoft\Windows\Temporary Internet Files\Content.IE5\C7146IGW\MP9004230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903649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76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4000" b="1" dirty="0" smtClean="0">
                <a:solidFill>
                  <a:schemeClr val="accent6"/>
                </a:solidFill>
                <a:latin typeface="Arial" pitchFamily="34" charset="0"/>
                <a:ea typeface="Arial Unicode MS" pitchFamily="34" charset="-128"/>
                <a:cs typeface="Arial" pitchFamily="34" charset="0"/>
              </a:rPr>
              <a:t>Jaro ‒ Velikonoce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7893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sz="36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Symboly Velikonoc ‒ vajíčko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21005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cs-CZ" dirty="0" smtClean="0"/>
              <a:t>Jedním ze symbolů Velikonoc je </a:t>
            </a:r>
            <a:r>
              <a:rPr lang="cs-CZ" b="1" dirty="0" smtClean="0"/>
              <a:t>vajíčko.</a:t>
            </a:r>
          </a:p>
          <a:p>
            <a:pPr eaLnBrk="1" hangingPunct="1"/>
            <a:r>
              <a:rPr lang="cs-CZ" dirty="0" smtClean="0"/>
              <a:t>Vajíčko obsahuje zárodek života – je </a:t>
            </a:r>
            <a:r>
              <a:rPr lang="cs-CZ" b="1" dirty="0" smtClean="0"/>
              <a:t>symbolem plodnosti.</a:t>
            </a:r>
          </a:p>
          <a:p>
            <a:pPr eaLnBrk="1" hangingPunct="1"/>
            <a:r>
              <a:rPr lang="cs-CZ" dirty="0" smtClean="0"/>
              <a:t>Lidovou tradicí je malovat vejce.</a:t>
            </a:r>
          </a:p>
          <a:p>
            <a:pPr eaLnBrk="1" hangingPunct="1"/>
            <a:r>
              <a:rPr lang="cs-CZ" dirty="0" smtClean="0"/>
              <a:t>Vajíčka můžeme zdobit voskem, barvami přírodními a umělými.</a:t>
            </a:r>
          </a:p>
          <a:p>
            <a:pPr eaLnBrk="1" hangingPunct="1"/>
            <a:r>
              <a:rPr lang="cs-CZ" dirty="0" smtClean="0"/>
              <a:t>Krásné zdobené vajíčko se </a:t>
            </a:r>
          </a:p>
          <a:p>
            <a:pPr marL="0"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   nazývá </a:t>
            </a:r>
            <a:r>
              <a:rPr lang="cs-CZ" b="1" dirty="0" smtClean="0"/>
              <a:t>kraslice.</a:t>
            </a:r>
          </a:p>
        </p:txBody>
      </p:sp>
      <p:pic>
        <p:nvPicPr>
          <p:cNvPr id="3074" name="Picture 2" descr="C:\Users\vonicka\AppData\Local\Microsoft\Windows\Temporary Internet Files\Content.IE5\ISAGG9W2\MC900335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2090" y="4437112"/>
            <a:ext cx="1952667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nicka\AppData\Local\Microsoft\Windows\Temporary Internet Files\Content.IE5\2PRM99UH\MC900343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2010" y="620688"/>
            <a:ext cx="1112825" cy="90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6972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409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Twelve-rod pomlazka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0" t="8095" r="3500" b="8743"/>
          <a:stretch>
            <a:fillRect/>
          </a:stretch>
        </p:blipFill>
        <p:spPr bwMode="auto">
          <a:xfrm rot="477041">
            <a:off x="246063" y="-387350"/>
            <a:ext cx="8897937" cy="515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333375"/>
            <a:ext cx="4257675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Pletená pomlázka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92388" y="2528888"/>
            <a:ext cx="4175125" cy="714375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endParaRPr lang="cs-CZ" sz="2500" dirty="0" smtClean="0"/>
          </a:p>
        </p:txBody>
      </p:sp>
      <p:sp>
        <p:nvSpPr>
          <p:cNvPr id="5125" name="Zástupný symbol pro obsah 2"/>
          <p:cNvSpPr txBox="1">
            <a:spLocks/>
          </p:cNvSpPr>
          <p:nvPr/>
        </p:nvSpPr>
        <p:spPr bwMode="auto">
          <a:xfrm>
            <a:off x="755650" y="4149725"/>
            <a:ext cx="8137525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</a:pPr>
            <a:r>
              <a:rPr lang="cs-CZ" sz="3000" dirty="0" smtClean="0"/>
              <a:t>.</a:t>
            </a:r>
            <a:endParaRPr lang="cs-CZ" sz="30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547664" y="3243263"/>
            <a:ext cx="5315099" cy="93503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cs-CZ" sz="3000" dirty="0" smtClean="0"/>
              <a:t>Pomlázka </a:t>
            </a:r>
            <a:r>
              <a:rPr lang="cs-CZ" sz="3000" dirty="0"/>
              <a:t>se plete z proutků vrby a břízy.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endParaRPr lang="cs-CZ" sz="30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23850" y="5229225"/>
            <a:ext cx="8569325" cy="9445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cs-CZ" sz="3000" dirty="0"/>
              <a:t>Chlapci chodí s pomlázkou vyplatit dívky a dostávají </a:t>
            </a:r>
            <a:r>
              <a:rPr lang="cs-CZ" sz="3000" b="1" dirty="0"/>
              <a:t>koledu.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endParaRPr lang="cs-CZ" sz="3000" dirty="0"/>
          </a:p>
        </p:txBody>
      </p:sp>
      <p:sp>
        <p:nvSpPr>
          <p:cNvPr id="5128" name="Zástupný symbol pro obsah 2"/>
          <p:cNvSpPr txBox="1">
            <a:spLocks/>
          </p:cNvSpPr>
          <p:nvPr/>
        </p:nvSpPr>
        <p:spPr bwMode="auto">
          <a:xfrm>
            <a:off x="323850" y="4635500"/>
            <a:ext cx="6911975" cy="725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cs-CZ" sz="3000" dirty="0"/>
              <a:t>Proutky jsou </a:t>
            </a:r>
            <a:r>
              <a:rPr lang="cs-CZ" sz="3000" b="1" dirty="0"/>
              <a:t>znakem zdraví a mládí.</a:t>
            </a:r>
          </a:p>
          <a:p>
            <a:pPr eaLnBrk="1" hangingPunct="1">
              <a:spcBef>
                <a:spcPct val="20000"/>
              </a:spcBef>
              <a:buFont typeface="Arial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31572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/>
      <p:bldP spid="51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40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Beránek, slepička, kuřátka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52596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Symbol </a:t>
            </a:r>
            <a:r>
              <a:rPr lang="cs-CZ" b="1" dirty="0" smtClean="0"/>
              <a:t>beránka</a:t>
            </a:r>
            <a:r>
              <a:rPr lang="cs-CZ" dirty="0" smtClean="0"/>
              <a:t> je znám už</a:t>
            </a:r>
            <a:br>
              <a:rPr lang="cs-CZ" dirty="0" smtClean="0"/>
            </a:br>
            <a:r>
              <a:rPr lang="cs-CZ" dirty="0" smtClean="0"/>
              <a:t>v předkřesťanských tradicích.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V dnešní době známe především beránka </a:t>
            </a:r>
            <a:r>
              <a:rPr lang="cs-CZ" b="1" dirty="0" smtClean="0"/>
              <a:t>pečeného</a:t>
            </a:r>
            <a:r>
              <a:rPr lang="cs-CZ" dirty="0" smtClean="0"/>
              <a:t> z piškotového těsta, na kterého se těší všechny děti.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Na jaře se rodí mnoho kuřátek, jsou také symbolem jara.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V obchodech můžeme vidět také beránky,</a:t>
            </a:r>
            <a:br>
              <a:rPr lang="cs-CZ" dirty="0" smtClean="0"/>
            </a:br>
            <a:r>
              <a:rPr lang="cs-CZ" dirty="0" smtClean="0"/>
              <a:t> ovečky, slepičky, kuřátka  </a:t>
            </a:r>
            <a:r>
              <a:rPr lang="cs-CZ" b="1" dirty="0" smtClean="0"/>
              <a:t>čokoládové.</a:t>
            </a:r>
          </a:p>
        </p:txBody>
      </p:sp>
      <p:pic>
        <p:nvPicPr>
          <p:cNvPr id="4099" name="Picture 3" descr="C:\Users\vonicka\AppData\Local\Microsoft\Windows\Temporary Internet Files\Content.IE5\ISAGG9W2\MC900034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4637" y="908720"/>
            <a:ext cx="1808850" cy="1668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0558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40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Velikonoční říkanka</a:t>
            </a:r>
          </a:p>
        </p:txBody>
      </p:sp>
      <p:sp>
        <p:nvSpPr>
          <p:cNvPr id="8196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5760865" cy="3888432"/>
          </a:xfrm>
          <a:prstGeom prst="flowChartPunchedTape">
            <a:avLst/>
          </a:prstGeom>
          <a:solidFill>
            <a:srgbClr val="FFC000"/>
          </a:solidFill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Hody, hody doprovody,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dejte vejce malovaný,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Nedáte-li malovaný,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dejte aspoň bílý,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slepička vám snese jiný.</a:t>
            </a:r>
          </a:p>
        </p:txBody>
      </p:sp>
      <p:pic>
        <p:nvPicPr>
          <p:cNvPr id="5122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81128"/>
            <a:ext cx="181965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onicka\AppData\Local\Microsoft\Windows\Temporary Internet Files\Content.IE5\1SCLKOJX\MC900343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1112825" cy="90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onicka\AppData\Local\Microsoft\Windows\Temporary Internet Files\Content.IE5\2PRM99UH\MC9003360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8583" y="3861048"/>
            <a:ext cx="3013973" cy="2878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3225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nimBg="1"/>
      <p:bldP spid="8196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z="4000" b="1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4005263"/>
            <a:ext cx="5903913" cy="21209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3000" b="1" smtClean="0"/>
              <a:t>Zelený čtvrtek </a:t>
            </a:r>
            <a:r>
              <a:rPr lang="cs-CZ" sz="3000" smtClean="0"/>
              <a:t>– v dřívějších dnech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    se měla jíst jen zelená zelenina.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b="1" smtClean="0"/>
              <a:t>Velký pátek </a:t>
            </a:r>
            <a:r>
              <a:rPr lang="cs-CZ" sz="3000" smtClean="0"/>
              <a:t>– je vzpomínka na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    ukřižování Krista.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55875" y="1268413"/>
            <a:ext cx="6408738" cy="280828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cs-CZ" sz="3000"/>
              <a:t>Po </a:t>
            </a:r>
            <a:r>
              <a:rPr lang="cs-CZ" sz="3000" b="1"/>
              <a:t>Modrém pondělí</a:t>
            </a:r>
            <a:r>
              <a:rPr lang="cs-CZ" sz="3000"/>
              <a:t>, </a:t>
            </a:r>
            <a:r>
              <a:rPr lang="cs-CZ" sz="3000" b="1"/>
              <a:t>Žlutém úterý</a:t>
            </a:r>
            <a:r>
              <a:rPr lang="cs-CZ" sz="3000"/>
              <a:t> přichází </a:t>
            </a:r>
            <a:r>
              <a:rPr lang="cs-CZ" sz="3000" b="1"/>
              <a:t>Škaredá středa.</a:t>
            </a:r>
          </a:p>
          <a:p>
            <a:pPr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cs-CZ" sz="3000"/>
              <a:t>Podle lidového obyčeje se na středu nesmíte mračit nebo se budete mračit všechny středy v roce.</a:t>
            </a:r>
          </a:p>
        </p:txBody>
      </p:sp>
      <p:pic>
        <p:nvPicPr>
          <p:cNvPr id="6146" name="Picture 2" descr="C:\Users\vonicka\AppData\Local\Microsoft\Windows\Temporary Internet Files\Content.IE5\ISAGG9W2\MC900331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9838"/>
            <a:ext cx="1816729" cy="8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onicka\AppData\Local\Microsoft\Windows\Temporary Internet Files\Content.IE5\ISAGG9W2\MC900331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7572"/>
            <a:ext cx="1816729" cy="8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onicka\AppData\Local\Microsoft\Windows\Temporary Internet Files\Content.IE5\C7146IGW\MC9003316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93840"/>
            <a:ext cx="155417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onicka\AppData\Local\Microsoft\Windows\Temporary Internet Files\Content.IE5\1SCLKOJX\MC9003537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54279"/>
            <a:ext cx="2131416" cy="203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14179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endParaRPr lang="cs-CZ" sz="4000" b="1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244" name="Zástupný symbol pro obsah 2"/>
          <p:cNvSpPr>
            <a:spLocks noGrp="1"/>
          </p:cNvSpPr>
          <p:nvPr>
            <p:ph idx="1"/>
          </p:nvPr>
        </p:nvSpPr>
        <p:spPr>
          <a:xfrm>
            <a:off x="428625" y="1628775"/>
            <a:ext cx="8229600" cy="43211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b="1" dirty="0" smtClean="0"/>
              <a:t>Bílá sobota </a:t>
            </a:r>
            <a:r>
              <a:rPr lang="cs-CZ" dirty="0" smtClean="0"/>
              <a:t>– na Bílou sobotu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    se uklízelo, pekly se mazance a beránci.</a:t>
            </a:r>
          </a:p>
          <a:p>
            <a:pPr eaLnBrk="1" hangingPunct="1"/>
            <a:r>
              <a:rPr lang="cs-CZ" b="1" dirty="0" smtClean="0"/>
              <a:t>Velikonoční neděle (Boží hod velikonoční) </a:t>
            </a:r>
            <a:r>
              <a:rPr lang="cs-CZ" dirty="0" smtClean="0"/>
              <a:t>– provádělo se svěcení pokrmů, nyní první svátek velikonoční.</a:t>
            </a:r>
          </a:p>
          <a:p>
            <a:pPr eaLnBrk="1" hangingPunct="1"/>
            <a:r>
              <a:rPr lang="cs-CZ" b="1" dirty="0" smtClean="0"/>
              <a:t>Velikonoční pondělí </a:t>
            </a:r>
            <a:r>
              <a:rPr lang="cs-CZ" dirty="0" smtClean="0"/>
              <a:t>– tento den je pomlázka,  velikonoční koledování.</a:t>
            </a:r>
          </a:p>
        </p:txBody>
      </p:sp>
      <p:pic>
        <p:nvPicPr>
          <p:cNvPr id="7170" name="Picture 2" descr="C:\Users\vonicka\AppData\Local\Microsoft\Windows\Temporary Internet Files\Content.IE5\ISAGG9W2\MC900331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5946" y="548680"/>
            <a:ext cx="1816729" cy="8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vonicka\AppData\Local\Microsoft\Windows\Temporary Internet Files\Content.IE5\ISAGG9W2\MC900331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10580"/>
            <a:ext cx="1816729" cy="8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vonicka\AppData\Local\Microsoft\Windows\Temporary Internet Files\Content.IE5\2PRM99UH\MC9003621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97152"/>
            <a:ext cx="1667866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5128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animBg="1"/>
      <p:bldP spid="1024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vonicka\AppData\Local\Microsoft\Windows\Temporary Internet Files\Content.IE5\ISAGG9W2\MP9004491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907704" y="322180"/>
            <a:ext cx="6048845" cy="70493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Velikonoce v Anglii a Austrálii</a:t>
            </a:r>
            <a:r>
              <a:rPr lang="cs-CZ" sz="4000" b="1" dirty="0" smtClean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8" y="1836738"/>
            <a:ext cx="8362950" cy="4319587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V </a:t>
            </a:r>
            <a:r>
              <a:rPr lang="cs-CZ" b="1" dirty="0" smtClean="0"/>
              <a:t>Anglii</a:t>
            </a:r>
            <a:r>
              <a:rPr lang="cs-CZ" dirty="0" smtClean="0"/>
              <a:t> se děti ráno účastní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    hry, kdo najde nejvíce vajíček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    na zahradě, které schoval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    zajíček, když spaly.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Také v </a:t>
            </a:r>
            <a:r>
              <a:rPr lang="cs-CZ" b="1" dirty="0" smtClean="0"/>
              <a:t>Austrálii</a:t>
            </a:r>
            <a:r>
              <a:rPr lang="cs-CZ" dirty="0" smtClean="0"/>
              <a:t> děti </a:t>
            </a:r>
            <a:r>
              <a:rPr lang="cs-CZ" b="1" dirty="0" smtClean="0"/>
              <a:t>hledají vajíčka</a:t>
            </a:r>
            <a:br>
              <a:rPr lang="cs-CZ" b="1" dirty="0" smtClean="0"/>
            </a:br>
            <a:r>
              <a:rPr lang="cs-CZ" dirty="0" smtClean="0"/>
              <a:t>v zahradách.</a:t>
            </a:r>
          </a:p>
        </p:txBody>
      </p:sp>
      <p:pic>
        <p:nvPicPr>
          <p:cNvPr id="8196" name="Picture 4" descr="C:\Users\vonicka\AppData\Local\Microsoft\Windows\Temporary Internet Files\Content.IE5\C7146IGW\MC900404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2180"/>
            <a:ext cx="1768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vonicka\AppData\Local\Microsoft\Windows\Temporary Internet Files\Content.IE5\2PRM99UH\MP9004007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6611" y="976951"/>
            <a:ext cx="1440034" cy="115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7119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40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Velikonoce ve Francii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2555875" y="1412875"/>
            <a:ext cx="6357938" cy="266382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dirty="0" smtClean="0"/>
              <a:t>Od Zeleného čtvrtka do Bílé soboty přestanou bít zvony v kostele.</a:t>
            </a:r>
          </a:p>
          <a:p>
            <a:pPr eaLnBrk="1" hangingPunct="1"/>
            <a:r>
              <a:rPr lang="cs-CZ" dirty="0" smtClean="0"/>
              <a:t>Říká se, že odletěly do Říma, aby se vrátily s vajíčky a sladkostmi.</a:t>
            </a:r>
          </a:p>
        </p:txBody>
      </p:sp>
      <p:sp>
        <p:nvSpPr>
          <p:cNvPr id="12293" name="Zástupný symbol pro obsah 2"/>
          <p:cNvSpPr txBox="1">
            <a:spLocks/>
          </p:cNvSpPr>
          <p:nvPr/>
        </p:nvSpPr>
        <p:spPr bwMode="auto">
          <a:xfrm>
            <a:off x="179388" y="3860800"/>
            <a:ext cx="5113337" cy="2089150"/>
          </a:xfrm>
          <a:prstGeom prst="rect">
            <a:avLst/>
          </a:prstGeom>
          <a:ln/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cs-CZ" sz="3200" dirty="0"/>
              <a:t>Děti jdou odpoledne do zahrad, kde vajíčka</a:t>
            </a:r>
            <a:br>
              <a:rPr lang="cs-CZ" sz="3200" dirty="0"/>
            </a:br>
            <a:r>
              <a:rPr lang="cs-CZ" sz="3200" dirty="0"/>
              <a:t>a sladkosti hledají.</a:t>
            </a:r>
          </a:p>
        </p:txBody>
      </p:sp>
      <p:pic>
        <p:nvPicPr>
          <p:cNvPr id="9219" name="Picture 3" descr="C:\Users\vonicka\AppData\Local\Microsoft\Windows\Temporary Internet Files\Content.IE5\C7146IGW\MP9003626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7874" y="370637"/>
            <a:ext cx="1296393" cy="86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vonicka\AppData\Local\Microsoft\Windows\Temporary Internet Files\Content.IE5\ISAGG9W2\MC9002005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95554"/>
            <a:ext cx="1637690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vonicka\AppData\Local\Microsoft\Windows\Temporary Internet Files\Content.IE5\C7146IGW\MP900449129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1446" y="4365104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7124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vonicka\AppData\Local\Microsoft\Windows\Temporary Internet Files\Content.IE5\1SCLKOJX\MP9004001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274638"/>
            <a:ext cx="7416800" cy="1143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cs-CZ" sz="40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Velikonoce v Německu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pPr eaLnBrk="1" hangingPunct="1"/>
            <a:r>
              <a:rPr lang="cs-CZ" dirty="0" smtClean="0"/>
              <a:t>V předvečer Velikonoc děti vyrábějí </a:t>
            </a:r>
            <a:r>
              <a:rPr lang="cs-CZ" b="1" dirty="0" smtClean="0"/>
              <a:t>slaměná hnízda.</a:t>
            </a:r>
          </a:p>
          <a:p>
            <a:pPr eaLnBrk="1" hangingPunct="1"/>
            <a:r>
              <a:rPr lang="cs-CZ" dirty="0" smtClean="0"/>
              <a:t>Do těchto hnízd jim zajíček dá různě barevná vajíčka.</a:t>
            </a:r>
          </a:p>
          <a:p>
            <a:pPr eaLnBrk="1" hangingPunct="1"/>
            <a:r>
              <a:rPr lang="cs-CZ" dirty="0" smtClean="0"/>
              <a:t>Ráno na Velikonoční pondělí jdou hnízda</a:t>
            </a:r>
            <a:br>
              <a:rPr lang="cs-CZ" dirty="0" smtClean="0"/>
            </a:br>
            <a:r>
              <a:rPr lang="cs-CZ" dirty="0" smtClean="0"/>
              <a:t>s vajíčky hledat.</a:t>
            </a:r>
          </a:p>
        </p:txBody>
      </p:sp>
      <p:pic>
        <p:nvPicPr>
          <p:cNvPr id="10243" name="Picture 3" descr="C:\Users\vonicka\AppData\Local\Microsoft\Windows\Temporary Internet Files\Content.IE5\2PRM99UH\MM900178249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vonicka\AppData\Local\Microsoft\Windows\Temporary Internet Files\Content.IE5\ISAGG9W2\MP9004007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86871"/>
            <a:ext cx="1713394" cy="119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0588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967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380</Words>
  <Application>Microsoft Office PowerPoint</Application>
  <PresentationFormat>Předvádění na obrazovce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</vt:lpstr>
      <vt:lpstr>Velikonoce u nás a jinde</vt:lpstr>
      <vt:lpstr>Jaro ‒ Velikonoce</vt:lpstr>
      <vt:lpstr>Symboly Velikonoc ‒ vajíčko</vt:lpstr>
      <vt:lpstr>Pletená pomlázka</vt:lpstr>
      <vt:lpstr>Beránek, slepička, kuřátka</vt:lpstr>
      <vt:lpstr>Velikonoční říkanka</vt:lpstr>
      <vt:lpstr>Snímek 9</vt:lpstr>
      <vt:lpstr>Snímek 10</vt:lpstr>
      <vt:lpstr>Velikonoce v Anglii a Austrálii </vt:lpstr>
      <vt:lpstr>Velikonoce ve Francii</vt:lpstr>
      <vt:lpstr>Velikonoce v Německu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23</cp:revision>
  <dcterms:created xsi:type="dcterms:W3CDTF">2011-06-20T10:40:08Z</dcterms:created>
  <dcterms:modified xsi:type="dcterms:W3CDTF">2013-05-26T17:13:02Z</dcterms:modified>
</cp:coreProperties>
</file>