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3DC4304-5FDD-4103-911B-9FEC00B38679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35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Samohlásky A E I O 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21C16B-02F8-4F52-8968-8945549901C4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C199718A-9FC3-487C-A8EF-5CE1DE371BA3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05FA3EFE-9A45-4A7D-B5F2-17D2B0ACE75D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6B53D75-CFD8-49B5-AA21-E9ED81685C9F}" type="presOf" srcId="{39F8B381-5807-488E-AC22-73DD4140ED4A}" destId="{612116FE-9061-44B1-A457-8F1AFBD162E0}" srcOrd="0" destOrd="0" presId="urn:microsoft.com/office/officeart/2005/8/layout/vList2"/>
    <dgm:cxn modelId="{0701058C-37D1-4E83-99E4-0F3ED4ABA20E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A6B14B4F-62D3-477B-883E-AE9C78B2531D}" type="presOf" srcId="{6B0205A6-422D-4956-AD89-0CEBCAE4530D}" destId="{B1DDF1AD-3BC2-43B8-A8D0-A33120EFAF7C}" srcOrd="0" destOrd="0" presId="urn:microsoft.com/office/officeart/2005/8/layout/vList2"/>
    <dgm:cxn modelId="{F6D0704F-7E76-4FB6-A8A7-37363A7D8014}" type="presParOf" srcId="{612116FE-9061-44B1-A457-8F1AFBD162E0}" destId="{7B541546-39A7-4633-AED0-6028788110D7}" srcOrd="0" destOrd="0" presId="urn:microsoft.com/office/officeart/2005/8/layout/vList2"/>
    <dgm:cxn modelId="{E634E7D1-8E64-4B27-BF93-74996AF1A803}" type="presParOf" srcId="{612116FE-9061-44B1-A457-8F1AFBD162E0}" destId="{9B9314F6-85CC-4C49-B24D-6AF5DF05D800}" srcOrd="1" destOrd="0" presId="urn:microsoft.com/office/officeart/2005/8/layout/vList2"/>
    <dgm:cxn modelId="{DCDC7F1B-0507-4DC3-997E-93D7F537E126}" type="presParOf" srcId="{612116FE-9061-44B1-A457-8F1AFBD162E0}" destId="{ACAD381E-21DC-4C07-8FDD-119C2EC3BB2E}" srcOrd="2" destOrd="0" presId="urn:microsoft.com/office/officeart/2005/8/layout/vList2"/>
    <dgm:cxn modelId="{FF2290D4-6EC0-4491-9EA1-DAD2F9DB8788}" type="presParOf" srcId="{612116FE-9061-44B1-A457-8F1AFBD162E0}" destId="{208194AD-7544-4854-B7A4-4A67E5453B54}" srcOrd="3" destOrd="0" presId="urn:microsoft.com/office/officeart/2005/8/layout/vList2"/>
    <dgm:cxn modelId="{6121292C-FE89-44CB-8BE9-A778D12BC417}" type="presParOf" srcId="{612116FE-9061-44B1-A457-8F1AFBD162E0}" destId="{1C4BCB69-D3A6-4CCF-9871-D9B9359B8159}" srcOrd="4" destOrd="0" presId="urn:microsoft.com/office/officeart/2005/8/layout/vList2"/>
    <dgm:cxn modelId="{42B749B6-EBC2-430D-96F6-344C786B86A5}" type="presParOf" srcId="{612116FE-9061-44B1-A457-8F1AFBD162E0}" destId="{34DE5943-AAB5-4DC3-B765-99B35FCB6ECD}" srcOrd="5" destOrd="0" presId="urn:microsoft.com/office/officeart/2005/8/layout/vList2"/>
    <dgm:cxn modelId="{FA21973D-CA9D-43E8-966D-C5D2D370ED93}" type="presParOf" srcId="{612116FE-9061-44B1-A457-8F1AFBD162E0}" destId="{97CBBA99-26B9-4E2D-BA76-BF47FEBF0134}" srcOrd="6" destOrd="0" presId="urn:microsoft.com/office/officeart/2005/8/layout/vList2"/>
    <dgm:cxn modelId="{53B3B14F-DE40-4A61-87CC-9EF0F10B5E6F}" type="presParOf" srcId="{612116FE-9061-44B1-A457-8F1AFBD162E0}" destId="{9A22653A-B2DB-4D9E-A633-AD2EC219A723}" srcOrd="7" destOrd="0" presId="urn:microsoft.com/office/officeart/2005/8/layout/vList2"/>
    <dgm:cxn modelId="{98C5BD7E-F78D-4B62-8C39-4AAD3B3DC838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43698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Název školy</a:t>
          </a:r>
          <a:r>
            <a:rPr lang="cs-CZ" sz="2200" b="1" kern="1200" dirty="0" smtClean="0"/>
            <a:t>: Základní škola a Mateřská škola Troskotovice, příspěvková organizace</a:t>
          </a:r>
          <a:endParaRPr lang="cs-CZ" sz="2200" kern="1200" dirty="0"/>
        </a:p>
      </dsp:txBody>
      <dsp:txXfrm>
        <a:off x="41465" y="85163"/>
        <a:ext cx="7151828" cy="766490"/>
      </dsp:txXfrm>
    </dsp:sp>
    <dsp:sp modelId="{ACAD381E-21DC-4C07-8FDD-119C2EC3BB2E}">
      <dsp:nvSpPr>
        <dsp:cNvPr id="0" name=""/>
        <dsp:cNvSpPr/>
      </dsp:nvSpPr>
      <dsp:spPr>
        <a:xfrm>
          <a:off x="0" y="97187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</a:t>
          </a:r>
          <a:r>
            <a:rPr lang="cs-CZ" sz="2200" kern="1200" smtClean="0"/>
            <a:t>: Mgr. </a:t>
          </a:r>
          <a:r>
            <a:rPr lang="cs-CZ" sz="2200" kern="1200" dirty="0" smtClean="0"/>
            <a:t>Vlasta Šujanová</a:t>
          </a:r>
          <a:endParaRPr lang="cs-CZ" sz="2200" kern="1200" dirty="0"/>
        </a:p>
      </dsp:txBody>
      <dsp:txXfrm>
        <a:off x="41465" y="1013340"/>
        <a:ext cx="7151828" cy="766490"/>
      </dsp:txXfrm>
    </dsp:sp>
    <dsp:sp modelId="{1C4BCB69-D3A6-4CCF-9871-D9B9359B8159}">
      <dsp:nvSpPr>
        <dsp:cNvPr id="0" name=""/>
        <dsp:cNvSpPr/>
      </dsp:nvSpPr>
      <dsp:spPr>
        <a:xfrm>
          <a:off x="0" y="188465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Téma</a:t>
          </a:r>
          <a:r>
            <a:rPr lang="cs-CZ" sz="2200" kern="1200" dirty="0" smtClean="0"/>
            <a:t>: Samohlásky A E I O U</a:t>
          </a:r>
          <a:endParaRPr lang="cs-CZ" sz="2200" kern="1200" dirty="0"/>
        </a:p>
      </dsp:txBody>
      <dsp:txXfrm>
        <a:off x="41465" y="1926120"/>
        <a:ext cx="7151828" cy="766490"/>
      </dsp:txXfrm>
    </dsp:sp>
    <dsp:sp modelId="{97CBBA99-26B9-4E2D-BA76-BF47FEBF0134}">
      <dsp:nvSpPr>
        <dsp:cNvPr id="0" name=""/>
        <dsp:cNvSpPr/>
      </dsp:nvSpPr>
      <dsp:spPr>
        <a:xfrm>
          <a:off x="0" y="279743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29399"/>
                <a:satOff val="-20719"/>
                <a:lumOff val="36904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29399"/>
                <a:satOff val="-20719"/>
                <a:lumOff val="36904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29399"/>
                <a:satOff val="-20719"/>
                <a:lumOff val="36904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29399"/>
                <a:satOff val="-20719"/>
                <a:lumOff val="369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35</a:t>
          </a:r>
          <a:endParaRPr lang="cs-CZ" sz="2200" kern="1200" dirty="0"/>
        </a:p>
      </dsp:txBody>
      <dsp:txXfrm>
        <a:off x="41465" y="2838901"/>
        <a:ext cx="7151828" cy="766490"/>
      </dsp:txXfrm>
    </dsp:sp>
    <dsp:sp modelId="{B1DDF1AD-3BC2-43B8-A8D0-A33120EFAF7C}">
      <dsp:nvSpPr>
        <dsp:cNvPr id="0" name=""/>
        <dsp:cNvSpPr/>
      </dsp:nvSpPr>
      <dsp:spPr>
        <a:xfrm>
          <a:off x="0" y="371021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4699"/>
                <a:satOff val="-10360"/>
                <a:lumOff val="18452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14699"/>
                <a:satOff val="-10360"/>
                <a:lumOff val="18452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14699"/>
                <a:satOff val="-10360"/>
                <a:lumOff val="18452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14699"/>
                <a:satOff val="-10360"/>
                <a:lumOff val="18452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Vytvořeno: 24.2.2013 </a:t>
          </a:r>
          <a:endParaRPr lang="cs-CZ" sz="2200" kern="1200" dirty="0"/>
        </a:p>
      </dsp:txBody>
      <dsp:txXfrm>
        <a:off x="41465" y="3751681"/>
        <a:ext cx="7151828" cy="766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6DDEF1-D4E9-4AB3-943C-031FDC6F45A3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F8083B-48CD-4B74-9B60-80301511A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590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8083B-48CD-4B74-9B60-80301511ACE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463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F8083B-48CD-4B74-9B60-80301511ACE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616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37007FB-6722-457A-A2A3-C026D2A9A7D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FE74BAD-3E1A-4F4E-B4FE-2103C137D58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2.png"/><Relationship Id="rId4" Type="http://schemas.openxmlformats.org/officeDocument/2006/relationships/image" Target="../media/image16.wmf"/><Relationship Id="rId9" Type="http://schemas.openxmlformats.org/officeDocument/2006/relationships/image" Target="../media/image21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079" y="503767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963149"/>
              </p:ext>
            </p:extLst>
          </p:nvPr>
        </p:nvGraphicFramePr>
        <p:xfrm>
          <a:off x="835968" y="3410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3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7898233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16545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smtClean="0"/>
              <a:t>jako seznamovací a  </a:t>
            </a:r>
            <a:r>
              <a:rPr lang="cs-CZ" dirty="0"/>
              <a:t>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výstup: </a:t>
            </a:r>
            <a:r>
              <a:rPr lang="cs-CZ" dirty="0" smtClean="0"/>
              <a:t> seznámení a poznávání  samohlásek   A E I O U,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samohlásky  A E I O 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1.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6 -7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11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obrázek s počátečním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r>
              <a:rPr lang="cs-CZ" sz="3600" dirty="0" smtClean="0">
                <a:latin typeface="Arial Black" pitchFamily="34" charset="0"/>
              </a:rPr>
              <a:t>        </a:t>
            </a:r>
            <a:r>
              <a:rPr lang="cs-CZ" sz="3600" dirty="0" smtClean="0">
                <a:solidFill>
                  <a:srgbClr val="FFC000"/>
                </a:solidFill>
                <a:latin typeface="Arial Black" pitchFamily="34" charset="0"/>
              </a:rPr>
              <a:t>e</a:t>
            </a:r>
            <a:r>
              <a:rPr lang="cs-CZ" sz="3600" dirty="0" smtClean="0">
                <a:latin typeface="Arial Black" pitchFamily="34" charset="0"/>
              </a:rPr>
              <a:t>          </a:t>
            </a:r>
            <a:r>
              <a:rPr lang="cs-CZ" sz="3600" dirty="0" smtClean="0">
                <a:solidFill>
                  <a:srgbClr val="00B050"/>
                </a:solidFill>
                <a:latin typeface="Arial Black" pitchFamily="34" charset="0"/>
              </a:rPr>
              <a:t>i</a:t>
            </a:r>
            <a:r>
              <a:rPr lang="cs-CZ" sz="3600" dirty="0" smtClean="0">
                <a:latin typeface="Arial Black" pitchFamily="34" charset="0"/>
              </a:rPr>
              <a:t>         </a:t>
            </a:r>
            <a:r>
              <a:rPr lang="cs-CZ" sz="3600" dirty="0" smtClean="0">
                <a:solidFill>
                  <a:srgbClr val="00B0F0"/>
                </a:solidFill>
                <a:latin typeface="Arial Black" pitchFamily="34" charset="0"/>
              </a:rPr>
              <a:t>o</a:t>
            </a:r>
            <a:r>
              <a:rPr lang="cs-CZ" sz="3600" dirty="0" smtClean="0">
                <a:latin typeface="Arial Black" pitchFamily="34" charset="0"/>
              </a:rPr>
              <a:t>         </a:t>
            </a:r>
            <a:r>
              <a:rPr lang="cs-CZ" sz="3600" dirty="0" smtClean="0">
                <a:solidFill>
                  <a:srgbClr val="7030A0"/>
                </a:solidFill>
                <a:latin typeface="Arial Black" pitchFamily="34" charset="0"/>
              </a:rPr>
              <a:t>u</a:t>
            </a:r>
            <a:endParaRPr lang="cs-CZ" sz="3600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786" y="3883961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SGYGH6XR\MC9003387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304" y="5278843"/>
            <a:ext cx="1305650" cy="103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WBAGLD88\MC900232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693" y="2329883"/>
            <a:ext cx="2373313" cy="179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XT06UYIZ\MP9004486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14652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WBAGLD88\MP9004091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091405"/>
            <a:ext cx="1985522" cy="198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SGYGH6XR\MC9002812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544" y="2044725"/>
            <a:ext cx="1323975" cy="19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XT06UYIZ\MC9004282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00" y="3011591"/>
            <a:ext cx="1841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SKQ0QANH\MC9001977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391" y="600563"/>
            <a:ext cx="2413000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SGYGH6XR\MC90044173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133" y="355139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MGM\AppData\Local\Microsoft\Windows\Temporary Internet Files\Content.IE5\WBAGLD88\MP90039047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672" y="2044725"/>
            <a:ext cx="1592576" cy="223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MGM\AppData\Local\Microsoft\Windows\Temporary Internet Files\Content.IE5\WBAGLD88\MM900356610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029" y="4458661"/>
            <a:ext cx="1640365" cy="164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128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slovo s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O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mák      noha        ruka        holínky</a:t>
            </a:r>
          </a:p>
          <a:p>
            <a:r>
              <a:rPr lang="cs-CZ" sz="3600" dirty="0" smtClean="0"/>
              <a:t>zebra      kůň       lín        lama</a:t>
            </a:r>
          </a:p>
          <a:p>
            <a:r>
              <a:rPr lang="cs-CZ" sz="3600" dirty="0" smtClean="0"/>
              <a:t>astra       uhlí       Ivan     Eva</a:t>
            </a:r>
          </a:p>
          <a:p>
            <a:r>
              <a:rPr lang="cs-CZ" sz="3600" dirty="0" smtClean="0"/>
              <a:t>hůl         nebe      Milan     košile</a:t>
            </a:r>
          </a:p>
          <a:p>
            <a:r>
              <a:rPr lang="cs-CZ" sz="3600" dirty="0" smtClean="0"/>
              <a:t>les       strom      limo       lupen</a:t>
            </a:r>
          </a:p>
          <a:p>
            <a:r>
              <a:rPr lang="cs-CZ" sz="3600" dirty="0" smtClean="0"/>
              <a:t>AUTO    OBRAZ   ZEM    DŮM</a:t>
            </a:r>
          </a:p>
          <a:p>
            <a:r>
              <a:rPr lang="cs-CZ" sz="3600" dirty="0" smtClean="0"/>
              <a:t>BUCHTA   ZIMA   KOLENO    LEM    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5908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k obrázkům počáteční písmena  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F0"/>
                </a:solidFill>
              </a:rPr>
              <a:t>O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U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0MGM\AppData\Local\Microsoft\Windows\Temporary Internet Files\Content.IE5\XT06UYIZ\MC900426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16832"/>
            <a:ext cx="132556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XT06UYIZ\MP9004074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220" y="1269458"/>
            <a:ext cx="2088232" cy="139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SKQ0QANH\MC900371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721" y="2525115"/>
            <a:ext cx="1724558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XT06UYIZ\MP9004222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648" y="4553640"/>
            <a:ext cx="2570634" cy="257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SKQ0QANH\MP9004027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235" y="4351221"/>
            <a:ext cx="3184413" cy="212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WBAGLD88\MP90032108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8113" y="3827992"/>
            <a:ext cx="1887537" cy="264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WBAGLD88\MC9004351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743" y="1554164"/>
            <a:ext cx="1264195" cy="1472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MGM\AppData\Local\Microsoft\Windows\Temporary Internet Files\Content.IE5\SGYGH6XR\MM90028347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235" y="2412132"/>
            <a:ext cx="1143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MGM\AppData\Local\Microsoft\Windows\Temporary Internet Files\Content.IE5\WBAGLD88\MC90044133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191" y="264835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45234" y="1413468"/>
            <a:ext cx="1266725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78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 : office.microsoft.com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SKQ0QANH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00" y="2595562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96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127</TotalTime>
  <Words>176</Words>
  <Application>Microsoft Office PowerPoint</Application>
  <PresentationFormat>Předvádění na obrazovce (4:3)</PresentationFormat>
  <Paragraphs>32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</vt:lpstr>
      <vt:lpstr>spoj obrázek s počátečním písmenem</vt:lpstr>
      <vt:lpstr>podtrhni slovo s  A  E  I  O  U</vt:lpstr>
      <vt:lpstr>napiš k obrázkům počáteční písmena   A  E  I  O  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13</cp:revision>
  <dcterms:created xsi:type="dcterms:W3CDTF">2013-05-11T13:53:14Z</dcterms:created>
  <dcterms:modified xsi:type="dcterms:W3CDTF">2013-05-25T19:42:50Z</dcterms:modified>
</cp:coreProperties>
</file>