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0" r:id="rId3"/>
    <p:sldId id="271" r:id="rId4"/>
    <p:sldId id="256" r:id="rId5"/>
    <p:sldId id="257" r:id="rId6"/>
    <p:sldId id="258" r:id="rId7"/>
    <p:sldId id="259" r:id="rId8"/>
    <p:sldId id="260" r:id="rId9"/>
    <p:sldId id="268" r:id="rId10"/>
    <p:sldId id="261" r:id="rId11"/>
    <p:sldId id="263" r:id="rId12"/>
    <p:sldId id="264" r:id="rId13"/>
    <p:sldId id="262" r:id="rId14"/>
    <p:sldId id="265" r:id="rId15"/>
    <p:sldId id="266" r:id="rId16"/>
    <p:sldId id="267" r:id="rId17"/>
    <p:sldId id="26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/>
          <a:stretch>
            <a:fillRect/>
          </a:stretch>
        </p:blipFill>
        <p:spPr bwMode="auto">
          <a:xfrm>
            <a:off x="0" y="0"/>
            <a:ext cx="91440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/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CB84C9-C1D6-43F3-92D8-5C81D8277F3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2641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C1243-F44F-4F7D-9005-B2FAF9F1A03E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24414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/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F21DD7-7260-4699-8B31-CC972BF85486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718403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DBA198-520B-4216-A4E1-08B80DBD72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38246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/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350DC-50C7-4543-AE5F-C40236163F2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317207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70EC0-D574-4BC0-80B4-6472D7B60DE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9813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8F576-B4C7-42B8-B41A-94956CAE4AB8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046249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1E72D-6AFA-4160-A940-20B288A1F6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122246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10" descr="horizon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/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3E78E-77ED-4B19-9AB4-088F3BE5C3C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43487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2A6A80-24D1-4AF9-A004-4249DC9721F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927464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38B4F-2048-4589-A63E-8F91B5380944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794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56D2C18B-382C-4949-B806-22540C9E28BB}" type="datetimeFigureOut">
              <a:rPr lang="cs-CZ" smtClean="0"/>
              <a:t>14.3.2012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5D4FCBE5-E089-4720-9EB5-0D41898F9835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6" descr="horizon.png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9221FA-6A43-4B8A-BA98-405B66F931AE}" type="slidenum">
              <a:rPr lang="cs-CZ">
                <a:solidFill>
                  <a:srgbClr val="FFFFFF"/>
                </a:solidFill>
                <a:latin typeface="Times New Roman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472613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000" kern="1200" cap="all" spc="5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000">
          <a:solidFill>
            <a:schemeClr val="tx1"/>
          </a:solidFill>
          <a:latin typeface="Arial Narrow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ts val="600"/>
        </a:spcAft>
        <a:buClr>
          <a:schemeClr val="tx2"/>
        </a:buClr>
        <a:buFont typeface="Arial" charset="0"/>
        <a:buChar char="•"/>
        <a:defRPr sz="1700" kern="1200" spc="3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Program_Apollo" TargetMode="External"/><Relationship Id="rId3" Type="http://schemas.openxmlformats.org/officeDocument/2006/relationships/hyperlink" Target="http://cs.wikipedia.org/wiki/Rovn%C3%ADk" TargetMode="External"/><Relationship Id="rId7" Type="http://schemas.openxmlformats.org/officeDocument/2006/relationships/hyperlink" Target="http://cs.wikipedia.org/wiki/Edwin_Aldrin" TargetMode="External"/><Relationship Id="rId2" Type="http://schemas.openxmlformats.org/officeDocument/2006/relationships/hyperlink" Target="http://cs.wikipedia.org/wiki/Met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Neil_Armstrong" TargetMode="External"/><Relationship Id="rId5" Type="http://schemas.openxmlformats.org/officeDocument/2006/relationships/hyperlink" Target="http://cs.wikipedia.org/wiki/1969" TargetMode="External"/><Relationship Id="rId10" Type="http://schemas.openxmlformats.org/officeDocument/2006/relationships/image" Target="../media/image5.jpg"/><Relationship Id="rId4" Type="http://schemas.openxmlformats.org/officeDocument/2006/relationships/hyperlink" Target="http://cs.wikipedia.org/wiki/Pr%C5%AFm%C4%9Br_(geometrie)" TargetMode="External"/><Relationship Id="rId9" Type="http://schemas.openxmlformats.org/officeDocument/2006/relationships/hyperlink" Target="http://cs.wikipedia.org/wiki/%C4%8Clov%C4%9Bk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000" dirty="0" smtClean="0"/>
              <a:t>ŠABLONA 32</a:t>
            </a:r>
            <a:endParaRPr lang="cs-CZ" sz="4000" dirty="0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3568" y="5013176"/>
            <a:ext cx="7924800" cy="149961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740640" y="3717032"/>
            <a:ext cx="74168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smtClean="0">
                <a:solidFill>
                  <a:srgbClr val="FFFFFF"/>
                </a:solidFill>
              </a:rPr>
              <a:t>VY_32_INOVACE_16_32_MĚSÍCE </a:t>
            </a:r>
            <a:r>
              <a:rPr lang="cs-CZ" sz="2000" dirty="0" smtClean="0">
                <a:solidFill>
                  <a:srgbClr val="FFFFFF"/>
                </a:solidFill>
              </a:rPr>
              <a:t>PLANET</a:t>
            </a:r>
            <a:endParaRPr lang="cs-CZ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28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Anotace:</a:t>
            </a:r>
            <a:r>
              <a:rPr lang="cs-CZ" sz="18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1800" dirty="0"/>
              <a:t>Prezentace může sloužit jako výkladové, opakovací </a:t>
            </a:r>
            <a:r>
              <a:rPr lang="cs-CZ" sz="1800" dirty="0" smtClean="0"/>
              <a:t>učivo.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Autor: </a:t>
            </a:r>
            <a:r>
              <a:rPr lang="cs-CZ" sz="1800" dirty="0"/>
              <a:t>Mgr. Martin </a:t>
            </a:r>
            <a:r>
              <a:rPr lang="cs-CZ" sz="1800" dirty="0" smtClean="0"/>
              <a:t>Palát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Jazyk: </a:t>
            </a:r>
            <a:r>
              <a:rPr lang="cs-CZ" sz="1800" dirty="0"/>
              <a:t>Čeština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Očekávaný výstup:</a:t>
            </a:r>
            <a:r>
              <a:rPr lang="cs-CZ" sz="1800" dirty="0"/>
              <a:t> obohacení a rozšíření učiva na téma </a:t>
            </a:r>
            <a:r>
              <a:rPr lang="cs-CZ" sz="1800" dirty="0" smtClean="0"/>
              <a:t>Člověk a Vesmír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Speciální vzdělávací potřeby: </a:t>
            </a:r>
            <a:r>
              <a:rPr lang="cs-CZ" sz="1800" dirty="0"/>
              <a:t>dataprojektor, interaktivní tabule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Klíčová slova</a:t>
            </a:r>
            <a:r>
              <a:rPr lang="cs-CZ" sz="1800" b="1" dirty="0" smtClean="0">
                <a:solidFill>
                  <a:schemeClr val="accent6">
                    <a:lumMod val="75000"/>
                  </a:schemeClr>
                </a:solidFill>
              </a:rPr>
              <a:t>:</a:t>
            </a:r>
            <a:r>
              <a:rPr lang="cs-CZ" sz="1800" dirty="0" smtClean="0"/>
              <a:t> planety, měsíce planet, fáze měsíce</a:t>
            </a:r>
            <a:endParaRPr lang="cs-CZ" sz="1800" dirty="0"/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Druh učebního materiálu: </a:t>
            </a:r>
            <a:r>
              <a:rPr lang="cs-CZ" sz="1800" dirty="0"/>
              <a:t>prezentace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Cílová skupina</a:t>
            </a:r>
            <a:r>
              <a:rPr lang="cs-CZ" sz="1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: </a:t>
            </a:r>
            <a:r>
              <a:rPr lang="cs-CZ" sz="1800" dirty="0"/>
              <a:t>žák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Stupeň a typ vzdělávání: </a:t>
            </a:r>
            <a:r>
              <a:rPr lang="cs-CZ" sz="1800" dirty="0"/>
              <a:t>základní vzdělávání – první stupeň</a:t>
            </a:r>
          </a:p>
          <a:p>
            <a:pPr eaLnBrk="1" hangingPunct="1">
              <a:defRPr/>
            </a:pPr>
            <a:r>
              <a:rPr lang="cs-CZ" sz="1800" b="1" dirty="0">
                <a:solidFill>
                  <a:schemeClr val="accent6">
                    <a:lumMod val="75000"/>
                  </a:schemeClr>
                </a:solidFill>
              </a:rPr>
              <a:t>Typická věková skupina: </a:t>
            </a:r>
            <a:r>
              <a:rPr lang="cs-CZ" sz="1800" dirty="0"/>
              <a:t>9 -11 let</a:t>
            </a:r>
          </a:p>
          <a:p>
            <a:pPr eaLnBrk="1" hangingPunct="1"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68157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Měsíce planet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5420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692696"/>
            <a:ext cx="2306216" cy="545435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Kolem Slunce obíhají planety a kolem většiny planet obíhají měsíce.</a:t>
            </a:r>
          </a:p>
          <a:p>
            <a:r>
              <a:rPr lang="cs-CZ" sz="2400" dirty="0" smtClean="0"/>
              <a:t>Ve sluneční soustavě mají měsíce všechny planety kromě Merkura a Venuše.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764704"/>
            <a:ext cx="5028804" cy="4869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2531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 planety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Měsíc planety země je nazýván Měsíc ( s velkým počátečním písmenem).</a:t>
            </a:r>
          </a:p>
          <a:p>
            <a:r>
              <a:rPr lang="cs-CZ" sz="2800" dirty="0" smtClean="0"/>
              <a:t>Je to naše nejbližší vesmírné těleso.</a:t>
            </a:r>
          </a:p>
          <a:p>
            <a:r>
              <a:rPr lang="cs-CZ" sz="2800" dirty="0" smtClean="0"/>
              <a:t>Povrch Měsíce je chladný, nevydává své vlastní světlo. Měsíc je vidět, protože ho osvětluje Slunce. Pokud  je Slunce na denní obloze společně s Měsícem, je nenápadný. Nejlépe vynikne na tmavé obloze.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5722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5584" y="476672"/>
            <a:ext cx="3746376" cy="5454352"/>
          </a:xfrm>
        </p:spPr>
        <p:txBody>
          <a:bodyPr>
            <a:normAutofit/>
          </a:bodyPr>
          <a:lstStyle/>
          <a:p>
            <a:r>
              <a:rPr lang="cs-CZ" sz="2000" dirty="0"/>
              <a:t>Tmavá místa na Měsíci jsou tvořena ztuhlou </a:t>
            </a:r>
            <a:r>
              <a:rPr lang="cs-CZ" sz="2000" dirty="0" smtClean="0"/>
              <a:t>lávou, která se vylila na povrch po dopadu velkých meteoritů. Nazývají se moře.</a:t>
            </a:r>
          </a:p>
          <a:p>
            <a:r>
              <a:rPr lang="cs-CZ" sz="2000" dirty="0" smtClean="0"/>
              <a:t>Světlá místa jsou tvořena vrstvou prachu, který pokrývá Měsíc.</a:t>
            </a:r>
          </a:p>
          <a:p>
            <a:r>
              <a:rPr lang="cs-CZ" sz="2000" dirty="0"/>
              <a:t>Střední vzdálenost Měsíce od Země je 384 403 </a:t>
            </a:r>
            <a:r>
              <a:rPr lang="cs-CZ" sz="2000" dirty="0">
                <a:hlinkClick r:id="rId2" tooltip="Metr"/>
              </a:rPr>
              <a:t>km</a:t>
            </a:r>
            <a:r>
              <a:rPr lang="cs-CZ" sz="2000" dirty="0"/>
              <a:t>. Měsíční </a:t>
            </a:r>
            <a:r>
              <a:rPr lang="cs-CZ" sz="2000" dirty="0">
                <a:hlinkClick r:id="rId3" tooltip="Rovník"/>
              </a:rPr>
              <a:t>rovníkový</a:t>
            </a:r>
            <a:r>
              <a:rPr lang="cs-CZ" sz="2000" dirty="0"/>
              <a:t> </a:t>
            </a:r>
            <a:r>
              <a:rPr lang="cs-CZ" sz="2000" dirty="0">
                <a:hlinkClick r:id="rId4" tooltip="Průměr (geometrie)"/>
              </a:rPr>
              <a:t>průměr</a:t>
            </a:r>
            <a:r>
              <a:rPr lang="cs-CZ" sz="2000" dirty="0"/>
              <a:t> činí 3 476 km</a:t>
            </a:r>
            <a:r>
              <a:rPr lang="cs-CZ" sz="2000" dirty="0" smtClean="0"/>
              <a:t>.</a:t>
            </a:r>
          </a:p>
          <a:p>
            <a:r>
              <a:rPr lang="cs-CZ" sz="2000" dirty="0"/>
              <a:t>Roku </a:t>
            </a:r>
            <a:r>
              <a:rPr lang="cs-CZ" sz="2000" dirty="0">
                <a:hlinkClick r:id="rId5" tooltip="1969"/>
              </a:rPr>
              <a:t>1969</a:t>
            </a:r>
            <a:r>
              <a:rPr lang="cs-CZ" sz="2000" dirty="0"/>
              <a:t> přistáli </a:t>
            </a:r>
            <a:r>
              <a:rPr lang="cs-CZ" sz="2000" dirty="0">
                <a:hlinkClick r:id="rId6" tooltip="Neil Armstrong"/>
              </a:rPr>
              <a:t>Neil Armstrong</a:t>
            </a:r>
            <a:r>
              <a:rPr lang="cs-CZ" sz="2000" dirty="0"/>
              <a:t> a </a:t>
            </a:r>
            <a:r>
              <a:rPr lang="cs-CZ" sz="2000" dirty="0">
                <a:hlinkClick r:id="rId7" tooltip="Edwin Aldrin"/>
              </a:rPr>
              <a:t>Edwin Aldrin</a:t>
            </a:r>
            <a:r>
              <a:rPr lang="cs-CZ" sz="2000" dirty="0"/>
              <a:t> v rámci </a:t>
            </a:r>
            <a:r>
              <a:rPr lang="cs-CZ" sz="2000" dirty="0">
                <a:hlinkClick r:id="rId8" tooltip="Program Apollo"/>
              </a:rPr>
              <a:t>programu Apollo</a:t>
            </a:r>
            <a:r>
              <a:rPr lang="cs-CZ" sz="2000" dirty="0"/>
              <a:t> jako první </a:t>
            </a:r>
            <a:r>
              <a:rPr lang="cs-CZ" sz="2000" dirty="0">
                <a:hlinkClick r:id="rId9" tooltip="Člověk"/>
              </a:rPr>
              <a:t>lidé</a:t>
            </a:r>
            <a:r>
              <a:rPr lang="cs-CZ" sz="2000" dirty="0"/>
              <a:t> na Měsíci, a tím se stali i prvními lidmi, kteří stanuli na povrchu jiného vesmírného tělesa než Země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1772816"/>
            <a:ext cx="4355976" cy="3266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906901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Moře Moskevské</a:t>
            </a:r>
          </a:p>
          <a:p>
            <a:r>
              <a:rPr lang="cs-CZ" dirty="0"/>
              <a:t>Moře Nektaru</a:t>
            </a:r>
          </a:p>
          <a:p>
            <a:r>
              <a:rPr lang="cs-CZ" dirty="0"/>
              <a:t>Moře Mraků</a:t>
            </a:r>
          </a:p>
          <a:p>
            <a:r>
              <a:rPr lang="cs-CZ" dirty="0"/>
              <a:t>Moře Východní</a:t>
            </a:r>
          </a:p>
          <a:p>
            <a:r>
              <a:rPr lang="cs-CZ" dirty="0"/>
              <a:t>Moře Jasu</a:t>
            </a:r>
          </a:p>
          <a:p>
            <a:r>
              <a:rPr lang="cs-CZ" dirty="0"/>
              <a:t>Moře </a:t>
            </a:r>
            <a:r>
              <a:rPr lang="cs-CZ" dirty="0" err="1"/>
              <a:t>Smythovo</a:t>
            </a:r>
            <a:endParaRPr lang="cs-CZ" dirty="0"/>
          </a:p>
          <a:p>
            <a:r>
              <a:rPr lang="cs-CZ" dirty="0"/>
              <a:t>Moře Zpěněné</a:t>
            </a:r>
          </a:p>
          <a:p>
            <a:r>
              <a:rPr lang="cs-CZ" dirty="0"/>
              <a:t>Moře Klidu</a:t>
            </a:r>
          </a:p>
          <a:p>
            <a:r>
              <a:rPr lang="cs-CZ" dirty="0"/>
              <a:t>Moře Vln</a:t>
            </a:r>
          </a:p>
          <a:p>
            <a:r>
              <a:rPr lang="cs-CZ" dirty="0"/>
              <a:t>Moře Par</a:t>
            </a:r>
          </a:p>
          <a:p>
            <a:r>
              <a:rPr lang="cs-CZ" dirty="0"/>
              <a:t>Oceán Bouří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Názvy moří na měsíci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Moře Hada</a:t>
            </a:r>
          </a:p>
          <a:p>
            <a:r>
              <a:rPr lang="cs-CZ" dirty="0"/>
              <a:t>Moře Jižní</a:t>
            </a:r>
          </a:p>
          <a:p>
            <a:r>
              <a:rPr lang="cs-CZ" dirty="0"/>
              <a:t>Moře Poznané</a:t>
            </a:r>
          </a:p>
          <a:p>
            <a:r>
              <a:rPr lang="cs-CZ" dirty="0"/>
              <a:t>Moře Nepokojů</a:t>
            </a:r>
          </a:p>
          <a:p>
            <a:r>
              <a:rPr lang="cs-CZ" dirty="0"/>
              <a:t>Moře Hojnosti</a:t>
            </a:r>
          </a:p>
          <a:p>
            <a:r>
              <a:rPr lang="cs-CZ" dirty="0"/>
              <a:t>Moře Chladu</a:t>
            </a:r>
          </a:p>
          <a:p>
            <a:r>
              <a:rPr lang="cs-CZ" dirty="0"/>
              <a:t>Moře Humboldtovo</a:t>
            </a:r>
          </a:p>
          <a:p>
            <a:r>
              <a:rPr lang="cs-CZ" dirty="0"/>
              <a:t>Moře Vláhy</a:t>
            </a:r>
          </a:p>
          <a:p>
            <a:r>
              <a:rPr lang="cs-CZ" dirty="0"/>
              <a:t>Moře Dešťů</a:t>
            </a:r>
          </a:p>
          <a:p>
            <a:r>
              <a:rPr lang="cs-CZ" dirty="0"/>
              <a:t>Moře Touhy</a:t>
            </a:r>
          </a:p>
          <a:p>
            <a:r>
              <a:rPr lang="cs-CZ" dirty="0"/>
              <a:t>Moře Ostrovů</a:t>
            </a:r>
          </a:p>
          <a:p>
            <a:r>
              <a:rPr lang="cs-CZ" dirty="0"/>
              <a:t>Moře Okraje</a:t>
            </a:r>
          </a:p>
        </p:txBody>
      </p:sp>
    </p:spTree>
    <p:extLst>
      <p:ext uri="{BB962C8B-B14F-4D97-AF65-F5344CB8AC3E}">
        <p14:creationId xmlns:p14="http://schemas.microsoft.com/office/powerpoint/2010/main" val="1645653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404664"/>
            <a:ext cx="5256584" cy="54284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ovéPole 7"/>
          <p:cNvSpPr txBox="1"/>
          <p:nvPr/>
        </p:nvSpPr>
        <p:spPr>
          <a:xfrm>
            <a:off x="3563888" y="6165304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Detail kráteru na Měsíci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7663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Fáze měsíce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1108720"/>
          </a:xfrm>
        </p:spPr>
        <p:txBody>
          <a:bodyPr>
            <a:noAutofit/>
          </a:bodyPr>
          <a:lstStyle/>
          <a:p>
            <a:r>
              <a:rPr lang="cs-CZ" sz="2400" dirty="0" smtClean="0"/>
              <a:t>Při obíhání </a:t>
            </a:r>
            <a:r>
              <a:rPr lang="cs-CZ" sz="2400" smtClean="0"/>
              <a:t>kolem Země </a:t>
            </a:r>
            <a:r>
              <a:rPr lang="cs-CZ" sz="2400" dirty="0" smtClean="0"/>
              <a:t>je osvětlená pokaždé jiná část Měsíce a při pohledu ze Země vypadá Měsíc každý den trochu jinak. Říkáme, že měsíc mění svoje fáze.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2916" y="2996952"/>
            <a:ext cx="6118167" cy="26933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82522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026296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 této fázi Měsíc není vůbec vidět. Další den se začíná zvětšovat a připomíná tvar písmene D            ( říkáme, že dorůstá).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836712"/>
            <a:ext cx="3562946" cy="48691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788024" y="6021288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Měsíc 2 dny po novu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0589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čtvrť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594248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Měsíce je vidět zhruba polovina, stále tzv. dorůstá a stále připomíná písmeno D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4552" y="492549"/>
            <a:ext cx="3373791" cy="50606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99050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Úplněk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666256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Měsíc je vidět úplně celý, další den už se začíná zmenšovat a připomíná tvar písmene C        ( říkáme, že couvá).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76672"/>
            <a:ext cx="5013176" cy="5013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8248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Poslední čtvrť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450232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Měsíc se stále zmenšuje , je ho vidět opět jen půl a připomíná písmeno C     ( couvá ).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547116"/>
            <a:ext cx="3744416" cy="50147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90161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2306216" cy="4114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Měsíc opět není vidět a jeho jednotlivé fáze se začínají opakovat.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88640"/>
            <a:ext cx="4352846" cy="55172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111174" y="6109003"/>
            <a:ext cx="39892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Měsíc několik dní před novem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78387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Délka oběhu Měsíce kolem 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132474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Měsíc můžeme spatřit na obloze v jednotlivých fázích 29 a půl dne.</a:t>
            </a:r>
          </a:p>
          <a:p>
            <a:r>
              <a:rPr lang="cs-CZ" sz="2000" dirty="0" smtClean="0"/>
              <a:t>Je to doba , za kterou Měsíc oběhne kolem Země.</a:t>
            </a:r>
          </a:p>
          <a:p>
            <a:r>
              <a:rPr lang="cs-CZ" sz="2000" dirty="0" smtClean="0"/>
              <a:t>Na základě této doby, vznikl i kalendářní měsíc.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3022485"/>
            <a:ext cx="3672408" cy="27543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418050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 – obrázky 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http://www.icm.cz/files/user-108/moon.jpg</a:t>
            </a:r>
          </a:p>
          <a:p>
            <a:r>
              <a:rPr lang="cs-CZ" sz="1400" dirty="0"/>
              <a:t>http://astronomia.zcu.cz/obr/astrofoto/galerie/mesic_foto/01.jpg</a:t>
            </a:r>
          </a:p>
          <a:p>
            <a:r>
              <a:rPr lang="cs-CZ" sz="1400" dirty="0"/>
              <a:t>http://foto.astronomy.cz/Hi_res/WEB_Moon1.jpg</a:t>
            </a:r>
          </a:p>
          <a:p>
            <a:r>
              <a:rPr lang="cs-CZ" sz="1400" dirty="0"/>
              <a:t>http://foto.astronomy.cz/Hi_res/WEB_Moon4.jpg</a:t>
            </a:r>
          </a:p>
          <a:p>
            <a:r>
              <a:rPr lang="cs-CZ" sz="1400" dirty="0"/>
              <a:t>http://foto.astronomy.cz/Hi_res/WEB_Moon7.jpg</a:t>
            </a:r>
          </a:p>
          <a:p>
            <a:r>
              <a:rPr lang="cs-CZ" sz="1400" dirty="0"/>
              <a:t>http://foto.astronomy.cz/Hi_res/WEB_Moon10.jpg</a:t>
            </a:r>
          </a:p>
          <a:p>
            <a:r>
              <a:rPr lang="cs-CZ" sz="1400" dirty="0"/>
              <a:t>http://1.bp.blogspot.com/_w6uR1ccXoqc/TOfpCIrbvVI/AAAAAAAAB80/5ohtkbZpkrI/s1600/moon-in-phases.jpg</a:t>
            </a:r>
          </a:p>
          <a:p>
            <a:r>
              <a:rPr lang="cs-CZ" sz="1400" dirty="0"/>
              <a:t>http://hvezdarna.plzen.eu/pozorovani/expedice_2006/astro_foto/Adamovsky/Mesic_pred_novem.jpg</a:t>
            </a:r>
          </a:p>
          <a:p>
            <a:r>
              <a:rPr lang="cs-CZ" sz="1400" dirty="0"/>
              <a:t>http://www.astro.cz/_data/images/news/2009/07/14/apollo-11.jpg</a:t>
            </a:r>
          </a:p>
          <a:p>
            <a:r>
              <a:rPr lang="cs-CZ" sz="1400" dirty="0"/>
              <a:t>http://upload.wikimedia.org/wikipedia/commons/a/a3/Moon_Dedal_crater.jpg</a:t>
            </a:r>
          </a:p>
        </p:txBody>
      </p:sp>
    </p:spTree>
    <p:extLst>
      <p:ext uri="{BB962C8B-B14F-4D97-AF65-F5344CB8AC3E}">
        <p14:creationId xmlns:p14="http://schemas.microsoft.com/office/powerpoint/2010/main" val="880012705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41</TotalTime>
  <Words>479</Words>
  <Application>Microsoft Office PowerPoint</Application>
  <PresentationFormat>Předvádění na obrazovce (4:3)</PresentationFormat>
  <Paragraphs>77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Horizont</vt:lpstr>
      <vt:lpstr>1_Horizont</vt:lpstr>
      <vt:lpstr>ŠABLONA 32</vt:lpstr>
      <vt:lpstr>Prezentace aplikace PowerPoint</vt:lpstr>
      <vt:lpstr>Měsíce planet</vt:lpstr>
      <vt:lpstr>Prezentace aplikace PowerPoint</vt:lpstr>
      <vt:lpstr>Měsíc planety země</vt:lpstr>
      <vt:lpstr>Prezentace aplikace PowerPoint</vt:lpstr>
      <vt:lpstr>Názvy moří na měsíci</vt:lpstr>
      <vt:lpstr>Prezentace aplikace PowerPoint</vt:lpstr>
      <vt:lpstr>Fáze měsíce</vt:lpstr>
      <vt:lpstr>Nov</vt:lpstr>
      <vt:lpstr>První čtvrť</vt:lpstr>
      <vt:lpstr>Úplněk</vt:lpstr>
      <vt:lpstr>Poslední čtvrť</vt:lpstr>
      <vt:lpstr>Nov</vt:lpstr>
      <vt:lpstr>Délka oběhu Měsíce kolem Země</vt:lpstr>
      <vt:lpstr>Zdroje – obrázky 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Měsíce planet</dc:title>
  <dc:creator>Admin</dc:creator>
  <cp:lastModifiedBy>Učitel</cp:lastModifiedBy>
  <cp:revision>10</cp:revision>
  <dcterms:created xsi:type="dcterms:W3CDTF">2011-09-22T20:24:19Z</dcterms:created>
  <dcterms:modified xsi:type="dcterms:W3CDTF">2012-03-14T12:12:34Z</dcterms:modified>
</cp:coreProperties>
</file>