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51" d="100"/>
          <a:sy n="51" d="100"/>
        </p:scale>
        <p:origin x="-1243" y="-8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4">
  <dgm:title val=""/>
  <dgm:desc val=""/>
  <dgm:catLst>
    <dgm:cat type="accent1" pri="11400"/>
  </dgm:catLst>
  <dgm:styleLbl name="node0">
    <dgm:fillClrLst meth="cycle">
      <a:schemeClr val="accent1">
        <a:shade val="6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cycle">
      <a:schemeClr val="accent1">
        <a:shade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cycle">
      <a:schemeClr val="accent1">
        <a:shade val="50000"/>
      </a:schemeClr>
      <a:schemeClr val="accent1">
        <a:tint val="55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/>
    <dgm:txEffectClrLst/>
  </dgm:styleLbl>
  <dgm:styleLbl name="lnNode1">
    <dgm:fillClrLst meth="cycle">
      <a:schemeClr val="accent1">
        <a:shade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cycle">
      <a:schemeClr val="accent1">
        <a:shade val="80000"/>
        <a:alpha val="50000"/>
      </a:schemeClr>
      <a:schemeClr val="accent1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fg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bg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sibTrans1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1">
        <a:tint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1">
        <a:shade val="8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55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55000"/>
      </a:schemeClr>
    </dgm:fillClrLst>
    <dgm:linClrLst meth="repeat">
      <a:schemeClr val="accent1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55000"/>
      </a:schemeClr>
    </dgm:fillClrLst>
    <dgm:linClrLst meth="repeat">
      <a:schemeClr val="accent1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5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55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vList2" loCatId="list" qsTypeId="urn:microsoft.com/office/officeart/2005/8/quickstyle/simple3" qsCatId="simple" csTypeId="urn:microsoft.com/office/officeart/2005/8/colors/accent1_4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b="1" dirty="0" smtClean="0"/>
            <a:t>: Základní škola a Mateřská škola Troskotovice, příspěvková organizace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 smtClean="0"/>
            <a:t>Autor: Mgr. Vlasta Šujanová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6B0205A6-422D-4956-AD89-0CEBCAE4530D}">
      <dgm:prSet/>
      <dgm:spPr/>
      <dgm:t>
        <a:bodyPr/>
        <a:lstStyle/>
        <a:p>
          <a:pPr algn="l"/>
          <a:r>
            <a:rPr lang="cs-CZ" dirty="0" smtClean="0"/>
            <a:t>Vytvořeno: </a:t>
          </a:r>
          <a:r>
            <a:rPr lang="cs-CZ" dirty="0" smtClean="0"/>
            <a:t>20.2.2013</a:t>
          </a:r>
          <a:endParaRPr lang="cs-CZ" dirty="0"/>
        </a:p>
      </dgm:t>
    </dgm:pt>
    <dgm:pt modelId="{168864D7-72A0-4608-BC44-F4D46F72FF3E}" type="parTrans" cxnId="{74DEAA30-A8CD-4FF2-B1FF-748D58FB5D74}">
      <dgm:prSet/>
      <dgm:spPr/>
      <dgm:t>
        <a:bodyPr/>
        <a:lstStyle/>
        <a:p>
          <a:endParaRPr lang="cs-CZ"/>
        </a:p>
      </dgm:t>
    </dgm:pt>
    <dgm:pt modelId="{DB2C7C4B-FB0B-47FC-A6BD-4D152DC3D0CB}" type="sibTrans" cxnId="{74DEAA30-A8CD-4FF2-B1FF-748D58FB5D74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 smtClean="0"/>
            <a:t>Číslo projektu : </a:t>
          </a:r>
          <a:r>
            <a:rPr lang="cs-CZ" dirty="0" smtClean="0"/>
            <a:t>38</a:t>
          </a:r>
          <a:endParaRPr lang="cs-CZ" dirty="0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</a:t>
          </a:r>
          <a:r>
            <a:rPr lang="cs-CZ" dirty="0" smtClean="0"/>
            <a:t>Čtení a psaní slov s hláskami  Č Š Ž</a:t>
          </a:r>
          <a:endParaRPr lang="cs-CZ" dirty="0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612116FE-9061-44B1-A457-8F1AFBD162E0}" type="pres">
      <dgm:prSet presAssocID="{39F8B381-5807-488E-AC22-73DD4140ED4A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7B541546-39A7-4633-AED0-6028788110D7}" type="pres">
      <dgm:prSet presAssocID="{445C7998-7549-48B0-BD68-D4F0167F02E5}" presName="parentText" presStyleLbl="node1" presStyleIdx="0" presStyleCnt="5" custLinFactNeighborY="-46209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B9314F6-85CC-4C49-B24D-6AF5DF05D800}" type="pres">
      <dgm:prSet presAssocID="{C846DAC9-9D22-4975-84AF-8D4E4FA8DA5C}" presName="spacer" presStyleCnt="0"/>
      <dgm:spPr/>
    </dgm:pt>
    <dgm:pt modelId="{ACAD381E-21DC-4C07-8FDD-119C2EC3BB2E}" type="pres">
      <dgm:prSet presAssocID="{FBBFC3EA-9D9D-4F3A-BEA6-9C2C0E46BF20}" presName="parentText" presStyleLbl="node1" presStyleIdx="1" presStyleCnt="5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08194AD-7544-4854-B7A4-4A67E5453B54}" type="pres">
      <dgm:prSet presAssocID="{83B48451-91B6-4E15-99C9-0FE713D5286E}" presName="spacer" presStyleCnt="0"/>
      <dgm:spPr/>
    </dgm:pt>
    <dgm:pt modelId="{1C4BCB69-D3A6-4CCF-9871-D9B9359B8159}" type="pres">
      <dgm:prSet presAssocID="{C73C7642-F245-4585-8F88-243F9FAEF6CA}" presName="parentText" presStyleLbl="node1" presStyleIdx="2" presStyleCnt="5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4DE5943-AAB5-4DC3-B765-99B35FCB6ECD}" type="pres">
      <dgm:prSet presAssocID="{C6F235C3-B62B-4F7C-8AF0-6D3C84052041}" presName="spacer" presStyleCnt="0"/>
      <dgm:spPr/>
    </dgm:pt>
    <dgm:pt modelId="{97CBBA99-26B9-4E2D-BA76-BF47FEBF0134}" type="pres">
      <dgm:prSet presAssocID="{EBC41103-E2E5-4D48-9B4B-425520D3D098}" presName="parentText" presStyleLbl="node1" presStyleIdx="3" presStyleCnt="5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A22653A-B2DB-4D9E-A633-AD2EC219A723}" type="pres">
      <dgm:prSet presAssocID="{CD7C273C-2CBB-488A-8BF2-5D00DBC541E5}" presName="spacer" presStyleCnt="0"/>
      <dgm:spPr/>
    </dgm:pt>
    <dgm:pt modelId="{B1DDF1AD-3BC2-43B8-A8D0-A33120EFAF7C}" type="pres">
      <dgm:prSet presAssocID="{6B0205A6-422D-4956-AD89-0CEBCAE4530D}" presName="parentText" presStyleLbl="node1" presStyleIdx="4" presStyleCnt="5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92B00B65-390C-4437-B25B-D33FAA75E6B9}" type="presOf" srcId="{C73C7642-F245-4585-8F88-243F9FAEF6CA}" destId="{1C4BCB69-D3A6-4CCF-9871-D9B9359B8159}" srcOrd="0" destOrd="0" presId="urn:microsoft.com/office/officeart/2005/8/layout/vList2"/>
    <dgm:cxn modelId="{56D768D4-D8A8-4F09-8215-BEB7EB914931}" srcId="{39F8B381-5807-488E-AC22-73DD4140ED4A}" destId="{EBC41103-E2E5-4D48-9B4B-425520D3D098}" srcOrd="3" destOrd="0" parTransId="{66EC36A9-2BA2-4EC9-AAE7-037918B0215E}" sibTransId="{CD7C273C-2CBB-488A-8BF2-5D00DBC541E5}"/>
    <dgm:cxn modelId="{218D69AE-583E-4821-B813-35A07E176FA3}" type="presOf" srcId="{445C7998-7549-48B0-BD68-D4F0167F02E5}" destId="{7B541546-39A7-4633-AED0-6028788110D7}" srcOrd="0" destOrd="0" presId="urn:microsoft.com/office/officeart/2005/8/layout/vList2"/>
    <dgm:cxn modelId="{E9E4774E-F04B-42E1-80A7-9A5A428124AF}" type="presOf" srcId="{EBC41103-E2E5-4D48-9B4B-425520D3D098}" destId="{97CBBA99-26B9-4E2D-BA76-BF47FEBF0134}" srcOrd="0" destOrd="0" presId="urn:microsoft.com/office/officeart/2005/8/layout/vList2"/>
    <dgm:cxn modelId="{74DEAA30-A8CD-4FF2-B1FF-748D58FB5D74}" srcId="{39F8B381-5807-488E-AC22-73DD4140ED4A}" destId="{6B0205A6-422D-4956-AD89-0CEBCAE4530D}" srcOrd="4" destOrd="0" parTransId="{168864D7-72A0-4608-BC44-F4D46F72FF3E}" sibTransId="{DB2C7C4B-FB0B-47FC-A6BD-4D152DC3D0CB}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0B52FFF6-90CD-40F7-B816-C07E2D1D1E19}" type="presOf" srcId="{FBBFC3EA-9D9D-4F3A-BEA6-9C2C0E46BF20}" destId="{ACAD381E-21DC-4C07-8FDD-119C2EC3BB2E}" srcOrd="0" destOrd="0" presId="urn:microsoft.com/office/officeart/2005/8/layout/vList2"/>
    <dgm:cxn modelId="{16C0C8B0-95E1-4FF8-8E60-7278E3D3AEC1}" type="presOf" srcId="{6B0205A6-422D-4956-AD89-0CEBCAE4530D}" destId="{B1DDF1AD-3BC2-43B8-A8D0-A33120EFAF7C}" srcOrd="0" destOrd="0" presId="urn:microsoft.com/office/officeart/2005/8/layout/vList2"/>
    <dgm:cxn modelId="{86BF5424-9BF1-4BC4-B40A-B44C3F279DB8}" type="presOf" srcId="{39F8B381-5807-488E-AC22-73DD4140ED4A}" destId="{612116FE-9061-44B1-A457-8F1AFBD162E0}" srcOrd="0" destOrd="0" presId="urn:microsoft.com/office/officeart/2005/8/layout/vList2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2" destOrd="0" parTransId="{3E2FFE2A-E7B1-401F-BAB6-893DF909FA64}" sibTransId="{C6F235C3-B62B-4F7C-8AF0-6D3C84052041}"/>
    <dgm:cxn modelId="{FEFA25D4-815A-40D3-8E08-66F303ACA44A}" type="presParOf" srcId="{612116FE-9061-44B1-A457-8F1AFBD162E0}" destId="{7B541546-39A7-4633-AED0-6028788110D7}" srcOrd="0" destOrd="0" presId="urn:microsoft.com/office/officeart/2005/8/layout/vList2"/>
    <dgm:cxn modelId="{08D6E9F0-68D9-4B40-BA78-CDFD416FB9A6}" type="presParOf" srcId="{612116FE-9061-44B1-A457-8F1AFBD162E0}" destId="{9B9314F6-85CC-4C49-B24D-6AF5DF05D800}" srcOrd="1" destOrd="0" presId="urn:microsoft.com/office/officeart/2005/8/layout/vList2"/>
    <dgm:cxn modelId="{DAF8B755-3732-4007-9B56-D88B013D9F43}" type="presParOf" srcId="{612116FE-9061-44B1-A457-8F1AFBD162E0}" destId="{ACAD381E-21DC-4C07-8FDD-119C2EC3BB2E}" srcOrd="2" destOrd="0" presId="urn:microsoft.com/office/officeart/2005/8/layout/vList2"/>
    <dgm:cxn modelId="{DDACF03D-4AF1-4186-B36B-AB0241F83F3D}" type="presParOf" srcId="{612116FE-9061-44B1-A457-8F1AFBD162E0}" destId="{208194AD-7544-4854-B7A4-4A67E5453B54}" srcOrd="3" destOrd="0" presId="urn:microsoft.com/office/officeart/2005/8/layout/vList2"/>
    <dgm:cxn modelId="{A99BA40B-23B9-479B-8035-773CBB2D2C16}" type="presParOf" srcId="{612116FE-9061-44B1-A457-8F1AFBD162E0}" destId="{1C4BCB69-D3A6-4CCF-9871-D9B9359B8159}" srcOrd="4" destOrd="0" presId="urn:microsoft.com/office/officeart/2005/8/layout/vList2"/>
    <dgm:cxn modelId="{DF405E41-1F40-4C49-9367-A329CA798D95}" type="presParOf" srcId="{612116FE-9061-44B1-A457-8F1AFBD162E0}" destId="{34DE5943-AAB5-4DC3-B765-99B35FCB6ECD}" srcOrd="5" destOrd="0" presId="urn:microsoft.com/office/officeart/2005/8/layout/vList2"/>
    <dgm:cxn modelId="{5FB567E7-1619-42E4-A810-6C1601D8AC12}" type="presParOf" srcId="{612116FE-9061-44B1-A457-8F1AFBD162E0}" destId="{97CBBA99-26B9-4E2D-BA76-BF47FEBF0134}" srcOrd="6" destOrd="0" presId="urn:microsoft.com/office/officeart/2005/8/layout/vList2"/>
    <dgm:cxn modelId="{B9BCF141-E603-4757-A1F0-45CE6737A58B}" type="presParOf" srcId="{612116FE-9061-44B1-A457-8F1AFBD162E0}" destId="{9A22653A-B2DB-4D9E-A633-AD2EC219A723}" srcOrd="7" destOrd="0" presId="urn:microsoft.com/office/officeart/2005/8/layout/vList2"/>
    <dgm:cxn modelId="{A6A86177-3C82-4F71-82A2-654FD713A956}" type="presParOf" srcId="{612116FE-9061-44B1-A457-8F1AFBD162E0}" destId="{B1DDF1AD-3BC2-43B8-A8D0-A33120EFAF7C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B541546-39A7-4633-AED0-6028788110D7}">
      <dsp:nvSpPr>
        <dsp:cNvPr id="0" name=""/>
        <dsp:cNvSpPr/>
      </dsp:nvSpPr>
      <dsp:spPr>
        <a:xfrm>
          <a:off x="0" y="72008"/>
          <a:ext cx="7234758" cy="835379"/>
        </a:xfrm>
        <a:prstGeom prst="roundRect">
          <a:avLst/>
        </a:prstGeom>
        <a:gradFill rotWithShape="0">
          <a:gsLst>
            <a:gs pos="0">
              <a:schemeClr val="accent1">
                <a:shade val="50000"/>
                <a:hueOff val="0"/>
                <a:satOff val="0"/>
                <a:lumOff val="0"/>
                <a:alphaOff val="0"/>
                <a:tint val="0"/>
              </a:schemeClr>
            </a:gs>
            <a:gs pos="44000">
              <a:schemeClr val="accent1">
                <a:shade val="50000"/>
                <a:hueOff val="0"/>
                <a:satOff val="0"/>
                <a:lumOff val="0"/>
                <a:alphaOff val="0"/>
                <a:tint val="60000"/>
                <a:satMod val="120000"/>
              </a:schemeClr>
            </a:gs>
            <a:gs pos="100000">
              <a:schemeClr val="accent1">
                <a:shade val="50000"/>
                <a:hueOff val="0"/>
                <a:satOff val="0"/>
                <a:lumOff val="0"/>
                <a:alphaOff val="0"/>
                <a:tint val="90000"/>
                <a:alpha val="100000"/>
                <a:lumMod val="9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lvl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100" kern="1200" dirty="0"/>
            <a:t>Název školy</a:t>
          </a:r>
          <a:r>
            <a:rPr lang="cs-CZ" sz="2100" b="1" kern="1200" dirty="0" smtClean="0"/>
            <a:t>: Základní škola a Mateřská škola Troskotovice, příspěvková organizace</a:t>
          </a:r>
          <a:endParaRPr lang="cs-CZ" sz="2100" kern="1200" dirty="0"/>
        </a:p>
      </dsp:txBody>
      <dsp:txXfrm>
        <a:off x="40780" y="112788"/>
        <a:ext cx="7153198" cy="753819"/>
      </dsp:txXfrm>
    </dsp:sp>
    <dsp:sp modelId="{ACAD381E-21DC-4C07-8FDD-119C2EC3BB2E}">
      <dsp:nvSpPr>
        <dsp:cNvPr id="0" name=""/>
        <dsp:cNvSpPr/>
      </dsp:nvSpPr>
      <dsp:spPr>
        <a:xfrm>
          <a:off x="0" y="995815"/>
          <a:ext cx="7234758" cy="835379"/>
        </a:xfrm>
        <a:prstGeom prst="roundRect">
          <a:avLst/>
        </a:prstGeom>
        <a:gradFill rotWithShape="0">
          <a:gsLst>
            <a:gs pos="0">
              <a:schemeClr val="accent1">
                <a:shade val="50000"/>
                <a:hueOff val="199299"/>
                <a:satOff val="10932"/>
                <a:lumOff val="16983"/>
                <a:alphaOff val="0"/>
                <a:tint val="0"/>
              </a:schemeClr>
            </a:gs>
            <a:gs pos="44000">
              <a:schemeClr val="accent1">
                <a:shade val="50000"/>
                <a:hueOff val="199299"/>
                <a:satOff val="10932"/>
                <a:lumOff val="16983"/>
                <a:alphaOff val="0"/>
                <a:tint val="60000"/>
                <a:satMod val="120000"/>
              </a:schemeClr>
            </a:gs>
            <a:gs pos="100000">
              <a:schemeClr val="accent1">
                <a:shade val="50000"/>
                <a:hueOff val="199299"/>
                <a:satOff val="10932"/>
                <a:lumOff val="16983"/>
                <a:alphaOff val="0"/>
                <a:tint val="90000"/>
                <a:alpha val="100000"/>
                <a:lumMod val="9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lvl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100" kern="1200" dirty="0" smtClean="0"/>
            <a:t>Autor: Mgr. Vlasta Šujanová</a:t>
          </a:r>
          <a:endParaRPr lang="cs-CZ" sz="2100" kern="1200" dirty="0"/>
        </a:p>
      </dsp:txBody>
      <dsp:txXfrm>
        <a:off x="40780" y="1036595"/>
        <a:ext cx="7153198" cy="753819"/>
      </dsp:txXfrm>
    </dsp:sp>
    <dsp:sp modelId="{1C4BCB69-D3A6-4CCF-9871-D9B9359B8159}">
      <dsp:nvSpPr>
        <dsp:cNvPr id="0" name=""/>
        <dsp:cNvSpPr/>
      </dsp:nvSpPr>
      <dsp:spPr>
        <a:xfrm>
          <a:off x="0" y="1891675"/>
          <a:ext cx="7234758" cy="835379"/>
        </a:xfrm>
        <a:prstGeom prst="roundRect">
          <a:avLst/>
        </a:prstGeom>
        <a:gradFill rotWithShape="0">
          <a:gsLst>
            <a:gs pos="0">
              <a:schemeClr val="accent1">
                <a:shade val="50000"/>
                <a:hueOff val="398598"/>
                <a:satOff val="21864"/>
                <a:lumOff val="33966"/>
                <a:alphaOff val="0"/>
                <a:tint val="0"/>
              </a:schemeClr>
            </a:gs>
            <a:gs pos="44000">
              <a:schemeClr val="accent1">
                <a:shade val="50000"/>
                <a:hueOff val="398598"/>
                <a:satOff val="21864"/>
                <a:lumOff val="33966"/>
                <a:alphaOff val="0"/>
                <a:tint val="60000"/>
                <a:satMod val="120000"/>
              </a:schemeClr>
            </a:gs>
            <a:gs pos="100000">
              <a:schemeClr val="accent1">
                <a:shade val="50000"/>
                <a:hueOff val="398598"/>
                <a:satOff val="21864"/>
                <a:lumOff val="33966"/>
                <a:alphaOff val="0"/>
                <a:tint val="90000"/>
                <a:alpha val="100000"/>
                <a:lumMod val="9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lvl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100" kern="1200" dirty="0"/>
            <a:t>Téma</a:t>
          </a:r>
          <a:r>
            <a:rPr lang="cs-CZ" sz="2100" kern="1200" dirty="0" smtClean="0"/>
            <a:t>: </a:t>
          </a:r>
          <a:r>
            <a:rPr lang="cs-CZ" sz="2100" kern="1200" dirty="0" smtClean="0"/>
            <a:t>Čtení a psaní slov s hláskami  Č Š Ž</a:t>
          </a:r>
          <a:endParaRPr lang="cs-CZ" sz="2100" kern="1200" dirty="0"/>
        </a:p>
      </dsp:txBody>
      <dsp:txXfrm>
        <a:off x="40780" y="1932455"/>
        <a:ext cx="7153198" cy="753819"/>
      </dsp:txXfrm>
    </dsp:sp>
    <dsp:sp modelId="{97CBBA99-26B9-4E2D-BA76-BF47FEBF0134}">
      <dsp:nvSpPr>
        <dsp:cNvPr id="0" name=""/>
        <dsp:cNvSpPr/>
      </dsp:nvSpPr>
      <dsp:spPr>
        <a:xfrm>
          <a:off x="0" y="2787535"/>
          <a:ext cx="7234758" cy="835379"/>
        </a:xfrm>
        <a:prstGeom prst="roundRect">
          <a:avLst/>
        </a:prstGeom>
        <a:gradFill rotWithShape="0">
          <a:gsLst>
            <a:gs pos="0">
              <a:schemeClr val="accent1">
                <a:shade val="50000"/>
                <a:hueOff val="398598"/>
                <a:satOff val="21864"/>
                <a:lumOff val="33966"/>
                <a:alphaOff val="0"/>
                <a:tint val="0"/>
              </a:schemeClr>
            </a:gs>
            <a:gs pos="44000">
              <a:schemeClr val="accent1">
                <a:shade val="50000"/>
                <a:hueOff val="398598"/>
                <a:satOff val="21864"/>
                <a:lumOff val="33966"/>
                <a:alphaOff val="0"/>
                <a:tint val="60000"/>
                <a:satMod val="120000"/>
              </a:schemeClr>
            </a:gs>
            <a:gs pos="100000">
              <a:schemeClr val="accent1">
                <a:shade val="50000"/>
                <a:hueOff val="398598"/>
                <a:satOff val="21864"/>
                <a:lumOff val="33966"/>
                <a:alphaOff val="0"/>
                <a:tint val="90000"/>
                <a:alpha val="100000"/>
                <a:lumMod val="9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lvl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100" kern="1200" dirty="0" smtClean="0"/>
            <a:t>Číslo projektu : </a:t>
          </a:r>
          <a:r>
            <a:rPr lang="cs-CZ" sz="2100" kern="1200" dirty="0" smtClean="0"/>
            <a:t>38</a:t>
          </a:r>
          <a:endParaRPr lang="cs-CZ" sz="2100" kern="1200" dirty="0"/>
        </a:p>
      </dsp:txBody>
      <dsp:txXfrm>
        <a:off x="40780" y="2828315"/>
        <a:ext cx="7153198" cy="753819"/>
      </dsp:txXfrm>
    </dsp:sp>
    <dsp:sp modelId="{B1DDF1AD-3BC2-43B8-A8D0-A33120EFAF7C}">
      <dsp:nvSpPr>
        <dsp:cNvPr id="0" name=""/>
        <dsp:cNvSpPr/>
      </dsp:nvSpPr>
      <dsp:spPr>
        <a:xfrm>
          <a:off x="0" y="3683396"/>
          <a:ext cx="7234758" cy="835379"/>
        </a:xfrm>
        <a:prstGeom prst="roundRect">
          <a:avLst/>
        </a:prstGeom>
        <a:gradFill rotWithShape="0">
          <a:gsLst>
            <a:gs pos="0">
              <a:schemeClr val="accent1">
                <a:shade val="50000"/>
                <a:hueOff val="199299"/>
                <a:satOff val="10932"/>
                <a:lumOff val="16983"/>
                <a:alphaOff val="0"/>
                <a:tint val="0"/>
              </a:schemeClr>
            </a:gs>
            <a:gs pos="44000">
              <a:schemeClr val="accent1">
                <a:shade val="50000"/>
                <a:hueOff val="199299"/>
                <a:satOff val="10932"/>
                <a:lumOff val="16983"/>
                <a:alphaOff val="0"/>
                <a:tint val="60000"/>
                <a:satMod val="120000"/>
              </a:schemeClr>
            </a:gs>
            <a:gs pos="100000">
              <a:schemeClr val="accent1">
                <a:shade val="50000"/>
                <a:hueOff val="199299"/>
                <a:satOff val="10932"/>
                <a:lumOff val="16983"/>
                <a:alphaOff val="0"/>
                <a:tint val="90000"/>
                <a:alpha val="100000"/>
                <a:lumMod val="9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lvl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100" kern="1200" dirty="0" smtClean="0"/>
            <a:t>Vytvořeno: </a:t>
          </a:r>
          <a:r>
            <a:rPr lang="cs-CZ" sz="2100" kern="1200" dirty="0" smtClean="0"/>
            <a:t>20.2.2013</a:t>
          </a:r>
          <a:endParaRPr lang="cs-CZ" sz="2100" kern="1200" dirty="0"/>
        </a:p>
      </dsp:txBody>
      <dsp:txXfrm>
        <a:off x="40780" y="3724176"/>
        <a:ext cx="7153198" cy="75381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ounded Rectangle 15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" name="Group 9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1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5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9E85DF-C9A4-4F0C-B0B2-12A4DC9D800E}" type="datetimeFigureOut">
              <a:rPr lang="cs-CZ" smtClean="0"/>
              <a:t>25.5.2013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1B8E09-0046-4D59-8C53-FC59177DF1A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9E85DF-C9A4-4F0C-B0B2-12A4DC9D800E}" type="datetimeFigureOut">
              <a:rPr lang="cs-CZ" smtClean="0"/>
              <a:t>25.5.2013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1B8E09-0046-4D59-8C53-FC59177DF1A3}" type="slidenum">
              <a:rPr lang="cs-CZ" smtClean="0"/>
              <a:t>‹#›</a:t>
            </a:fld>
            <a:endParaRPr lang="cs-CZ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4736592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14"/>
          <p:cNvSpPr>
            <a:spLocks/>
          </p:cNvSpPr>
          <p:nvPr/>
        </p:nvSpPr>
        <p:spPr bwMode="hidden">
          <a:xfrm>
            <a:off x="6047438" y="4203592"/>
            <a:ext cx="2876429" cy="714026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" name="Freeform 18"/>
          <p:cNvSpPr>
            <a:spLocks/>
          </p:cNvSpPr>
          <p:nvPr/>
        </p:nvSpPr>
        <p:spPr bwMode="hidden">
          <a:xfrm>
            <a:off x="2619320" y="4075290"/>
            <a:ext cx="5544515" cy="850138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" name="Freeform 22"/>
          <p:cNvSpPr>
            <a:spLocks/>
          </p:cNvSpPr>
          <p:nvPr/>
        </p:nvSpPr>
        <p:spPr bwMode="hidden">
          <a:xfrm>
            <a:off x="2828728" y="4087562"/>
            <a:ext cx="5467980" cy="774272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Freeform 26"/>
          <p:cNvSpPr>
            <a:spLocks/>
          </p:cNvSpPr>
          <p:nvPr/>
        </p:nvSpPr>
        <p:spPr bwMode="hidden">
          <a:xfrm>
            <a:off x="5609489" y="4074174"/>
            <a:ext cx="3308000" cy="651549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 useBgFill="1">
        <p:nvSpPr>
          <p:cNvPr id="13" name="Freeform 10"/>
          <p:cNvSpPr>
            <a:spLocks/>
          </p:cNvSpPr>
          <p:nvPr/>
        </p:nvSpPr>
        <p:spPr bwMode="hidden">
          <a:xfrm>
            <a:off x="211665" y="4058555"/>
            <a:ext cx="8723376" cy="1329874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9E85DF-C9A4-4F0C-B0B2-12A4DC9D800E}" type="datetimeFigureOut">
              <a:rPr lang="cs-CZ" smtClean="0"/>
              <a:t>25.5.2013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1B8E09-0046-4D59-8C53-FC59177DF1A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9E85DF-C9A4-4F0C-B0B2-12A4DC9D800E}" type="datetimeFigureOut">
              <a:rPr lang="cs-CZ" smtClean="0"/>
              <a:t>25.5.2013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1B8E09-0046-4D59-8C53-FC59177DF1A3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9E85DF-C9A4-4F0C-B0B2-12A4DC9D800E}" type="datetimeFigureOut">
              <a:rPr lang="cs-CZ" smtClean="0"/>
              <a:t>25.5.2013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1B8E09-0046-4D59-8C53-FC59177DF1A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9E85DF-C9A4-4F0C-B0B2-12A4DC9D800E}" type="datetimeFigureOut">
              <a:rPr lang="cs-CZ" smtClean="0"/>
              <a:t>25.5.2013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1B8E09-0046-4D59-8C53-FC59177DF1A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" name="Group 5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29874"/>
            <a:chOff x="-3905251" y="4294188"/>
            <a:chExt cx="13027839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9E85DF-C9A4-4F0C-B0B2-12A4DC9D800E}" type="datetimeFigureOut">
              <a:rPr lang="cs-CZ" smtClean="0"/>
              <a:t>25.5.2013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1B8E09-0046-4D59-8C53-FC59177DF1A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9E85DF-C9A4-4F0C-B0B2-12A4DC9D800E}" type="datetimeFigureOut">
              <a:rPr lang="cs-CZ" smtClean="0"/>
              <a:t>25.5.2013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1B8E09-0046-4D59-8C53-FC59177DF1A3}" type="slidenum">
              <a:rPr lang="cs-CZ" smtClean="0"/>
              <a:t>‹#›</a:t>
            </a:fld>
            <a:endParaRPr lang="cs-CZ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grpSp>
        <p:nvGrpSpPr>
          <p:cNvPr id="2" name="Group 23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25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9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0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4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9E85DF-C9A4-4F0C-B0B2-12A4DC9D800E}" type="datetimeFigureOut">
              <a:rPr lang="cs-CZ" smtClean="0"/>
              <a:t>25.5.2013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1B8E09-0046-4D59-8C53-FC59177DF1A3}" type="slidenum">
              <a:rPr lang="cs-CZ" smtClean="0"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/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9E85DF-C9A4-4F0C-B0B2-12A4DC9D800E}" type="datetimeFigureOut">
              <a:rPr lang="cs-CZ" smtClean="0"/>
              <a:t>25.5.2013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1B8E09-0046-4D59-8C53-FC59177DF1A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ounded Rectangle 20"/>
          <p:cNvSpPr/>
          <p:nvPr/>
        </p:nvSpPr>
        <p:spPr bwMode="hidden"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9E85DF-C9A4-4F0C-B0B2-12A4DC9D800E}" type="datetimeFigureOut">
              <a:rPr lang="cs-CZ" smtClean="0"/>
              <a:t>25.5.2013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1B8E09-0046-4D59-8C53-FC59177DF1A3}" type="slidenum">
              <a:rPr lang="cs-CZ" smtClean="0"/>
              <a:t>‹#›</a:t>
            </a:fld>
            <a:endParaRPr lang="cs-CZ"/>
          </a:p>
        </p:txBody>
      </p:sp>
      <p:grpSp>
        <p:nvGrpSpPr>
          <p:cNvPr id="15" name="Group 14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16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 anchor="ctr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2468880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8" name="Group 15"/>
          <p:cNvGrpSpPr>
            <a:grpSpLocks noChangeAspect="1"/>
          </p:cNvGrpSpPr>
          <p:nvPr/>
        </p:nvGrpSpPr>
        <p:grpSpPr bwMode="hidden">
          <a:xfrm>
            <a:off x="211665" y="1679429"/>
            <a:ext cx="8723376" cy="1329874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2527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3672" y="6250164"/>
            <a:ext cx="378669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2"/>
                </a:solidFill>
              </a:defRPr>
            </a:lvl1pPr>
          </a:lstStyle>
          <a:p>
            <a:fld id="{159E85DF-C9A4-4F0C-B0B2-12A4DC9D800E}" type="datetimeFigureOut">
              <a:rPr lang="cs-CZ" smtClean="0"/>
              <a:t>25.5.2013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38" y="6250164"/>
            <a:ext cx="378669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2"/>
                </a:solidFill>
              </a:defRPr>
            </a:lvl1pPr>
          </a:lstStyle>
          <a:p>
            <a:fld id="{521B8E09-0046-4D59-8C53-FC59177DF1A3}" type="slidenum">
              <a:rPr lang="cs-CZ" smtClean="0"/>
              <a:t>‹#›</a:t>
            </a:fld>
            <a:endParaRPr lang="cs-CZ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72067" y="2675467"/>
            <a:ext cx="7408333" cy="34506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wmf"/><Relationship Id="rId3" Type="http://schemas.openxmlformats.org/officeDocument/2006/relationships/image" Target="../media/image4.wmf"/><Relationship Id="rId7" Type="http://schemas.openxmlformats.org/officeDocument/2006/relationships/image" Target="../media/image8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wmf"/><Relationship Id="rId11" Type="http://schemas.openxmlformats.org/officeDocument/2006/relationships/image" Target="../media/image12.jpeg"/><Relationship Id="rId5" Type="http://schemas.openxmlformats.org/officeDocument/2006/relationships/image" Target="../media/image6.wmf"/><Relationship Id="rId10" Type="http://schemas.openxmlformats.org/officeDocument/2006/relationships/image" Target="../media/image11.wmf"/><Relationship Id="rId4" Type="http://schemas.openxmlformats.org/officeDocument/2006/relationships/image" Target="../media/image5.wmf"/><Relationship Id="rId9" Type="http://schemas.openxmlformats.org/officeDocument/2006/relationships/image" Target="../media/image10.w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wmf"/><Relationship Id="rId2" Type="http://schemas.openxmlformats.org/officeDocument/2006/relationships/image" Target="../media/image13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image" Target="../media/image15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9.jpeg"/><Relationship Id="rId5" Type="http://schemas.openxmlformats.org/officeDocument/2006/relationships/image" Target="../media/image18.wmf"/><Relationship Id="rId4" Type="http://schemas.openxmlformats.org/officeDocument/2006/relationships/image" Target="../media/image17.gif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gif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37033" y="5028380"/>
            <a:ext cx="7924800" cy="14996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5" name="Zástupný symbol pro obsah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89145895"/>
              </p:ext>
            </p:extLst>
          </p:nvPr>
        </p:nvGraphicFramePr>
        <p:xfrm>
          <a:off x="683568" y="116632"/>
          <a:ext cx="7234758" cy="461873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58704483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>
              <a:defRPr/>
            </a:pPr>
            <a:r>
              <a:rPr lang="cs-CZ" b="1" dirty="0">
                <a:solidFill>
                  <a:schemeClr val="accent6">
                    <a:lumMod val="75000"/>
                  </a:schemeClr>
                </a:solidFill>
              </a:rPr>
              <a:t>Anotace:</a:t>
            </a:r>
            <a:r>
              <a:rPr lang="cs-CZ" dirty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cs-CZ" dirty="0"/>
              <a:t>Prezentace může sloužit seznamovací a opakovací učivo</a:t>
            </a:r>
          </a:p>
          <a:p>
            <a:pPr>
              <a:defRPr/>
            </a:pPr>
            <a:r>
              <a:rPr lang="cs-CZ" b="1" dirty="0">
                <a:solidFill>
                  <a:schemeClr val="accent6">
                    <a:lumMod val="75000"/>
                  </a:schemeClr>
                </a:solidFill>
              </a:rPr>
              <a:t>Autor: </a:t>
            </a:r>
            <a:r>
              <a:rPr lang="cs-CZ" dirty="0"/>
              <a:t>Mgr. Vlasta Šujanová</a:t>
            </a:r>
          </a:p>
          <a:p>
            <a:pPr>
              <a:defRPr/>
            </a:pPr>
            <a:r>
              <a:rPr lang="cs-CZ" b="1" dirty="0">
                <a:solidFill>
                  <a:schemeClr val="accent6">
                    <a:lumMod val="75000"/>
                  </a:schemeClr>
                </a:solidFill>
              </a:rPr>
              <a:t>Jazyk: </a:t>
            </a:r>
            <a:r>
              <a:rPr lang="cs-CZ" dirty="0"/>
              <a:t>Čeština</a:t>
            </a:r>
          </a:p>
          <a:p>
            <a:pPr>
              <a:defRPr/>
            </a:pPr>
            <a:r>
              <a:rPr lang="cs-CZ" b="1" dirty="0">
                <a:solidFill>
                  <a:schemeClr val="accent6">
                    <a:lumMod val="75000"/>
                  </a:schemeClr>
                </a:solidFill>
              </a:rPr>
              <a:t>Očekávaný výstup:</a:t>
            </a:r>
            <a:r>
              <a:rPr lang="cs-CZ" dirty="0"/>
              <a:t> </a:t>
            </a:r>
            <a:r>
              <a:rPr lang="cs-CZ" dirty="0" smtClean="0"/>
              <a:t>čtení a psaní slov s hláskami Č Š Ž  </a:t>
            </a:r>
            <a:endParaRPr lang="cs-CZ" b="1" dirty="0"/>
          </a:p>
          <a:p>
            <a:pPr>
              <a:defRPr/>
            </a:pPr>
            <a:r>
              <a:rPr lang="cs-CZ" b="1" dirty="0">
                <a:solidFill>
                  <a:schemeClr val="accent6">
                    <a:lumMod val="75000"/>
                  </a:schemeClr>
                </a:solidFill>
              </a:rPr>
              <a:t>Speciální vzdělávací potřeby: </a:t>
            </a:r>
            <a:r>
              <a:rPr lang="cs-CZ" dirty="0"/>
              <a:t>notebook, interaktivní tabule</a:t>
            </a:r>
          </a:p>
          <a:p>
            <a:pPr>
              <a:defRPr/>
            </a:pPr>
            <a:r>
              <a:rPr lang="cs-CZ" b="1" dirty="0">
                <a:solidFill>
                  <a:schemeClr val="accent6">
                    <a:lumMod val="75000"/>
                  </a:schemeClr>
                </a:solidFill>
              </a:rPr>
              <a:t>Klíčová slova:</a:t>
            </a:r>
            <a:r>
              <a:rPr lang="cs-CZ" dirty="0"/>
              <a:t> </a:t>
            </a:r>
            <a:r>
              <a:rPr lang="cs-CZ" dirty="0" smtClean="0"/>
              <a:t>slova s hláskami Č Š Ž</a:t>
            </a:r>
            <a:endParaRPr lang="cs-CZ" dirty="0"/>
          </a:p>
          <a:p>
            <a:pPr>
              <a:defRPr/>
            </a:pPr>
            <a:r>
              <a:rPr lang="cs-CZ" b="1" dirty="0">
                <a:solidFill>
                  <a:schemeClr val="accent6">
                    <a:lumMod val="75000"/>
                  </a:schemeClr>
                </a:solidFill>
              </a:rPr>
              <a:t>Druh učebního materiálu: </a:t>
            </a:r>
            <a:r>
              <a:rPr lang="cs-CZ" dirty="0"/>
              <a:t>prezentace</a:t>
            </a:r>
          </a:p>
          <a:p>
            <a:pPr>
              <a:defRPr/>
            </a:pPr>
            <a:r>
              <a:rPr lang="cs-CZ" b="1" dirty="0">
                <a:solidFill>
                  <a:schemeClr val="accent6">
                    <a:lumMod val="75000"/>
                  </a:schemeClr>
                </a:solidFill>
              </a:rPr>
              <a:t>Cílová skupina</a:t>
            </a:r>
            <a:r>
              <a:rPr lang="cs-CZ" b="1" dirty="0">
                <a:solidFill>
                  <a:schemeClr val="accent6">
                    <a:lumMod val="60000"/>
                    <a:lumOff val="40000"/>
                  </a:schemeClr>
                </a:solidFill>
              </a:rPr>
              <a:t>: </a:t>
            </a:r>
            <a:r>
              <a:rPr lang="cs-CZ" dirty="0"/>
              <a:t>žák</a:t>
            </a:r>
          </a:p>
          <a:p>
            <a:pPr>
              <a:defRPr/>
            </a:pPr>
            <a:r>
              <a:rPr lang="cs-CZ" b="1" dirty="0">
                <a:solidFill>
                  <a:schemeClr val="accent6">
                    <a:lumMod val="75000"/>
                  </a:schemeClr>
                </a:solidFill>
              </a:rPr>
              <a:t>Stupeň a typ vzdělávání: </a:t>
            </a:r>
            <a:r>
              <a:rPr lang="cs-CZ" dirty="0"/>
              <a:t>základní vzdělávání – první stupeň     </a:t>
            </a:r>
            <a:r>
              <a:rPr lang="cs-CZ" dirty="0" smtClean="0"/>
              <a:t>1. </a:t>
            </a:r>
            <a:r>
              <a:rPr lang="cs-CZ" dirty="0"/>
              <a:t>roč.</a:t>
            </a:r>
          </a:p>
          <a:p>
            <a:pPr>
              <a:defRPr/>
            </a:pPr>
            <a:r>
              <a:rPr lang="cs-CZ" b="1" dirty="0">
                <a:solidFill>
                  <a:schemeClr val="accent6">
                    <a:lumMod val="75000"/>
                  </a:schemeClr>
                </a:solidFill>
              </a:rPr>
              <a:t>Typická věková skupina:</a:t>
            </a:r>
            <a:r>
              <a:rPr lang="cs-CZ" dirty="0"/>
              <a:t> </a:t>
            </a:r>
            <a:r>
              <a:rPr lang="cs-CZ" dirty="0" smtClean="0"/>
              <a:t>6 - 7  </a:t>
            </a:r>
            <a:r>
              <a:rPr lang="cs-CZ" dirty="0"/>
              <a:t>let</a:t>
            </a:r>
          </a:p>
          <a:p>
            <a:endParaRPr lang="cs-CZ" dirty="0"/>
          </a:p>
          <a:p>
            <a:endParaRPr lang="cs-CZ" dirty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86170564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žába          čáp      žížala       šnek          čepice</a:t>
            </a:r>
          </a:p>
          <a:p>
            <a:r>
              <a:rPr lang="cs-CZ" sz="2800" dirty="0" smtClean="0"/>
              <a:t>JEŽEK         KOLÁČ       ŽALUDY      MÍČ      ŠÍP  </a:t>
            </a:r>
          </a:p>
          <a:p>
            <a:r>
              <a:rPr lang="cs-CZ" sz="2800" dirty="0" smtClean="0"/>
              <a:t>zajíček      kaluže      liška     želva        včelka</a:t>
            </a:r>
          </a:p>
          <a:p>
            <a:r>
              <a:rPr lang="cs-CZ" sz="2800" dirty="0" smtClean="0"/>
              <a:t>STONOŽKA     UŽOVKA    ČOKOLÁDA    NOŽKA</a:t>
            </a:r>
          </a:p>
          <a:p>
            <a:r>
              <a:rPr lang="cs-CZ" sz="2800" dirty="0" smtClean="0"/>
              <a:t>ptáček       kožíšek     červík    myška     žralok</a:t>
            </a:r>
          </a:p>
          <a:p>
            <a:r>
              <a:rPr lang="cs-CZ" sz="2800" dirty="0" smtClean="0"/>
              <a:t>BLAŽENA   ŽANETA   DÁŠA   ŠÁRKA  JENÍČEK </a:t>
            </a:r>
            <a:endParaRPr lang="cs-CZ" sz="2800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podtrhni ve slovech písmeno </a:t>
            </a:r>
            <a:r>
              <a:rPr lang="cs-CZ" dirty="0" smtClean="0">
                <a:solidFill>
                  <a:srgbClr val="FF0000"/>
                </a:solidFill>
              </a:rPr>
              <a:t>Č</a:t>
            </a:r>
            <a:r>
              <a:rPr lang="cs-CZ" dirty="0" smtClean="0"/>
              <a:t>  </a:t>
            </a:r>
            <a:r>
              <a:rPr lang="cs-CZ" dirty="0" smtClean="0">
                <a:solidFill>
                  <a:srgbClr val="92D050"/>
                </a:solidFill>
              </a:rPr>
              <a:t>Ž   </a:t>
            </a:r>
            <a:r>
              <a:rPr lang="cs-CZ" dirty="0" smtClean="0">
                <a:solidFill>
                  <a:schemeClr val="accent2"/>
                </a:solidFill>
              </a:rPr>
              <a:t>Š</a:t>
            </a:r>
            <a:endParaRPr lang="cs-CZ" dirty="0">
              <a:solidFill>
                <a:schemeClr val="accent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49178961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ln>
            <a:solidFill>
              <a:schemeClr val="accent1"/>
            </a:solidFill>
          </a:ln>
        </p:spPr>
        <p:txBody>
          <a:bodyPr>
            <a:normAutofit fontScale="92500" lnSpcReduction="10000"/>
          </a:bodyPr>
          <a:lstStyle/>
          <a:p>
            <a:r>
              <a:rPr lang="cs-CZ" sz="3600" dirty="0" smtClean="0"/>
              <a:t>SLOVOČÍSLOCIZINAKAMERAKONÍK</a:t>
            </a:r>
          </a:p>
          <a:p>
            <a:r>
              <a:rPr lang="cs-CZ" sz="3600" dirty="0" smtClean="0"/>
              <a:t>slovo  číslo  cizina  kamera  koník</a:t>
            </a:r>
            <a:endParaRPr lang="cs-CZ" sz="3600" dirty="0"/>
          </a:p>
          <a:p>
            <a:r>
              <a:rPr lang="cs-CZ" sz="3600" dirty="0" smtClean="0"/>
              <a:t>CIZÍRÁNOLÁMEČEKÁLAVICEDÁLKA</a:t>
            </a:r>
          </a:p>
          <a:p>
            <a:r>
              <a:rPr lang="cs-CZ" sz="3600" dirty="0" smtClean="0"/>
              <a:t>cizí  ráno  láme  čeká  lavice  dálka</a:t>
            </a:r>
            <a:endParaRPr lang="cs-CZ" sz="3600" dirty="0"/>
          </a:p>
          <a:p>
            <a:r>
              <a:rPr lang="cs-CZ" sz="3600" dirty="0" smtClean="0"/>
              <a:t>KOŠILEŽIDLEŠAŠEKŽÁČEKNOSÍMYŠ</a:t>
            </a:r>
          </a:p>
          <a:p>
            <a:r>
              <a:rPr lang="cs-CZ" sz="3600" dirty="0" smtClean="0"/>
              <a:t>košile  židle  šašek  žáček  nosí  myš</a:t>
            </a:r>
            <a:endParaRPr lang="cs-CZ" sz="3200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rozděl  slova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03662977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najdi slova na  Č  Š  Ž</a:t>
            </a:r>
            <a:endParaRPr lang="cs-CZ" dirty="0"/>
          </a:p>
        </p:txBody>
      </p:sp>
      <p:pic>
        <p:nvPicPr>
          <p:cNvPr id="1031" name="Picture 7" descr="C:\Users\0MGM\AppData\Local\Microsoft\Windows\Temporary Internet Files\Content.IE5\XT06UYIZ\MC90035616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27784" y="3627437"/>
            <a:ext cx="1820863" cy="11080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0MGM\AppData\Local\Microsoft\Windows\Temporary Internet Files\Content.IE5\SGYGH6XR\MC90005734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84888" y="4757738"/>
            <a:ext cx="1800225" cy="14859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Users\0MGM\AppData\Local\Microsoft\Windows\Temporary Internet Files\Content.IE5\WBAGLD88\MC900411638[1].wmf"/>
          <p:cNvPicPr>
            <a:picLocks noGrp="1" noChangeAspect="1" noChangeArrowheads="1"/>
          </p:cNvPicPr>
          <p:nvPr>
            <p:ph idx="1"/>
          </p:nvPr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9631" y="2263775"/>
            <a:ext cx="1165225" cy="16192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7" name="Picture 13" descr="C:\Users\0MGM\AppData\Local\Microsoft\Windows\Temporary Internet Files\Content.IE5\XT06UYIZ\MC900391446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86200" y="4997450"/>
            <a:ext cx="1824038" cy="15176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1" name="Picture 17" descr="C:\Users\0MGM\AppData\Local\Microsoft\Windows\Temporary Internet Files\Content.IE5\SGYGH6XR\MC900083703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4008" y="2781212"/>
            <a:ext cx="1785823" cy="18114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6" name="Picture 22" descr="C:\Users\0MGM\AppData\Local\Microsoft\Windows\Temporary Internet Files\Content.IE5\SKQ0QANH\MC900279246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55755" y="4593214"/>
            <a:ext cx="1090613" cy="18161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50" name="Picture 26" descr="C:\Users\0MGM\AppData\Local\Microsoft\Windows\Temporary Internet Files\Content.IE5\SKQ0QANH\MC900030426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96781" y="1500622"/>
            <a:ext cx="3093541" cy="13099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54" name="Picture 30" descr="C:\Users\0MGM\AppData\Local\Microsoft\Windows\Temporary Internet Files\Content.IE5\SGYGH6XR\MC900343345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68087" y="1571308"/>
            <a:ext cx="1756562" cy="16230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59" name="Picture 35" descr="C:\Users\0MGM\AppData\Local\Microsoft\Windows\Temporary Internet Files\Content.IE5\SGYGH6XR\MC900235383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85000" y="3312319"/>
            <a:ext cx="1831975" cy="10366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60" name="Picture 36" descr="C:\Users\0MGM\AppData\Local\Microsoft\Windows\Temporary Internet Files\Content.IE5\XT06UYIZ\MP900309259[1].jpg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4137025"/>
            <a:ext cx="1313730" cy="8604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05031840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Co je živé?              Co je neživé?</a:t>
            </a:r>
            <a:endParaRPr lang="cs-CZ" dirty="0"/>
          </a:p>
        </p:txBody>
      </p:sp>
      <p:sp>
        <p:nvSpPr>
          <p:cNvPr id="7" name="Vývojový diagram: postup 6"/>
          <p:cNvSpPr/>
          <p:nvPr/>
        </p:nvSpPr>
        <p:spPr>
          <a:xfrm>
            <a:off x="6181328" y="5229200"/>
            <a:ext cx="914400" cy="612648"/>
          </a:xfrm>
          <a:prstGeom prst="flowChart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MÍŠA</a:t>
            </a:r>
            <a:endParaRPr lang="cs-CZ" dirty="0"/>
          </a:p>
        </p:txBody>
      </p:sp>
      <p:sp>
        <p:nvSpPr>
          <p:cNvPr id="8" name="Vývojový diagram: postup 7"/>
          <p:cNvSpPr/>
          <p:nvPr/>
        </p:nvSpPr>
        <p:spPr>
          <a:xfrm>
            <a:off x="3275856" y="5520878"/>
            <a:ext cx="914400" cy="612648"/>
          </a:xfrm>
          <a:prstGeom prst="flowChart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KEČUP</a:t>
            </a:r>
            <a:endParaRPr lang="cs-CZ" dirty="0"/>
          </a:p>
        </p:txBody>
      </p:sp>
      <p:sp>
        <p:nvSpPr>
          <p:cNvPr id="9" name="Vývojový diagram: postup 8"/>
          <p:cNvSpPr/>
          <p:nvPr/>
        </p:nvSpPr>
        <p:spPr>
          <a:xfrm>
            <a:off x="3275856" y="4653136"/>
            <a:ext cx="914400" cy="612648"/>
          </a:xfrm>
          <a:prstGeom prst="flowChart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MEČ</a:t>
            </a:r>
            <a:endParaRPr lang="cs-CZ" dirty="0"/>
          </a:p>
        </p:txBody>
      </p:sp>
      <p:sp>
        <p:nvSpPr>
          <p:cNvPr id="10" name="Vývojový diagram: postup 9"/>
          <p:cNvSpPr/>
          <p:nvPr/>
        </p:nvSpPr>
        <p:spPr>
          <a:xfrm>
            <a:off x="4355976" y="3043016"/>
            <a:ext cx="914400" cy="612648"/>
          </a:xfrm>
          <a:prstGeom prst="flowChart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PÍSEK</a:t>
            </a:r>
            <a:endParaRPr lang="cs-CZ" dirty="0"/>
          </a:p>
        </p:txBody>
      </p:sp>
      <p:sp>
        <p:nvSpPr>
          <p:cNvPr id="11" name="Vývojový diagram: postup 10"/>
          <p:cNvSpPr/>
          <p:nvPr/>
        </p:nvSpPr>
        <p:spPr>
          <a:xfrm>
            <a:off x="7122259" y="2917771"/>
            <a:ext cx="1061237" cy="612648"/>
          </a:xfrm>
          <a:prstGeom prst="flowChart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KÁMEN</a:t>
            </a:r>
            <a:endParaRPr lang="cs-CZ" dirty="0"/>
          </a:p>
        </p:txBody>
      </p:sp>
      <p:sp>
        <p:nvSpPr>
          <p:cNvPr id="12" name="Vývojový diagram: postup 11"/>
          <p:cNvSpPr/>
          <p:nvPr/>
        </p:nvSpPr>
        <p:spPr>
          <a:xfrm>
            <a:off x="5968752" y="4186714"/>
            <a:ext cx="1085009" cy="612648"/>
          </a:xfrm>
          <a:prstGeom prst="flowChart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ŽELEZO</a:t>
            </a:r>
            <a:endParaRPr lang="cs-CZ" dirty="0"/>
          </a:p>
        </p:txBody>
      </p:sp>
      <p:sp>
        <p:nvSpPr>
          <p:cNvPr id="13" name="Vývojový diagram: postup 12"/>
          <p:cNvSpPr/>
          <p:nvPr/>
        </p:nvSpPr>
        <p:spPr>
          <a:xfrm>
            <a:off x="1187624" y="4364007"/>
            <a:ext cx="914400" cy="595453"/>
          </a:xfrm>
          <a:prstGeom prst="flowChart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KOLÁČ</a:t>
            </a:r>
            <a:endParaRPr lang="cs-CZ" dirty="0"/>
          </a:p>
        </p:txBody>
      </p:sp>
      <p:sp>
        <p:nvSpPr>
          <p:cNvPr id="14" name="Vývojový diagram: postup 13"/>
          <p:cNvSpPr/>
          <p:nvPr/>
        </p:nvSpPr>
        <p:spPr>
          <a:xfrm>
            <a:off x="2549843" y="3825624"/>
            <a:ext cx="914400" cy="612648"/>
          </a:xfrm>
          <a:prstGeom prst="flowChart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KOČKA</a:t>
            </a:r>
            <a:endParaRPr lang="cs-CZ" dirty="0"/>
          </a:p>
        </p:txBody>
      </p:sp>
      <p:sp>
        <p:nvSpPr>
          <p:cNvPr id="15" name="Vývojový diagram: postup 14"/>
          <p:cNvSpPr/>
          <p:nvPr/>
        </p:nvSpPr>
        <p:spPr>
          <a:xfrm>
            <a:off x="909430" y="3655664"/>
            <a:ext cx="914400" cy="612648"/>
          </a:xfrm>
          <a:prstGeom prst="flowChart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ŽÍŽALA</a:t>
            </a:r>
            <a:endParaRPr lang="cs-CZ" dirty="0"/>
          </a:p>
        </p:txBody>
      </p:sp>
      <p:sp>
        <p:nvSpPr>
          <p:cNvPr id="16" name="Vývojový diagram: postup 15"/>
          <p:cNvSpPr/>
          <p:nvPr/>
        </p:nvSpPr>
        <p:spPr>
          <a:xfrm>
            <a:off x="2278243" y="2996110"/>
            <a:ext cx="914400" cy="612648"/>
          </a:xfrm>
          <a:prstGeom prst="flowChart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ČÁP</a:t>
            </a:r>
            <a:endParaRPr lang="cs-CZ" dirty="0"/>
          </a:p>
        </p:txBody>
      </p:sp>
      <p:sp>
        <p:nvSpPr>
          <p:cNvPr id="17" name="Vývojový diagram: postup 16"/>
          <p:cNvSpPr/>
          <p:nvPr/>
        </p:nvSpPr>
        <p:spPr>
          <a:xfrm>
            <a:off x="5511552" y="3097018"/>
            <a:ext cx="914400" cy="612648"/>
          </a:xfrm>
          <a:prstGeom prst="flowChart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JEŽEK</a:t>
            </a:r>
            <a:endParaRPr lang="cs-CZ" dirty="0"/>
          </a:p>
        </p:txBody>
      </p:sp>
      <p:sp>
        <p:nvSpPr>
          <p:cNvPr id="18" name="Vývojový diagram: postup 17"/>
          <p:cNvSpPr/>
          <p:nvPr/>
        </p:nvSpPr>
        <p:spPr>
          <a:xfrm>
            <a:off x="4597152" y="4268312"/>
            <a:ext cx="1054968" cy="612648"/>
          </a:xfrm>
          <a:prstGeom prst="flowChart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ŽALUDY</a:t>
            </a:r>
            <a:endParaRPr lang="cs-CZ" dirty="0"/>
          </a:p>
        </p:txBody>
      </p:sp>
      <p:sp>
        <p:nvSpPr>
          <p:cNvPr id="19" name="Vývojový diagram: postup 18"/>
          <p:cNvSpPr/>
          <p:nvPr/>
        </p:nvSpPr>
        <p:spPr>
          <a:xfrm>
            <a:off x="7269097" y="3667828"/>
            <a:ext cx="914400" cy="612648"/>
          </a:xfrm>
          <a:prstGeom prst="flowChart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ZAJÍC</a:t>
            </a:r>
            <a:endParaRPr lang="cs-CZ" dirty="0"/>
          </a:p>
        </p:txBody>
      </p:sp>
      <p:sp>
        <p:nvSpPr>
          <p:cNvPr id="20" name="Vývojový diagram: postup 19"/>
          <p:cNvSpPr/>
          <p:nvPr/>
        </p:nvSpPr>
        <p:spPr>
          <a:xfrm>
            <a:off x="1635443" y="5216500"/>
            <a:ext cx="914400" cy="595453"/>
          </a:xfrm>
          <a:prstGeom prst="flowChart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ŠATY</a:t>
            </a:r>
            <a:endParaRPr lang="cs-CZ" dirty="0"/>
          </a:p>
        </p:txBody>
      </p:sp>
      <p:sp>
        <p:nvSpPr>
          <p:cNvPr id="21" name="Vývojový diagram: postup 20"/>
          <p:cNvSpPr/>
          <p:nvPr/>
        </p:nvSpPr>
        <p:spPr>
          <a:xfrm>
            <a:off x="7344432" y="4653136"/>
            <a:ext cx="914400" cy="612648"/>
          </a:xfrm>
          <a:prstGeom prst="flowChart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MÍSA</a:t>
            </a:r>
            <a:endParaRPr lang="cs-CZ" dirty="0"/>
          </a:p>
        </p:txBody>
      </p:sp>
      <p:sp>
        <p:nvSpPr>
          <p:cNvPr id="22" name="Vývojový diagram: postup 21"/>
          <p:cNvSpPr/>
          <p:nvPr/>
        </p:nvSpPr>
        <p:spPr>
          <a:xfrm>
            <a:off x="4813176" y="5381600"/>
            <a:ext cx="914400" cy="612648"/>
          </a:xfrm>
          <a:prstGeom prst="flowChart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ŠÁLA</a:t>
            </a:r>
            <a:endParaRPr lang="cs-CZ" dirty="0"/>
          </a:p>
        </p:txBody>
      </p:sp>
      <p:pic>
        <p:nvPicPr>
          <p:cNvPr id="2051" name="Picture 3" descr="C:\Users\0MGM\AppData\Local\Microsoft\Windows\Temporary Internet Files\Content.IE5\WBAGLD88\MC90023365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81738" y="788793"/>
            <a:ext cx="2174875" cy="23082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3" name="Zástupný symbol pro obsah 2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2052" name="Picture 4" descr="C:\Users\0MGM\AppData\Local\Microsoft\Windows\Temporary Internet Files\Content.IE5\WBAGLD88\MC90021529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9186" y="4703763"/>
            <a:ext cx="1360488" cy="18653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03149462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935516" y="2713017"/>
            <a:ext cx="7408333" cy="3450696"/>
          </a:xfrm>
        </p:spPr>
        <p:txBody>
          <a:bodyPr>
            <a:normAutofit lnSpcReduction="10000"/>
          </a:bodyPr>
          <a:lstStyle/>
          <a:p>
            <a:r>
              <a:rPr lang="cs-CZ" sz="2800" dirty="0" smtClean="0"/>
              <a:t>Máša má                                .</a:t>
            </a:r>
          </a:p>
          <a:p>
            <a:endParaRPr lang="cs-CZ" sz="2800" dirty="0"/>
          </a:p>
          <a:p>
            <a:r>
              <a:rPr lang="cs-CZ" sz="2800" dirty="0" smtClean="0"/>
              <a:t>Naše                     loví  myši. V trávě leze .             .</a:t>
            </a:r>
          </a:p>
          <a:p>
            <a:endParaRPr lang="cs-CZ" sz="2800" dirty="0"/>
          </a:p>
          <a:p>
            <a:r>
              <a:rPr lang="cs-CZ" sz="2800" dirty="0" smtClean="0"/>
              <a:t>Teta Božka ušila nové                     .</a:t>
            </a:r>
          </a:p>
          <a:p>
            <a:endParaRPr lang="cs-CZ" sz="2800" dirty="0"/>
          </a:p>
          <a:p>
            <a:r>
              <a:rPr lang="cs-CZ" sz="2800" dirty="0"/>
              <a:t> </a:t>
            </a:r>
            <a:r>
              <a:rPr lang="cs-CZ" sz="2800" dirty="0" smtClean="0"/>
              <a:t>                       skáče k rybníku.</a:t>
            </a:r>
          </a:p>
          <a:p>
            <a:endParaRPr lang="cs-CZ" sz="2800" dirty="0" smtClean="0"/>
          </a:p>
          <a:p>
            <a:endParaRPr lang="cs-CZ" sz="2800" dirty="0"/>
          </a:p>
          <a:p>
            <a:pPr marL="0" indent="0">
              <a:buNone/>
            </a:pPr>
            <a:endParaRPr lang="cs-CZ" sz="2800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dokonči  větu  a  napiš</a:t>
            </a:r>
            <a:endParaRPr lang="cs-CZ" dirty="0"/>
          </a:p>
        </p:txBody>
      </p:sp>
      <p:pic>
        <p:nvPicPr>
          <p:cNvPr id="1028" name="Picture 4" descr="C:\Users\0MGM\AppData\Local\Microsoft\Windows\Temporary Internet Files\Content.IE5\SGYGH6XR\MC90023296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9832" y="2002267"/>
            <a:ext cx="1893887" cy="14843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0MGM\AppData\Local\Microsoft\Windows\Temporary Internet Files\Content.IE5\SGYGH6XR\MP900262250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5736" y="3356992"/>
            <a:ext cx="1199465" cy="11895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0MGM\AppData\Local\Microsoft\Windows\Temporary Internet Files\Content.IE5\XT06UYIZ\MM900283578[1].gif"/>
          <p:cNvPicPr>
            <a:picLocks noChangeAspect="1" noChangeArrowheads="1" noCrop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51151" y="3486581"/>
            <a:ext cx="1337124" cy="6996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C:\Users\0MGM\AppData\Local\Microsoft\Windows\Temporary Internet Files\Content.IE5\SGYGH6XR\MC900360183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4008" y="4186239"/>
            <a:ext cx="1269091" cy="14385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5" name="Picture 11" descr="C:\Users\0MGM\AppData\Local\Microsoft\Windows\Temporary Internet Files\Content.IE5\SKQ0QANH\MP900406963[2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67130" y="5275072"/>
            <a:ext cx="1560513" cy="15605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25408606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sz="2800" dirty="0" smtClean="0"/>
          </a:p>
          <a:p>
            <a:r>
              <a:rPr lang="cs-CZ" sz="2800" dirty="0" smtClean="0"/>
              <a:t>Ilustrace </a:t>
            </a:r>
            <a:r>
              <a:rPr lang="cs-CZ" sz="2800" dirty="0"/>
              <a:t>: office.microsoft.com </a:t>
            </a:r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pic>
        <p:nvPicPr>
          <p:cNvPr id="2050" name="Picture 2" descr="C:\Users\0MGM\AppData\Local\Microsoft\Windows\Temporary Internet Files\Content.IE5\XT06UYIZ\MM900395722[1].gif"/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84888" y="3871765"/>
            <a:ext cx="1511448" cy="15114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04755388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lnění">
  <a:themeElements>
    <a:clrScheme name="Vlnění">
      <a:dk1>
        <a:sysClr val="windowText" lastClr="000000"/>
      </a:dk1>
      <a:lt1>
        <a:sysClr val="window" lastClr="FFFFFF"/>
      </a:lt1>
      <a:dk2>
        <a:srgbClr val="073E87"/>
      </a:dk2>
      <a:lt2>
        <a:srgbClr val="C6E7FC"/>
      </a:lt2>
      <a:accent1>
        <a:srgbClr val="31B6FD"/>
      </a:accent1>
      <a:accent2>
        <a:srgbClr val="4584D3"/>
      </a:accent2>
      <a:accent3>
        <a:srgbClr val="5BD078"/>
      </a:accent3>
      <a:accent4>
        <a:srgbClr val="A5D028"/>
      </a:accent4>
      <a:accent5>
        <a:srgbClr val="F5C040"/>
      </a:accent5>
      <a:accent6>
        <a:srgbClr val="05E0DB"/>
      </a:accent6>
      <a:hlink>
        <a:srgbClr val="0080FF"/>
      </a:hlink>
      <a:folHlink>
        <a:srgbClr val="5EAEFF"/>
      </a:folHlink>
    </a:clrScheme>
    <a:fontScheme name="Vlnění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Vlnění">
      <a:fillStyleLst>
        <a:solidFill>
          <a:schemeClr val="phClr"/>
        </a:solidFill>
        <a:gradFill rotWithShape="1">
          <a:gsLst>
            <a:gs pos="0">
              <a:schemeClr val="phClr">
                <a:tint val="0"/>
              </a:schemeClr>
            </a:gs>
            <a:gs pos="44000">
              <a:schemeClr val="phClr">
                <a:tint val="60000"/>
                <a:satMod val="120000"/>
              </a:schemeClr>
            </a:gs>
            <a:gs pos="100000">
              <a:schemeClr val="phClr">
                <a:tint val="90000"/>
                <a:alpha val="100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20000"/>
                <a:lumMod val="120000"/>
              </a:schemeClr>
            </a:gs>
            <a:gs pos="100000">
              <a:schemeClr val="phClr">
                <a:shade val="89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lumMod val="8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prstMaterial="flat">
            <a:bevelT w="12700" h="12700"/>
          </a:sp3d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contourW="19050" prstMaterial="flat">
            <a:bevelT w="63500" h="63500"/>
            <a:contourClr>
              <a:schemeClr val="phClr">
                <a:shade val="25000"/>
                <a:satMod val="18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Waveform</Template>
  <TotalTime>144</TotalTime>
  <Words>233</Words>
  <Application>Microsoft Office PowerPoint</Application>
  <PresentationFormat>Předvádění na obrazovce (4:3)</PresentationFormat>
  <Paragraphs>62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Vlnění</vt:lpstr>
      <vt:lpstr>Prezentace aplikace PowerPoint</vt:lpstr>
      <vt:lpstr>anotace</vt:lpstr>
      <vt:lpstr>podtrhni ve slovech písmeno Č  Ž   Š</vt:lpstr>
      <vt:lpstr>rozděl  slova</vt:lpstr>
      <vt:lpstr>najdi slova na  Č  Š  Ž</vt:lpstr>
      <vt:lpstr>Co je živé?              Co je neživé?</vt:lpstr>
      <vt:lpstr>dokonči  větu  a  napiš</vt:lpstr>
      <vt:lpstr>zdroje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0MGM</dc:creator>
  <cp:lastModifiedBy>0MGM</cp:lastModifiedBy>
  <cp:revision>12</cp:revision>
  <dcterms:created xsi:type="dcterms:W3CDTF">2013-05-24T19:14:01Z</dcterms:created>
  <dcterms:modified xsi:type="dcterms:W3CDTF">2013-05-25T19:17:04Z</dcterms:modified>
</cp:coreProperties>
</file>