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0A7A259-F0FA-44AA-89B0-6BC9EEB970E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83ADFEAE-67E5-4CEA-8EBD-53C4CC8EEC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elpforenglish.cz/article/2006060502-mistni-predlozky-in-on-a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00113" y="1844675"/>
          <a:ext cx="7127875" cy="4852988"/>
        </p:xfrm>
        <a:graphic>
          <a:graphicData uri="http://schemas.openxmlformats.org/drawingml/2006/table">
            <a:tbl>
              <a:tblPr/>
              <a:tblGrid>
                <a:gridCol w="2414587"/>
                <a:gridCol w="438150"/>
                <a:gridCol w="99070"/>
                <a:gridCol w="4176068"/>
              </a:tblGrid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                      Zkvalitnění výuky cizích jazyků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CZ.1.07/1.4.00/21.3228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Havlíčkův Brod,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Štáflova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2004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Jméno: Mgr. Kateřina Hanušová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                               Datum: 15. 5. 2013</a:t>
                      </a: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Ročník: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8.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5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oblast: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Jazyk a jazyková komunikace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7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Vzdělávací obor: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Anglický jazyk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Tematický okruh, téma: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VY_32_INOVACE_AJ6-9_15_Místní_předložky_in_on_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at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_8.ročník</a:t>
                      </a:r>
                      <a:endParaRPr kumimoji="0" lang="cs-CZ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66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" pitchFamily="18" charset="0"/>
                          <a:cs typeface="Calibri" pitchFamily="34" charset="0"/>
                        </a:rPr>
                        <a:t>Metodické doporučení/ anotace:</a:t>
                      </a: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 je určena k výkladu místních předložek in, on, </a:t>
                      </a:r>
                      <a:r>
                        <a:rPr kumimoji="0" lang="cs-CZ" sz="16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at</a:t>
                      </a: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 pro 8. ročník. Na prezentaci navazuje pracovní list – místní předložky.</a:t>
                      </a:r>
                    </a:p>
                  </a:txBody>
                  <a:tcPr marL="47775" marR="47775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2" name="obrázek 1" descr="OPVK_hor_zakladni_logolink_C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115888"/>
            <a:ext cx="7056438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200" i="1" u="sng" dirty="0" smtClean="0"/>
              <a:t>Místní předložky IN, ON, AT</a:t>
            </a:r>
            <a:endParaRPr lang="cs-CZ" sz="5200" i="1" u="sng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>
                <a:solidFill>
                  <a:schemeClr val="accent2"/>
                </a:solidFill>
              </a:rPr>
              <a:t>Předložka IN</a:t>
            </a:r>
            <a:endParaRPr lang="cs-CZ" sz="4800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000" dirty="0" smtClean="0"/>
              <a:t>IN</a:t>
            </a:r>
            <a:r>
              <a:rPr lang="cs-CZ" dirty="0" smtClean="0"/>
              <a:t> – </a:t>
            </a:r>
            <a:r>
              <a:rPr lang="cs-CZ" sz="3500" dirty="0" smtClean="0"/>
              <a:t>používá se, pokud se něco nalézá uvnitř    něčeho (in </a:t>
            </a:r>
            <a:r>
              <a:rPr lang="cs-CZ" sz="3500" dirty="0" err="1" smtClean="0"/>
              <a:t>the</a:t>
            </a:r>
            <a:r>
              <a:rPr lang="cs-CZ" sz="3500" dirty="0" smtClean="0"/>
              <a:t> box, in my </a:t>
            </a:r>
            <a:r>
              <a:rPr lang="cs-CZ" sz="3500" dirty="0" err="1" smtClean="0"/>
              <a:t>mouth</a:t>
            </a:r>
            <a:r>
              <a:rPr lang="cs-CZ" sz="3500" dirty="0" smtClean="0"/>
              <a:t>)</a:t>
            </a:r>
          </a:p>
          <a:p>
            <a:pPr>
              <a:buNone/>
            </a:pPr>
            <a:r>
              <a:rPr lang="cs-CZ" sz="3500" dirty="0" smtClean="0"/>
              <a:t>      - používá se, mluvíme-li o něčem, co je sice na ploše, ale uvnitř nějakých hranic (in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garden</a:t>
            </a:r>
            <a:r>
              <a:rPr lang="cs-CZ" sz="3500" dirty="0" smtClean="0"/>
              <a:t>, in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village</a:t>
            </a:r>
            <a:r>
              <a:rPr lang="cs-CZ" sz="3500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Pozor na další spojení s předložkou IN!!!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500" dirty="0" smtClean="0"/>
              <a:t>a) In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sky</a:t>
            </a:r>
            <a:r>
              <a:rPr lang="cs-CZ" sz="3500" dirty="0" smtClean="0"/>
              <a:t> (na obloze)</a:t>
            </a:r>
          </a:p>
          <a:p>
            <a:pPr>
              <a:buNone/>
            </a:pPr>
            <a:r>
              <a:rPr lang="cs-CZ" sz="3500" dirty="0" smtClean="0"/>
              <a:t>b) In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photo</a:t>
            </a:r>
            <a:r>
              <a:rPr lang="cs-CZ" sz="3500" dirty="0" smtClean="0"/>
              <a:t>/</a:t>
            </a:r>
            <a:r>
              <a:rPr lang="cs-CZ" sz="3500" dirty="0" err="1" smtClean="0"/>
              <a:t>picture</a:t>
            </a:r>
            <a:r>
              <a:rPr lang="cs-CZ" sz="3500" dirty="0" smtClean="0"/>
              <a:t> (na fotce, obrázku)</a:t>
            </a:r>
          </a:p>
          <a:p>
            <a:pPr>
              <a:buNone/>
            </a:pPr>
            <a:r>
              <a:rPr lang="cs-CZ" sz="3500" dirty="0" smtClean="0"/>
              <a:t>c) In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street</a:t>
            </a:r>
            <a:r>
              <a:rPr lang="cs-CZ" sz="3500" dirty="0" smtClean="0"/>
              <a:t> (na ulici)</a:t>
            </a:r>
          </a:p>
          <a:p>
            <a:pPr>
              <a:buNone/>
            </a:pPr>
            <a:r>
              <a:rPr lang="cs-CZ" sz="3500" dirty="0" smtClean="0"/>
              <a:t>d</a:t>
            </a:r>
            <a:r>
              <a:rPr lang="cs-CZ" sz="3500" smtClean="0"/>
              <a:t>) </a:t>
            </a:r>
            <a:r>
              <a:rPr lang="cs-CZ" sz="3500" dirty="0" smtClean="0"/>
              <a:t>In </a:t>
            </a:r>
            <a:r>
              <a:rPr lang="cs-CZ" sz="3500" dirty="0" err="1" smtClean="0"/>
              <a:t>the</a:t>
            </a:r>
            <a:r>
              <a:rPr lang="cs-CZ" sz="3500" dirty="0" smtClean="0"/>
              <a:t> Riviera (na Riviéře)</a:t>
            </a:r>
            <a:endParaRPr lang="cs-CZ" sz="3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u="sng" dirty="0" smtClean="0">
                <a:solidFill>
                  <a:schemeClr val="accent2"/>
                </a:solidFill>
              </a:rPr>
              <a:t>Předložka ON</a:t>
            </a:r>
            <a:endParaRPr lang="cs-CZ" sz="4800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ON – </a:t>
            </a:r>
            <a:r>
              <a:rPr lang="cs-CZ" sz="3500" dirty="0" smtClean="0"/>
              <a:t>používáme, pokud se něco nalézá na povrchu něčeho jiného (on </a:t>
            </a:r>
            <a:r>
              <a:rPr lang="cs-CZ" sz="3500" dirty="0" err="1" smtClean="0"/>
              <a:t>the</a:t>
            </a:r>
            <a:r>
              <a:rPr lang="cs-CZ" sz="3500" dirty="0" smtClean="0"/>
              <a:t> table)</a:t>
            </a:r>
          </a:p>
          <a:p>
            <a:pPr>
              <a:buNone/>
            </a:pPr>
            <a:r>
              <a:rPr lang="cs-CZ" sz="3500" dirty="0" smtClean="0"/>
              <a:t>	- používáme u dopravních prostředků (on </a:t>
            </a:r>
            <a:r>
              <a:rPr lang="cs-CZ" sz="3500" dirty="0" err="1" smtClean="0"/>
              <a:t>the</a:t>
            </a:r>
            <a:r>
              <a:rPr lang="cs-CZ" sz="3500" dirty="0" smtClean="0"/>
              <a:t> bus, on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bike</a:t>
            </a:r>
            <a:r>
              <a:rPr lang="cs-CZ" sz="3500" dirty="0" smtClean="0"/>
              <a:t>, on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train</a:t>
            </a:r>
            <a:r>
              <a:rPr lang="cs-CZ" sz="3500" dirty="0" smtClean="0"/>
              <a:t>)</a:t>
            </a:r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500" b="1" u="sng" dirty="0" smtClean="0"/>
              <a:t>ALE!!! </a:t>
            </a:r>
            <a:r>
              <a:rPr lang="cs-CZ" sz="3500" dirty="0" smtClean="0">
                <a:solidFill>
                  <a:schemeClr val="accent2"/>
                </a:solidFill>
              </a:rPr>
              <a:t>IN THE CAR, IN THE TAXI</a:t>
            </a:r>
            <a:endParaRPr lang="cs-CZ" sz="40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Pozor na další spojení s předložkou ON!!!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82930" indent="-514350">
              <a:buAutoNum type="alphaLcParenR"/>
            </a:pPr>
            <a:r>
              <a:rPr lang="cs-CZ" dirty="0" smtClean="0"/>
              <a:t>On </a:t>
            </a:r>
            <a:r>
              <a:rPr lang="cs-CZ" dirty="0" err="1" smtClean="0"/>
              <a:t>page</a:t>
            </a:r>
            <a:r>
              <a:rPr lang="cs-CZ" dirty="0" smtClean="0"/>
              <a:t> 51 (na straně 51)</a:t>
            </a:r>
          </a:p>
          <a:p>
            <a:pPr marL="582930" indent="-514350">
              <a:buAutoNum type="alphaLcParenR"/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/</a:t>
            </a:r>
            <a:r>
              <a:rPr lang="cs-CZ" dirty="0" err="1" smtClean="0"/>
              <a:t>left</a:t>
            </a:r>
            <a:r>
              <a:rPr lang="cs-CZ" dirty="0" smtClean="0"/>
              <a:t> (vpravo/vlevo)</a:t>
            </a:r>
          </a:p>
          <a:p>
            <a:pPr marL="582930" indent="-514350">
              <a:buAutoNum type="alphaLcParenR"/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r>
              <a:rPr lang="cs-CZ" dirty="0" smtClean="0"/>
              <a:t> (na farmě)</a:t>
            </a:r>
          </a:p>
          <a:p>
            <a:pPr marL="582930" indent="-514350">
              <a:buAutoNum type="alphaLcParenR"/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map (na mapě, v mapě)</a:t>
            </a:r>
          </a:p>
          <a:p>
            <a:pPr marL="582930" indent="-514350">
              <a:buAutoNum type="alphaLcParenR"/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menu (v menu)</a:t>
            </a:r>
          </a:p>
          <a:p>
            <a:pPr marL="582930" indent="-514350">
              <a:buAutoNum type="alphaLcParenR"/>
            </a:pPr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second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 (ve druhém patře)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chemeClr val="accent2"/>
                </a:solidFill>
              </a:rPr>
              <a:t>Předložka AT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000" dirty="0" smtClean="0"/>
              <a:t>AT – </a:t>
            </a:r>
            <a:r>
              <a:rPr lang="cs-CZ" sz="3500" dirty="0" smtClean="0"/>
              <a:t>používáme, pokud máme na mysli jeden jediný bod nebo danou věc chápeme jako celek (škola)</a:t>
            </a:r>
          </a:p>
          <a:p>
            <a:pPr>
              <a:buNone/>
            </a:pPr>
            <a:r>
              <a:rPr lang="cs-CZ" sz="3500" dirty="0" smtClean="0"/>
              <a:t>	- užíváme pro zastávky, letiště, stanice (</a:t>
            </a:r>
            <a:r>
              <a:rPr lang="cs-CZ" sz="3500" dirty="0" err="1" smtClean="0"/>
              <a:t>at</a:t>
            </a:r>
            <a:r>
              <a:rPr lang="cs-CZ" sz="3500" dirty="0" smtClean="0"/>
              <a:t>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airport</a:t>
            </a:r>
            <a:r>
              <a:rPr lang="cs-CZ" sz="3500" dirty="0" smtClean="0"/>
              <a:t>, </a:t>
            </a:r>
            <a:r>
              <a:rPr lang="cs-CZ" sz="3500" dirty="0" err="1" smtClean="0"/>
              <a:t>at</a:t>
            </a:r>
            <a:r>
              <a:rPr lang="cs-CZ" sz="3500" dirty="0" smtClean="0"/>
              <a:t> </a:t>
            </a:r>
            <a:r>
              <a:rPr lang="cs-CZ" sz="3500" dirty="0" err="1" smtClean="0"/>
              <a:t>the</a:t>
            </a:r>
            <a:r>
              <a:rPr lang="cs-CZ" sz="3500" dirty="0" smtClean="0"/>
              <a:t> bus stop)</a:t>
            </a:r>
          </a:p>
          <a:p>
            <a:pPr>
              <a:buNone/>
            </a:pPr>
            <a:r>
              <a:rPr lang="cs-CZ" sz="3500" dirty="0" smtClean="0"/>
              <a:t>	- místo na mapě (</a:t>
            </a:r>
            <a:r>
              <a:rPr lang="cs-CZ" sz="3500" dirty="0" err="1" smtClean="0"/>
              <a:t>at</a:t>
            </a:r>
            <a:r>
              <a:rPr lang="cs-CZ" sz="3500" dirty="0" smtClean="0"/>
              <a:t> </a:t>
            </a:r>
            <a:r>
              <a:rPr lang="cs-CZ" sz="3500" dirty="0" err="1" smtClean="0"/>
              <a:t>the</a:t>
            </a:r>
            <a:r>
              <a:rPr lang="cs-CZ" sz="3500" dirty="0" smtClean="0"/>
              <a:t> </a:t>
            </a:r>
            <a:r>
              <a:rPr lang="cs-CZ" sz="3500" dirty="0" err="1" smtClean="0"/>
              <a:t>traffic</a:t>
            </a:r>
            <a:r>
              <a:rPr lang="cs-CZ" sz="3500" dirty="0" smtClean="0"/>
              <a:t> </a:t>
            </a:r>
            <a:r>
              <a:rPr lang="cs-CZ" sz="3500" dirty="0" err="1" smtClean="0"/>
              <a:t>lights</a:t>
            </a:r>
            <a:r>
              <a:rPr lang="cs-CZ" sz="3500" dirty="0" smtClean="0"/>
              <a:t>)</a:t>
            </a:r>
          </a:p>
          <a:p>
            <a:pPr>
              <a:buNone/>
            </a:pPr>
            <a:r>
              <a:rPr lang="cs-CZ" sz="3500" dirty="0" smtClean="0"/>
              <a:t>	- používáme, pokud máme na mysli i účel místa, o kterém mluvíme (</a:t>
            </a:r>
            <a:r>
              <a:rPr lang="cs-CZ" sz="3500" dirty="0" err="1" smtClean="0"/>
              <a:t>at</a:t>
            </a:r>
            <a:r>
              <a:rPr lang="cs-CZ" sz="3500" dirty="0" smtClean="0"/>
              <a:t> </a:t>
            </a:r>
            <a:r>
              <a:rPr lang="cs-CZ" sz="3500" dirty="0" err="1" smtClean="0"/>
              <a:t>school</a:t>
            </a:r>
            <a:r>
              <a:rPr lang="cs-CZ" sz="3500" dirty="0" smtClean="0"/>
              <a:t>- učí se ve škole)</a:t>
            </a:r>
            <a:endParaRPr lang="cs-CZ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- používáme, pokud mluvíme, že u někoho jsme (</a:t>
            </a:r>
            <a:r>
              <a:rPr lang="cs-CZ" dirty="0" err="1" smtClean="0"/>
              <a:t>at</a:t>
            </a:r>
            <a:r>
              <a:rPr lang="cs-CZ" dirty="0" smtClean="0"/>
              <a:t> my </a:t>
            </a:r>
            <a:r>
              <a:rPr lang="cs-CZ" dirty="0" err="1" smtClean="0"/>
              <a:t>grandmother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548680"/>
            <a:ext cx="7772400" cy="914400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Pozor na další spojení s předložkou AT!!!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82930" indent="-514350">
              <a:buAutoNum type="alphaLcParenR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/front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 (za/před domem)</a:t>
            </a:r>
          </a:p>
          <a:p>
            <a:pPr marL="582930" indent="-514350">
              <a:buAutoNum type="alphaLcParenR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top/</a:t>
            </a:r>
            <a:r>
              <a:rPr lang="cs-CZ" dirty="0" err="1" smtClean="0"/>
              <a:t>bottom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page</a:t>
            </a:r>
            <a:r>
              <a:rPr lang="cs-CZ" dirty="0" smtClean="0"/>
              <a:t> …(na vrchu/dole  stránky/na stránce)</a:t>
            </a:r>
          </a:p>
          <a:p>
            <a:pPr marL="582930" indent="-514350">
              <a:buAutoNum type="alphaLcParenR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top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stairs</a:t>
            </a:r>
            <a:r>
              <a:rPr lang="cs-CZ" dirty="0" smtClean="0"/>
              <a:t> (na vrchu schodiště)</a:t>
            </a:r>
          </a:p>
          <a:p>
            <a:pPr marL="582930" indent="-514350">
              <a:buAutoNum type="alphaLcParenR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concert</a:t>
            </a:r>
            <a:r>
              <a:rPr lang="cs-CZ" dirty="0" smtClean="0"/>
              <a:t> (na koncertě)</a:t>
            </a:r>
          </a:p>
          <a:p>
            <a:pPr marL="582930" indent="-514350">
              <a:buAutoNum type="alphaLcParenR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wedding</a:t>
            </a:r>
            <a:r>
              <a:rPr lang="cs-CZ" dirty="0" smtClean="0"/>
              <a:t>, party (na svatbě,párty)</a:t>
            </a:r>
          </a:p>
          <a:p>
            <a:pPr marL="582930" indent="-514350">
              <a:buAutoNum type="alphaLcParenR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conference</a:t>
            </a:r>
            <a:r>
              <a:rPr lang="cs-CZ" dirty="0" smtClean="0"/>
              <a:t> (na konferenci)</a:t>
            </a:r>
          </a:p>
          <a:p>
            <a:pPr marL="582930" indent="-514350">
              <a:buAutoNum type="alphaLcParenR"/>
            </a:pP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(na zápase)</a:t>
            </a:r>
          </a:p>
          <a:p>
            <a:pPr marL="582930" indent="-514350">
              <a:buAutoNum type="alphaLcParenR"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h) </a:t>
            </a:r>
            <a:r>
              <a:rPr lang="cs-CZ" dirty="0" err="1" smtClean="0"/>
              <a:t>At</a:t>
            </a:r>
            <a:r>
              <a:rPr lang="cs-CZ" dirty="0" smtClean="0"/>
              <a:t> university (na univerzitě)</a:t>
            </a:r>
          </a:p>
          <a:p>
            <a:pPr>
              <a:buNone/>
            </a:pPr>
            <a:r>
              <a:rPr lang="cs-CZ" dirty="0" smtClean="0"/>
              <a:t>i)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(na moři – pokud mluvíme o lodi či plavbě)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/2006060502-</a:t>
            </a:r>
            <a:r>
              <a:rPr lang="cs-CZ" dirty="0" err="1" smtClean="0">
                <a:hlinkClick r:id="rId2"/>
              </a:rPr>
              <a:t>mistni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predlozky</a:t>
            </a:r>
            <a:r>
              <a:rPr lang="cs-CZ" dirty="0" smtClean="0">
                <a:hlinkClick r:id="rId2"/>
              </a:rPr>
              <a:t>-in-on-</a:t>
            </a:r>
            <a:r>
              <a:rPr lang="cs-CZ" dirty="0" err="1" smtClean="0">
                <a:hlinkClick r:id="rId2"/>
              </a:rPr>
              <a:t>at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50</TotalTime>
  <Words>398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Snímek 2</vt:lpstr>
      <vt:lpstr>Předložka IN</vt:lpstr>
      <vt:lpstr>Pozor na další spojení s předložkou IN!!!</vt:lpstr>
      <vt:lpstr>Předložka ON</vt:lpstr>
      <vt:lpstr>Pozor na další spojení s předložkou ON!!!</vt:lpstr>
      <vt:lpstr>Předložka AT</vt:lpstr>
      <vt:lpstr>Snímek 8</vt:lpstr>
      <vt:lpstr>Pozor na další spojení s předložkou AT!!!</vt:lpstr>
      <vt:lpstr>Snímek 10</vt:lpstr>
      <vt:lpstr>Zdroj: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Katka</dc:creator>
  <cp:lastModifiedBy>Aleš</cp:lastModifiedBy>
  <cp:revision>6</cp:revision>
  <dcterms:created xsi:type="dcterms:W3CDTF">2013-05-14T18:58:17Z</dcterms:created>
  <dcterms:modified xsi:type="dcterms:W3CDTF">2013-05-26T18:23:40Z</dcterms:modified>
</cp:coreProperties>
</file>