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81" r:id="rId3"/>
    <p:sldId id="282" r:id="rId4"/>
    <p:sldId id="256" r:id="rId5"/>
    <p:sldId id="257" r:id="rId6"/>
    <p:sldId id="271" r:id="rId7"/>
    <p:sldId id="272" r:id="rId8"/>
    <p:sldId id="273" r:id="rId9"/>
    <p:sldId id="275" r:id="rId10"/>
    <p:sldId id="276" r:id="rId11"/>
    <p:sldId id="277" r:id="rId12"/>
    <p:sldId id="258" r:id="rId13"/>
    <p:sldId id="269" r:id="rId14"/>
    <p:sldId id="259" r:id="rId15"/>
    <p:sldId id="260" r:id="rId16"/>
    <p:sldId id="267" r:id="rId17"/>
    <p:sldId id="268" r:id="rId18"/>
    <p:sldId id="261" r:id="rId19"/>
    <p:sldId id="263" r:id="rId20"/>
    <p:sldId id="270" r:id="rId21"/>
    <p:sldId id="262" r:id="rId22"/>
    <p:sldId id="278" r:id="rId23"/>
    <p:sldId id="279" r:id="rId24"/>
    <p:sldId id="264" r:id="rId25"/>
    <p:sldId id="265" r:id="rId26"/>
    <p:sldId id="266" r:id="rId27"/>
    <p:sldId id="280" r:id="rId28"/>
    <p:sldId id="274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2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57053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5410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026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80615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76562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128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23083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611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58333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42725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8063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1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1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90E79D4-13F6-4014-AFAA-CFC79B51E54D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754983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F55432-1EDD-4855-AD18-CE70C87FA931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4848784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4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4" y="2906714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D1DA58-9835-4D66-9F01-7014BBDE998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8085005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1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6376FC4-CEBE-4D1F-B1C5-3E8402C1220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8265655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6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6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2F1206-C443-49E1-9F2B-072A7D62C6A9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6187059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5B0413-6576-48A8-AD03-878DF3EA8D8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87152932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5671A-76B6-487B-8EB1-ABF3CC2AF218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782573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774EA0E-3EA4-444C-9790-04A25B4B1505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82806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6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9BFE80-F5B9-431B-B605-332E795AEDA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570381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758DCC-D131-4492-A7A4-CDF695BEA930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601266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1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D5B453-5C98-4FCC-BA8C-324080B130DF}" type="slidenum">
              <a:rPr lang="cs-CZ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18169718"/>
      </p:ext>
    </p:extLst>
  </p:cSld>
  <p:clrMapOvr>
    <a:masterClrMapping/>
  </p:clrMapOvr>
  <p:transition spd="slow" advClick="0">
    <p:checker/>
    <p:sndAc>
      <p:stSnd>
        <p:snd r:embed="rId1" name="drumroll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1904ED-8B6C-4CCE-A6EE-35DEE2FD513D}" type="datetimeFigureOut">
              <a:rPr lang="cs-CZ" smtClean="0"/>
              <a:t>26. 5. 2013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1D57C6-5B81-4862-82F2-098161A19B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54465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1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1" y="1600201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1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>
              <a:solidFill>
                <a:srgbClr val="000000"/>
              </a:solidFill>
            </a:endParaRP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E71AC99-5447-43EF-B1A4-0ADF00EDFFFB}" type="slidenum">
              <a:rPr lang="cs-CZ">
                <a:solidFill>
                  <a:srgbClr val="000000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>
              <a:solidFill>
                <a:srgbClr val="0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243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 advClick="0">
    <p:checker/>
    <p:sndAc>
      <p:stSnd>
        <p:snd r:embed="rId13" name="drumroll.wav"/>
      </p:stSnd>
    </p:sndAc>
  </p:transition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1/19/Second_world_war_europe_animation_small.gif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Deutschland_1939.png" TargetMode="External"/><Relationship Id="rId3" Type="http://schemas.openxmlformats.org/officeDocument/2006/relationships/hyperlink" Target="http://cs.wikipedia.org/wiki/Soubor:Mussolini-ggbain.jpg" TargetMode="External"/><Relationship Id="rId7" Type="http://schemas.openxmlformats.org/officeDocument/2006/relationships/hyperlink" Target="http://cs.wikipedia.org/wiki/Soubor:Franklin_Roosevelt_-_Presidential_portrait.jpg" TargetMode="External"/><Relationship Id="rId2" Type="http://schemas.openxmlformats.org/officeDocument/2006/relationships/hyperlink" Target="http://cs.wikipedia.org/wiki/Soubor:Hitler,_recoloured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hurchill_portrait_NYP_45063.jpg" TargetMode="External"/><Relationship Id="rId11" Type="http://schemas.openxmlformats.org/officeDocument/2006/relationships/hyperlink" Target="http://cs.wikipedia.org/wiki/Soubor:Me109_G-6_D-FMBB_1.jpg" TargetMode="External"/><Relationship Id="rId5" Type="http://schemas.openxmlformats.org/officeDocument/2006/relationships/hyperlink" Target="http://cs.wikipedia.org/wiki/Soubor:Stalin_lg_zlx1.jpg" TargetMode="External"/><Relationship Id="rId10" Type="http://schemas.openxmlformats.org/officeDocument/2006/relationships/hyperlink" Target="http://cs.wikipedia.org/wiki/Soubor:Ray_Flying_Legends_2005-1.jpg" TargetMode="External"/><Relationship Id="rId4" Type="http://schemas.openxmlformats.org/officeDocument/2006/relationships/hyperlink" Target="http://cs.wikipedia.org/wiki/Soubor:Hirohito_in_dress_uniform.jpg" TargetMode="External"/><Relationship Id="rId9" Type="http://schemas.openxmlformats.org/officeDocument/2006/relationships/hyperlink" Target="http://cs.wikipedia.org/wiki/Soubor:Bundesarchiv_Bild_101I-299-1805-16,_Nordfrankreich,_Panzer_VI_(Tiger_I)_cropped_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182372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Vladimír Rychlý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VY_32_Inovace_Dějepis_2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Prezentace „Začátek 2. světové války“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1/2013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02497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Anotace: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popisuje začátek 2. světové války v Evropě až po leteckou bitvu o Británii v roce 1940. Na závěr obsahuje kontrolní otázky.</a:t>
            </a:r>
          </a:p>
        </p:txBody>
      </p:sp>
    </p:spTree>
    <p:extLst>
      <p:ext uri="{BB962C8B-B14F-4D97-AF65-F5344CB8AC3E}">
        <p14:creationId xmlns:p14="http://schemas.microsoft.com/office/powerpoint/2010/main" val="2645403280"/>
      </p:ext>
    </p:extLst>
  </p:cSld>
  <p:clrMapOvr>
    <a:masterClrMapping/>
  </p:clrMapOvr>
  <p:transition spd="slow" advClick="0">
    <p:checker/>
    <p:sndAc>
      <p:stSnd>
        <p:snd r:embed="rId2" name="drumroll.wav"/>
      </p:stSnd>
    </p:sndAc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Začátek 2. světové války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6392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světová válka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Začátek 1. 9. 1939. </a:t>
            </a:r>
          </a:p>
          <a:p>
            <a:pPr lvl="0"/>
            <a:r>
              <a:rPr lang="cs-CZ" dirty="0" smtClean="0"/>
              <a:t>Konec v Evropě 8. 5. 1945.</a:t>
            </a:r>
          </a:p>
          <a:p>
            <a:r>
              <a:rPr lang="cs-CZ" dirty="0" smtClean="0"/>
              <a:t>Konec v Asii 2. 9. 1945.</a:t>
            </a:r>
          </a:p>
          <a:p>
            <a:pPr lvl="0"/>
            <a:r>
              <a:rPr lang="cs-CZ" dirty="0" smtClean="0"/>
              <a:t>Vyvolána </a:t>
            </a:r>
            <a:r>
              <a:rPr lang="cs-CZ" dirty="0"/>
              <a:t>agresivní politikou Německa, Japonska a </a:t>
            </a:r>
            <a:r>
              <a:rPr lang="cs-CZ" dirty="0" smtClean="0"/>
              <a:t>Itálie.</a:t>
            </a:r>
            <a:endParaRPr lang="cs-CZ" dirty="0"/>
          </a:p>
          <a:p>
            <a:r>
              <a:rPr lang="cs-CZ" dirty="0"/>
              <a:t>Tyto země spolu uzavřely spojenecké smlouvy – tzv. Osa Berlín – Řím – </a:t>
            </a:r>
            <a:r>
              <a:rPr lang="cs-CZ" dirty="0" smtClean="0"/>
              <a:t>Tokio.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0882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států OSY</a:t>
            </a:r>
            <a:endParaRPr lang="cs-CZ" dirty="0"/>
          </a:p>
        </p:txBody>
      </p:sp>
      <p:pic>
        <p:nvPicPr>
          <p:cNvPr id="2052" name="Picture 4" descr="http://upload.wikimedia.org/wikipedia/commons/5/5b/Hitler%2C_recoloure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3470" y="1268760"/>
            <a:ext cx="3219301" cy="4288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300192" y="6612331"/>
            <a:ext cx="273630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http://cs.wikipedia.org/wiki/Soubor:Hitler,_recoloured.jpg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843808" y="5557486"/>
            <a:ext cx="46805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Německo – Adolf Hitler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35348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států OSY</a:t>
            </a:r>
            <a:endParaRPr lang="cs-CZ" dirty="0"/>
          </a:p>
        </p:txBody>
      </p:sp>
      <p:pic>
        <p:nvPicPr>
          <p:cNvPr id="2050" name="Picture 2" descr="Soubor:Mussolini-ggbai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340768"/>
            <a:ext cx="3168352" cy="43701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1651" y="6527288"/>
            <a:ext cx="2808312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http://cs.wikipedia.org/wiki/Soubor:Mussolini-ggbain.jpg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699792" y="5675839"/>
            <a:ext cx="46805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Itálie – Benito Mussolini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924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Představitelé států OSY</a:t>
            </a:r>
            <a:endParaRPr lang="cs-CZ" dirty="0"/>
          </a:p>
        </p:txBody>
      </p:sp>
      <p:pic>
        <p:nvPicPr>
          <p:cNvPr id="4098" name="Picture 2" descr="Soubor:Hirohito in dress unifor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196752"/>
            <a:ext cx="3204291" cy="44636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868144" y="6460184"/>
            <a:ext cx="3096344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http://cs.wikipedia.org/wiki/Soubor:Hirohito_in_dress_uniform.jpg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756237" y="5721520"/>
            <a:ext cx="46805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Japonsko – císař Hirohito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93841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Představitelé Spojenců = protivníků OSY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932040" y="6525344"/>
            <a:ext cx="4032448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http://cs.wikipedia.org/wiki/Soubor:Stalin_lg_zlx1.jpg</a:t>
            </a:r>
          </a:p>
        </p:txBody>
      </p:sp>
      <p:pic>
        <p:nvPicPr>
          <p:cNvPr id="5122" name="Picture 2" descr="Soubor:Stalin lg zlx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2479" y="1196752"/>
            <a:ext cx="3267075" cy="4448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411760" y="5707704"/>
            <a:ext cx="46805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SSSR – Josif Vissarionovič Stalin</a:t>
            </a:r>
            <a:endParaRPr lang="cs-CZ" sz="2400" b="1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0389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Představitelé Spojenců = protivníků OSY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24128" y="6513155"/>
            <a:ext cx="3227393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http://cs.wikipedia.org/wiki/Soubor:Churchill_portrait_NYP_45063.jpg</a:t>
            </a:r>
          </a:p>
        </p:txBody>
      </p:sp>
      <p:pic>
        <p:nvPicPr>
          <p:cNvPr id="6146" name="Picture 2" descr="Soubor:Churchill portrait NYP 45063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117218"/>
            <a:ext cx="3585288" cy="4409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411760" y="5707704"/>
            <a:ext cx="46805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Velká Británie - Winston </a:t>
            </a:r>
            <a:r>
              <a:rPr lang="cs-CZ" sz="2400" b="1" dirty="0"/>
              <a:t>Churchill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44800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dirty="0" smtClean="0"/>
              <a:t>Představitelé Spojenců = protivníků OSY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154547" y="6525344"/>
            <a:ext cx="3875465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http://cs.wikipedia.org/wiki/Soubor:Franklin_Roosevelt_-_Presidential_portrait.jpg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11760" y="5707704"/>
            <a:ext cx="468052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USA - Franklin </a:t>
            </a:r>
            <a:r>
              <a:rPr lang="cs-CZ" sz="2400" b="1" dirty="0" err="1"/>
              <a:t>Delano</a:t>
            </a:r>
            <a:r>
              <a:rPr lang="cs-CZ" sz="2400" b="1" dirty="0"/>
              <a:t> Roosevelt</a:t>
            </a:r>
          </a:p>
          <a:p>
            <a:endParaRPr lang="cs-CZ" dirty="0"/>
          </a:p>
        </p:txBody>
      </p:sp>
      <p:pic>
        <p:nvPicPr>
          <p:cNvPr id="7170" name="Picture 2" descr="Soubor:Franklin Roosevelt - Presidential portrai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184030"/>
            <a:ext cx="3312368" cy="4140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32640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Předehra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b="1" dirty="0" smtClean="0"/>
              <a:t>Říjen 1938</a:t>
            </a:r>
            <a:r>
              <a:rPr lang="cs-CZ" dirty="0" smtClean="0"/>
              <a:t> </a:t>
            </a:r>
            <a:r>
              <a:rPr lang="cs-CZ" dirty="0"/>
              <a:t>– Německo připojilo </a:t>
            </a:r>
            <a:r>
              <a:rPr lang="cs-CZ" b="1" dirty="0"/>
              <a:t>Rakousko</a:t>
            </a:r>
            <a:r>
              <a:rPr lang="cs-CZ" dirty="0"/>
              <a:t> a obsadilo </a:t>
            </a:r>
            <a:r>
              <a:rPr lang="cs-CZ" b="1" dirty="0" smtClean="0"/>
              <a:t>Sudety</a:t>
            </a:r>
            <a:endParaRPr lang="cs-CZ" dirty="0"/>
          </a:p>
          <a:p>
            <a:pPr lvl="0"/>
            <a:r>
              <a:rPr lang="cs-CZ" b="1" dirty="0"/>
              <a:t>Březen 1939</a:t>
            </a:r>
            <a:r>
              <a:rPr lang="cs-CZ" dirty="0"/>
              <a:t> – obsazen </a:t>
            </a:r>
            <a:r>
              <a:rPr lang="cs-CZ" b="1" dirty="0"/>
              <a:t>zbytek ČSR</a:t>
            </a:r>
            <a:endParaRPr lang="cs-CZ" dirty="0"/>
          </a:p>
          <a:p>
            <a:pPr lvl="0"/>
            <a:r>
              <a:rPr lang="cs-CZ" b="1" dirty="0"/>
              <a:t>Německo</a:t>
            </a:r>
            <a:r>
              <a:rPr lang="cs-CZ" dirty="0"/>
              <a:t> uzavřelo </a:t>
            </a:r>
            <a:r>
              <a:rPr lang="cs-CZ" b="1" dirty="0"/>
              <a:t>se SSSR dohodu o neútočení</a:t>
            </a:r>
            <a:r>
              <a:rPr lang="cs-CZ" dirty="0"/>
              <a:t>, aby se mohlo po obsazení Polska soustředit na západní frontu, dohodli se na rozdělení Polska</a:t>
            </a:r>
          </a:p>
          <a:p>
            <a:pPr lvl="0"/>
            <a:r>
              <a:rPr lang="cs-CZ" b="1" dirty="0"/>
              <a:t>1. 9. 1939</a:t>
            </a:r>
            <a:r>
              <a:rPr lang="cs-CZ" dirty="0"/>
              <a:t> -  Německo napadlo </a:t>
            </a:r>
            <a:r>
              <a:rPr lang="cs-CZ" b="1" dirty="0"/>
              <a:t>Polsko</a:t>
            </a:r>
            <a:r>
              <a:rPr lang="cs-CZ" dirty="0"/>
              <a:t> = </a:t>
            </a:r>
            <a:r>
              <a:rPr lang="cs-CZ" b="1" dirty="0"/>
              <a:t>začátek 2. sv. války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05111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Německo před vypuknutím války.</a:t>
            </a:r>
            <a:endParaRPr lang="cs-CZ" dirty="0"/>
          </a:p>
        </p:txBody>
      </p:sp>
      <p:pic>
        <p:nvPicPr>
          <p:cNvPr id="1026" name="Picture 2" descr="Soubor:Deutschland 1939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844822"/>
            <a:ext cx="3960440" cy="3394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195736" y="5805264"/>
            <a:ext cx="5904656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http://cs.wikipedia.org/wiki/Soubor:Deutschland_1939.png</a:t>
            </a:r>
          </a:p>
        </p:txBody>
      </p:sp>
    </p:spTree>
    <p:extLst>
      <p:ext uri="{BB962C8B-B14F-4D97-AF65-F5344CB8AC3E}">
        <p14:creationId xmlns:p14="http://schemas.microsoft.com/office/powerpoint/2010/main" val="17627590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 mapy nebo z textu v učebnici určete spojence Německa v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781128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Francie</a:t>
            </a:r>
          </a:p>
          <a:p>
            <a:r>
              <a:rPr lang="cs-CZ" dirty="0" smtClean="0"/>
              <a:t>Itálie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Velká Británie</a:t>
            </a:r>
          </a:p>
          <a:p>
            <a:r>
              <a:rPr lang="cs-CZ" dirty="0" smtClean="0"/>
              <a:t>Belgie</a:t>
            </a:r>
          </a:p>
          <a:p>
            <a:r>
              <a:rPr lang="cs-CZ" dirty="0" smtClean="0"/>
              <a:t>Rumunsko</a:t>
            </a:r>
          </a:p>
          <a:p>
            <a:r>
              <a:rPr lang="cs-CZ" dirty="0" smtClean="0"/>
              <a:t>Řecko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 smtClean="0"/>
              <a:t>Slovensko</a:t>
            </a:r>
          </a:p>
          <a:p>
            <a:r>
              <a:rPr lang="cs-CZ" dirty="0" smtClean="0"/>
              <a:t>Jugoslávie</a:t>
            </a:r>
          </a:p>
          <a:p>
            <a:r>
              <a:rPr lang="cs-CZ" dirty="0" smtClean="0"/>
              <a:t>Nizozemí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744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Spojenci Německa v Evropě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91264" cy="4781128"/>
          </a:xfrm>
        </p:spPr>
        <p:txBody>
          <a:bodyPr numCol="2">
            <a:normAutofit/>
          </a:bodyPr>
          <a:lstStyle/>
          <a:p>
            <a:r>
              <a:rPr lang="cs-CZ" dirty="0" smtClean="0"/>
              <a:t>Itálie</a:t>
            </a:r>
          </a:p>
          <a:p>
            <a:r>
              <a:rPr lang="cs-CZ" dirty="0" smtClean="0"/>
              <a:t>Maďarsko</a:t>
            </a:r>
          </a:p>
          <a:p>
            <a:r>
              <a:rPr lang="cs-CZ" dirty="0" smtClean="0"/>
              <a:t>Rumunsko</a:t>
            </a:r>
          </a:p>
          <a:p>
            <a:r>
              <a:rPr lang="cs-CZ" dirty="0" smtClean="0"/>
              <a:t>Bulharsko</a:t>
            </a:r>
          </a:p>
          <a:p>
            <a:r>
              <a:rPr lang="cs-CZ" dirty="0" smtClean="0"/>
              <a:t>Slovensko</a:t>
            </a:r>
          </a:p>
        </p:txBody>
      </p:sp>
    </p:spTree>
    <p:extLst>
      <p:ext uri="{BB962C8B-B14F-4D97-AF65-F5344CB8AC3E}">
        <p14:creationId xmlns:p14="http://schemas.microsoft.com/office/powerpoint/2010/main" val="27933411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mapy určete, které evropské státy zůstaly ve válce neutrální.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Neutrální stát = ten, který nevstoupí do války na žádné straně.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9877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Podle mapy určete, které evropské státy zůstaly ve válce neutrální.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Švýcarsko</a:t>
            </a:r>
          </a:p>
          <a:p>
            <a:r>
              <a:rPr lang="cs-CZ" dirty="0" smtClean="0"/>
              <a:t>Irsko</a:t>
            </a:r>
          </a:p>
          <a:p>
            <a:r>
              <a:rPr lang="cs-CZ" dirty="0" smtClean="0"/>
              <a:t>Švédsko</a:t>
            </a:r>
          </a:p>
          <a:p>
            <a:r>
              <a:rPr lang="cs-CZ" dirty="0" smtClean="0"/>
              <a:t>Španělsko</a:t>
            </a:r>
          </a:p>
          <a:p>
            <a:r>
              <a:rPr lang="cs-CZ" dirty="0" smtClean="0"/>
              <a:t>Portugalsko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7592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994122"/>
          </a:xfrm>
        </p:spPr>
        <p:txBody>
          <a:bodyPr/>
          <a:lstStyle/>
          <a:p>
            <a:r>
              <a:rPr lang="cs-CZ" dirty="0" smtClean="0"/>
              <a:t>Německá armáda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352928" cy="1800200"/>
          </a:xfrm>
        </p:spPr>
        <p:txBody>
          <a:bodyPr>
            <a:normAutofit/>
          </a:bodyPr>
          <a:lstStyle/>
          <a:p>
            <a:pPr lvl="0"/>
            <a:r>
              <a:rPr lang="cs-CZ" dirty="0" smtClean="0"/>
              <a:t>Výborně vyzbrojená. </a:t>
            </a:r>
          </a:p>
          <a:p>
            <a:pPr lvl="0"/>
            <a:r>
              <a:rPr lang="cs-CZ" dirty="0" smtClean="0"/>
              <a:t>Tankové divize a letectvo = rychlý postup přes území protivníka = blesková válka = Blitzkrieg.</a:t>
            </a:r>
          </a:p>
          <a:p>
            <a:endParaRPr lang="cs-CZ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4956894" cy="37444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6597352"/>
            <a:ext cx="637220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http://cs.wikipedia.org/wiki/Soubor:Bundesarchiv_Bild_101I-299-1805-16,_Nordfrankreich,_Panzer_VI_(Tiger_I)_cropped_.jpg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868144" y="4114527"/>
            <a:ext cx="288032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Německý tank </a:t>
            </a:r>
            <a:r>
              <a:rPr lang="cs-CZ" sz="3200" dirty="0" err="1" smtClean="0"/>
              <a:t>Tiger</a:t>
            </a:r>
            <a:r>
              <a:rPr lang="cs-CZ" sz="3200" dirty="0" smtClean="0"/>
              <a:t>.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1756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Průběh začátku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Během </a:t>
            </a:r>
            <a:r>
              <a:rPr lang="cs-CZ" dirty="0"/>
              <a:t>září </a:t>
            </a:r>
            <a:r>
              <a:rPr lang="cs-CZ" dirty="0" smtClean="0"/>
              <a:t>1939 dobyto Polsko, </a:t>
            </a:r>
            <a:r>
              <a:rPr lang="cs-CZ" dirty="0"/>
              <a:t>východní část Polska obsadil </a:t>
            </a:r>
            <a:r>
              <a:rPr lang="cs-CZ" dirty="0" smtClean="0"/>
              <a:t>SSSR.</a:t>
            </a:r>
            <a:endParaRPr lang="cs-CZ" dirty="0"/>
          </a:p>
          <a:p>
            <a:pPr lvl="0"/>
            <a:r>
              <a:rPr lang="cs-CZ" dirty="0"/>
              <a:t>VB a F vyhlásily Německu válku, ale na západní frontě se do jara 1940 </a:t>
            </a:r>
            <a:r>
              <a:rPr lang="cs-CZ" dirty="0" smtClean="0"/>
              <a:t>prakticky nebojovalo </a:t>
            </a:r>
            <a:r>
              <a:rPr lang="cs-CZ" dirty="0"/>
              <a:t>(= tzv. </a:t>
            </a:r>
            <a:r>
              <a:rPr lang="cs-CZ" dirty="0" smtClean="0"/>
              <a:t>podivná </a:t>
            </a:r>
            <a:r>
              <a:rPr lang="cs-CZ" dirty="0"/>
              <a:t>válka, válka vsedě</a:t>
            </a:r>
            <a:r>
              <a:rPr lang="cs-CZ" dirty="0" smtClean="0"/>
              <a:t>).</a:t>
            </a:r>
            <a:r>
              <a:rPr lang="cs-CZ" dirty="0"/>
              <a:t> </a:t>
            </a:r>
          </a:p>
          <a:p>
            <a:pPr lvl="0"/>
            <a:r>
              <a:rPr lang="cs-CZ" dirty="0" smtClean="0"/>
              <a:t>Během </a:t>
            </a:r>
            <a:r>
              <a:rPr lang="cs-CZ" dirty="0"/>
              <a:t>jara 1940 Německo postupně dobylo další </a:t>
            </a:r>
            <a:r>
              <a:rPr lang="cs-CZ" dirty="0" smtClean="0"/>
              <a:t>státy Evropy:</a:t>
            </a:r>
            <a:endParaRPr lang="cs-CZ" dirty="0"/>
          </a:p>
          <a:p>
            <a:pPr lvl="1"/>
            <a:r>
              <a:rPr lang="cs-CZ" dirty="0"/>
              <a:t>Na severu Dánsko a </a:t>
            </a:r>
            <a:r>
              <a:rPr lang="cs-CZ" dirty="0" smtClean="0"/>
              <a:t>Norsko.</a:t>
            </a:r>
            <a:endParaRPr lang="cs-CZ" dirty="0"/>
          </a:p>
          <a:p>
            <a:pPr lvl="1"/>
            <a:r>
              <a:rPr lang="cs-CZ" dirty="0"/>
              <a:t>Na západě Benelux a Francie (červen 1940</a:t>
            </a:r>
            <a:r>
              <a:rPr lang="cs-CZ" dirty="0" smtClean="0"/>
              <a:t>).</a:t>
            </a:r>
            <a:endParaRPr lang="cs-CZ" dirty="0"/>
          </a:p>
          <a:p>
            <a:pPr lvl="0"/>
            <a:r>
              <a:rPr lang="cs-CZ" dirty="0"/>
              <a:t>Tím pozemní boje na západě </a:t>
            </a:r>
            <a:r>
              <a:rPr lang="cs-CZ" dirty="0" smtClean="0"/>
              <a:t>skončily.</a:t>
            </a:r>
            <a:endParaRPr lang="cs-CZ" dirty="0"/>
          </a:p>
          <a:p>
            <a:pPr lvl="0"/>
            <a:r>
              <a:rPr lang="cs-CZ" dirty="0"/>
              <a:t>Ve válce s Německem zůstala pouze </a:t>
            </a:r>
            <a:r>
              <a:rPr lang="cs-CZ" dirty="0" smtClean="0"/>
              <a:t>VB.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283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Animace průběhu druhé světové války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Odkaz na animaci na Wikipedii.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upload.wikimedia.org/wikipedia/commons/1/19/Second_world_war_europe_animation_small.gif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316925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Letecká bitva o Británii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Podzim 1940.</a:t>
            </a:r>
            <a:endParaRPr lang="cs-CZ" dirty="0"/>
          </a:p>
          <a:p>
            <a:pPr lvl="0"/>
            <a:r>
              <a:rPr lang="cs-CZ" dirty="0"/>
              <a:t>Boj mezi britským a německým letectvem o ovládnutí vzdušného prostoru nad </a:t>
            </a:r>
            <a:r>
              <a:rPr lang="cs-CZ" dirty="0" smtClean="0"/>
              <a:t>Velkou Británii.</a:t>
            </a:r>
            <a:endParaRPr lang="cs-CZ" dirty="0"/>
          </a:p>
          <a:p>
            <a:r>
              <a:rPr lang="cs-CZ" dirty="0" smtClean="0"/>
              <a:t>Velká Británie se ubránila </a:t>
            </a:r>
            <a:r>
              <a:rPr lang="cs-CZ" dirty="0"/>
              <a:t>= první porážka </a:t>
            </a:r>
            <a:r>
              <a:rPr lang="cs-CZ" dirty="0" smtClean="0"/>
              <a:t>Německa.</a:t>
            </a:r>
            <a:endParaRPr lang="cs-CZ" dirty="0"/>
          </a:p>
          <a:p>
            <a:pPr lvl="0"/>
            <a:r>
              <a:rPr lang="cs-CZ" dirty="0"/>
              <a:t>V řadách britských letců bojovalo mnoho </a:t>
            </a:r>
            <a:r>
              <a:rPr lang="cs-CZ" dirty="0" smtClean="0"/>
              <a:t>Čechů.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690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Britská stíhačka </a:t>
            </a:r>
            <a:r>
              <a:rPr lang="cs-CZ" dirty="0" err="1" smtClean="0"/>
              <a:t>Spitfire</a:t>
            </a:r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1556792"/>
            <a:ext cx="5904656" cy="44284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68144" y="6561058"/>
            <a:ext cx="3120347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http://cs.wikipedia.org/wiki/Soubor:Ray_Flying_Legends_2005-1.jpg</a:t>
            </a:r>
          </a:p>
        </p:txBody>
      </p:sp>
    </p:spTree>
    <p:extLst>
      <p:ext uri="{BB962C8B-B14F-4D97-AF65-F5344CB8AC3E}">
        <p14:creationId xmlns:p14="http://schemas.microsoft.com/office/powerpoint/2010/main" val="262588018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Německá stíhačka </a:t>
            </a:r>
            <a:r>
              <a:rPr lang="cs-CZ" dirty="0" err="1" smtClean="0"/>
              <a:t>Messerschmitt</a:t>
            </a:r>
            <a:endParaRPr lang="cs-CZ" dirty="0"/>
          </a:p>
        </p:txBody>
      </p:sp>
      <p:pic>
        <p:nvPicPr>
          <p:cNvPr id="9218" name="Picture 2" descr="Soubor:Me109 G-6 D-FMBB 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23386"/>
            <a:ext cx="7620000" cy="3533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940152" y="6452756"/>
            <a:ext cx="2880320" cy="21544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00" dirty="0"/>
              <a:t>http://cs.wikipedia.org/wiki/Soubor:Me109_G-6_D-FMBB_1.jpg</a:t>
            </a:r>
          </a:p>
        </p:txBody>
      </p:sp>
    </p:spTree>
    <p:extLst>
      <p:ext uri="{BB962C8B-B14F-4D97-AF65-F5344CB8AC3E}">
        <p14:creationId xmlns:p14="http://schemas.microsoft.com/office/powerpoint/2010/main" val="263666683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229600" cy="1368152"/>
          </a:xfrm>
        </p:spPr>
        <p:txBody>
          <a:bodyPr>
            <a:noAutofit/>
          </a:bodyPr>
          <a:lstStyle/>
          <a:p>
            <a:pPr lvl="0"/>
            <a:r>
              <a:rPr lang="cs-CZ" sz="3600" dirty="0" smtClean="0"/>
              <a:t>Vysvětlete</a:t>
            </a:r>
            <a:r>
              <a:rPr lang="cs-CZ" sz="3600" dirty="0"/>
              <a:t> pojmy související s počátkem 2. sv. </a:t>
            </a:r>
            <a:r>
              <a:rPr lang="cs-CZ" sz="3600" dirty="0" smtClean="0"/>
              <a:t>války (pokud nevíte, vyhledejte): </a:t>
            </a:r>
            <a:r>
              <a:rPr lang="cs-CZ" sz="3600" dirty="0"/>
              <a:t/>
            </a:r>
            <a:br>
              <a:rPr lang="cs-CZ" sz="3600" dirty="0"/>
            </a:b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pakt o neútočení</a:t>
            </a:r>
          </a:p>
          <a:p>
            <a:r>
              <a:rPr lang="cs-CZ" dirty="0"/>
              <a:t>vysílačka </a:t>
            </a:r>
            <a:r>
              <a:rPr lang="cs-CZ" dirty="0" smtClean="0"/>
              <a:t>Gliwice</a:t>
            </a:r>
          </a:p>
          <a:p>
            <a:r>
              <a:rPr lang="cs-CZ" dirty="0" smtClean="0"/>
              <a:t>blesková válka</a:t>
            </a:r>
            <a:endParaRPr lang="cs-CZ" dirty="0"/>
          </a:p>
          <a:p>
            <a:r>
              <a:rPr lang="cs-CZ" dirty="0"/>
              <a:t>podivná válka</a:t>
            </a:r>
          </a:p>
          <a:p>
            <a:r>
              <a:rPr lang="cs-CZ" dirty="0"/>
              <a:t>RAF</a:t>
            </a:r>
          </a:p>
          <a:p>
            <a:r>
              <a:rPr lang="cs-CZ" dirty="0"/>
              <a:t>OSA</a:t>
            </a:r>
          </a:p>
          <a:p>
            <a:r>
              <a:rPr lang="cs-CZ" dirty="0" err="1"/>
              <a:t>Katyň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17728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Seřaďte </a:t>
            </a:r>
            <a:r>
              <a:rPr lang="cs-CZ" dirty="0"/>
              <a:t>události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VB a F vyhlásily válku Německu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 smtClean="0"/>
              <a:t>obsazení Beneluxu a Francie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pakt o neútočení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napadení Polska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obsazení Dánska, Norska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bitva o Británii (Anglii)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3622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Seřaďte </a:t>
            </a:r>
            <a:r>
              <a:rPr lang="cs-CZ" dirty="0"/>
              <a:t>události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268760"/>
            <a:ext cx="8229600" cy="3845024"/>
          </a:xfrm>
        </p:spPr>
        <p:txBody>
          <a:bodyPr>
            <a:normAutofit/>
          </a:bodyPr>
          <a:lstStyle/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VB </a:t>
            </a:r>
            <a:r>
              <a:rPr lang="cs-CZ" dirty="0"/>
              <a:t>a F vyhlásily válku Německu</a:t>
            </a:r>
          </a:p>
          <a:p>
            <a:pPr marL="514350" indent="-514350">
              <a:buFont typeface="+mj-lt"/>
              <a:buAutoNum type="alphaLcParenR"/>
            </a:pPr>
            <a:r>
              <a:rPr lang="cs-CZ" dirty="0"/>
              <a:t>obsazení </a:t>
            </a:r>
            <a:r>
              <a:rPr lang="cs-CZ" dirty="0" smtClean="0"/>
              <a:t>Beneluxu a Francie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pakt </a:t>
            </a:r>
            <a:r>
              <a:rPr lang="cs-CZ" dirty="0"/>
              <a:t>o neútočení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/>
              <a:t>napadení Polska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 smtClean="0"/>
              <a:t>obsazení </a:t>
            </a:r>
            <a:r>
              <a:rPr lang="cs-CZ" dirty="0"/>
              <a:t>Dánska, Norska</a:t>
            </a:r>
          </a:p>
          <a:p>
            <a:pPr marL="514350" lvl="0" indent="-514350">
              <a:buFont typeface="+mj-lt"/>
              <a:buAutoNum type="alphaLcParenR"/>
            </a:pPr>
            <a:r>
              <a:rPr lang="cs-CZ" dirty="0"/>
              <a:t>bitva o Británii (Anglii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5373216"/>
            <a:ext cx="7200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/>
              <a:t>Správně:</a:t>
            </a:r>
          </a:p>
          <a:p>
            <a:r>
              <a:rPr lang="cs-CZ" sz="3600" dirty="0" smtClean="0"/>
              <a:t>c d a e b f 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36266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562074"/>
          </a:xfrm>
        </p:spPr>
        <p:txBody>
          <a:bodyPr>
            <a:normAutofit fontScale="90000"/>
          </a:bodyPr>
          <a:lstStyle/>
          <a:p>
            <a:r>
              <a:rPr lang="cs-CZ" sz="3600" dirty="0" smtClean="0"/>
              <a:t>Určete představitele válčících států</a:t>
            </a:r>
            <a:endParaRPr lang="cs-CZ" sz="3600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130" y="692696"/>
            <a:ext cx="2082197" cy="27762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430" y="3700636"/>
            <a:ext cx="2088961" cy="2880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700635"/>
            <a:ext cx="2088232" cy="2915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6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722857"/>
            <a:ext cx="2088232" cy="284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160" y="3700636"/>
            <a:ext cx="2368350" cy="29158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1430" y="757088"/>
            <a:ext cx="2246447" cy="2809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039497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200" dirty="0" err="1" smtClean="0"/>
              <a:t>Soubor:Hitler</a:t>
            </a:r>
            <a:r>
              <a:rPr lang="cs-CZ" sz="1200" dirty="0"/>
              <a:t>,_recoloured.jpg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2"/>
              </a:rPr>
              <a:t>http://cs.wikipedia.org/wiki/Soubor:Hitler,_</a:t>
            </a:r>
            <a:r>
              <a:rPr lang="cs-CZ" sz="1200" dirty="0" smtClean="0">
                <a:hlinkClick r:id="rId2"/>
              </a:rPr>
              <a:t>recoloured.jpg</a:t>
            </a:r>
            <a:endParaRPr lang="cs-CZ" sz="1200" dirty="0" smtClean="0"/>
          </a:p>
          <a:p>
            <a:r>
              <a:rPr lang="cs-CZ" sz="1200" dirty="0" err="1" smtClean="0"/>
              <a:t>Soubor:Mussolini-ggbain.jpg</a:t>
            </a:r>
            <a:r>
              <a:rPr lang="cs-CZ" sz="1200" dirty="0"/>
              <a:t>.</a:t>
            </a:r>
            <a:r>
              <a:rPr lang="cs-CZ" sz="1200" dirty="0" smtClean="0"/>
              <a:t>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3"/>
              </a:rPr>
              <a:t>http://</a:t>
            </a:r>
            <a:r>
              <a:rPr lang="cs-CZ" sz="1200" dirty="0" smtClean="0">
                <a:hlinkClick r:id="rId3"/>
              </a:rPr>
              <a:t>cs.wikipedia.org/wiki/Soubor:Mussolini-ggbain.jpg</a:t>
            </a:r>
            <a:endParaRPr lang="cs-CZ" sz="1200" dirty="0" smtClean="0"/>
          </a:p>
          <a:p>
            <a:r>
              <a:rPr lang="cs-CZ" sz="1200" dirty="0" err="1" smtClean="0"/>
              <a:t>Soubor:Hirohito_in_dress_uniform.jpg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cs.wikipedia.org/wiki/Soubor:Hirohito_in_dress_uniform.jpg</a:t>
            </a:r>
            <a:endParaRPr lang="cs-CZ" sz="1200" dirty="0" smtClean="0"/>
          </a:p>
          <a:p>
            <a:r>
              <a:rPr lang="cs-CZ" sz="1200" dirty="0" smtClean="0"/>
              <a:t>Soubor:Stalin_lg_zlx1.jpg. </a:t>
            </a:r>
            <a:r>
              <a:rPr lang="cs-CZ" sz="1200" i="1" dirty="0" smtClean="0"/>
              <a:t>Wikipedia.org</a:t>
            </a:r>
            <a:r>
              <a:rPr lang="cs-CZ" sz="1200" dirty="0" smtClean="0"/>
              <a:t> [online]. [cit. 2013-01-7]. Dostupné z</a:t>
            </a:r>
            <a:r>
              <a:rPr lang="cs-CZ" sz="1200" dirty="0"/>
              <a:t>:  </a:t>
            </a:r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cs.wikipedia.org/wiki/Soubor:Stalin_lg_zlx1.jpg</a:t>
            </a:r>
            <a:endParaRPr lang="cs-CZ" sz="1200" dirty="0" smtClean="0"/>
          </a:p>
          <a:p>
            <a:r>
              <a:rPr lang="cs-CZ" sz="1200" dirty="0" smtClean="0"/>
              <a:t>Soubor:Churchill_portrait_NYP_45063.jpg.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cs.wikipedia.org/wiki/Soubor:Churchill_portrait_NYP_45063.jpg</a:t>
            </a:r>
            <a:endParaRPr lang="cs-CZ" sz="1200" dirty="0" smtClean="0"/>
          </a:p>
          <a:p>
            <a:r>
              <a:rPr lang="cs-CZ" sz="1200" dirty="0" err="1" smtClean="0"/>
              <a:t>Soubor:Franklin_Roosevelt</a:t>
            </a:r>
            <a:r>
              <a:rPr lang="cs-CZ" sz="1200" dirty="0" err="1"/>
              <a:t>_-_</a:t>
            </a:r>
            <a:r>
              <a:rPr lang="cs-CZ" sz="1200" dirty="0" err="1" smtClean="0"/>
              <a:t>Presidential_portrait.jpg</a:t>
            </a:r>
            <a:r>
              <a:rPr lang="cs-CZ" sz="1200" dirty="0" smtClean="0"/>
              <a:t>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7"/>
              </a:rPr>
              <a:t>http://cs.wikipedia.org/wiki/Soubor:Franklin_Roosevelt_-_</a:t>
            </a:r>
            <a:r>
              <a:rPr lang="cs-CZ" sz="1200" dirty="0" smtClean="0">
                <a:hlinkClick r:id="rId7"/>
              </a:rPr>
              <a:t>Presidential_portrait.jpg</a:t>
            </a:r>
            <a:endParaRPr lang="cs-CZ" sz="1200" dirty="0" smtClean="0"/>
          </a:p>
          <a:p>
            <a:r>
              <a:rPr lang="cs-CZ" sz="1200" dirty="0" smtClean="0"/>
              <a:t>Soubor:Deutschland_1939.png.</a:t>
            </a:r>
            <a:r>
              <a:rPr lang="cs-CZ" sz="1200" i="1" dirty="0" smtClean="0"/>
              <a:t>Wikipedia.org</a:t>
            </a:r>
            <a:r>
              <a:rPr lang="cs-CZ" sz="1200" dirty="0" smtClean="0"/>
              <a:t> </a:t>
            </a:r>
            <a:r>
              <a:rPr lang="cs-CZ" sz="1200" dirty="0"/>
              <a:t>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8"/>
              </a:rPr>
              <a:t>http://</a:t>
            </a:r>
            <a:r>
              <a:rPr lang="cs-CZ" sz="1200" dirty="0" smtClean="0">
                <a:hlinkClick r:id="rId8"/>
              </a:rPr>
              <a:t>cs.wikipedia.org/wiki/Soubor:Deutschland_1939.png</a:t>
            </a:r>
            <a:endParaRPr lang="cs-CZ" sz="1200" dirty="0" smtClean="0"/>
          </a:p>
          <a:p>
            <a:r>
              <a:rPr lang="cs-CZ" sz="1200" dirty="0" smtClean="0"/>
              <a:t>Soubor:Bundesarchiv_Bild_101I-299-1805-16</a:t>
            </a:r>
            <a:r>
              <a:rPr lang="cs-CZ" sz="1200" dirty="0"/>
              <a:t>,_Nordfrankreich,_Panzer_VI_(</a:t>
            </a:r>
            <a:r>
              <a:rPr lang="cs-CZ" sz="1200" dirty="0" err="1"/>
              <a:t>Tiger_I</a:t>
            </a:r>
            <a:r>
              <a:rPr lang="cs-CZ" sz="1200" dirty="0"/>
              <a:t>)_cropped_.</a:t>
            </a:r>
            <a:r>
              <a:rPr lang="cs-CZ" sz="1200" dirty="0" smtClean="0"/>
              <a:t>jpg. </a:t>
            </a:r>
            <a:r>
              <a:rPr lang="cs-CZ" sz="1200" i="1" dirty="0"/>
              <a:t>Wikipedia.org</a:t>
            </a:r>
            <a:r>
              <a:rPr lang="cs-CZ" sz="1200" dirty="0"/>
              <a:t> [online]. [cit. </a:t>
            </a:r>
            <a:r>
              <a:rPr lang="cs-CZ" sz="1200" dirty="0" smtClean="0"/>
              <a:t>2013-01-7]. </a:t>
            </a:r>
            <a:r>
              <a:rPr lang="cs-CZ" sz="1200" dirty="0"/>
              <a:t>Dostupné z:  </a:t>
            </a:r>
            <a:r>
              <a:rPr lang="cs-CZ" sz="1200" dirty="0">
                <a:hlinkClick r:id="rId9"/>
              </a:rPr>
              <a:t>http://cs.wikipedia.org/wiki/Soubor:Bundesarchiv_Bild_101I-299-1805-16,_Nordfrankreich,_Panzer_VI_(Tiger_I)_cropped_.</a:t>
            </a:r>
            <a:r>
              <a:rPr lang="cs-CZ" sz="1200" dirty="0" smtClean="0">
                <a:hlinkClick r:id="rId9"/>
              </a:rPr>
              <a:t>jpg</a:t>
            </a:r>
            <a:endParaRPr lang="cs-CZ" sz="1200" dirty="0" smtClean="0"/>
          </a:p>
          <a:p>
            <a:r>
              <a:rPr lang="cs-CZ" sz="1200" dirty="0" smtClean="0"/>
              <a:t>Soubor:Ray_Flying_Legends_2005-1.jpg. </a:t>
            </a:r>
            <a:r>
              <a:rPr lang="cs-CZ" sz="1200" i="1" dirty="0" smtClean="0"/>
              <a:t>Wikipedia.org</a:t>
            </a:r>
            <a:r>
              <a:rPr lang="cs-CZ" sz="1200" dirty="0" smtClean="0"/>
              <a:t> [online]. [cit. 2013-01-7]. Dostupné z:  </a:t>
            </a:r>
            <a:r>
              <a:rPr lang="cs-CZ" sz="1200" dirty="0" smtClean="0">
                <a:hlinkClick r:id="rId10"/>
              </a:rPr>
              <a:t>http://cs.wikipedia.org/wiki/Soubor:Ray_Flying_Legends_2005-1.jpg</a:t>
            </a:r>
            <a:endParaRPr lang="cs-CZ" sz="1200" dirty="0" smtClean="0"/>
          </a:p>
          <a:p>
            <a:r>
              <a:rPr lang="cs-CZ" sz="1200" dirty="0" smtClean="0"/>
              <a:t>Soubor:Me109_G-6_D-FMBB_1.jpg. </a:t>
            </a:r>
            <a:r>
              <a:rPr lang="cs-CZ" sz="1200" i="1" dirty="0" smtClean="0"/>
              <a:t>Wikipedia.org</a:t>
            </a:r>
            <a:r>
              <a:rPr lang="cs-CZ" sz="1200" dirty="0" smtClean="0"/>
              <a:t> [online]. [cit. </a:t>
            </a:r>
            <a:r>
              <a:rPr lang="cs-CZ" sz="1200" smtClean="0"/>
              <a:t>2013-01-7]. </a:t>
            </a:r>
            <a:r>
              <a:rPr lang="cs-CZ" sz="1200" dirty="0" smtClean="0"/>
              <a:t>Dostupné z:  </a:t>
            </a:r>
            <a:r>
              <a:rPr lang="cs-CZ" sz="1200" dirty="0" smtClean="0">
                <a:hlinkClick r:id="rId11"/>
              </a:rPr>
              <a:t>http://cs.wikipedia.org/wiki/Soubor:Me109_G-6_D-FMBB_1.jpg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/>
          </a:p>
          <a:p>
            <a:endParaRPr lang="cs-CZ" sz="1200" dirty="0"/>
          </a:p>
          <a:p>
            <a:endParaRPr lang="cs-CZ" sz="12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64353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165</TotalTime>
  <Words>751</Words>
  <Application>Microsoft Office PowerPoint</Application>
  <PresentationFormat>Předvádění na obrazovce (4:3)</PresentationFormat>
  <Paragraphs>143</Paragraphs>
  <Slides>27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32" baseType="lpstr">
      <vt:lpstr>Arial</vt:lpstr>
      <vt:lpstr>Calibri</vt:lpstr>
      <vt:lpstr>Times New Roman</vt:lpstr>
      <vt:lpstr>Motiv systému Office</vt:lpstr>
      <vt:lpstr>1_Výchozí návrh</vt:lpstr>
      <vt:lpstr>Prezentace aplikace PowerPoint</vt:lpstr>
      <vt:lpstr>Anotace:</vt:lpstr>
      <vt:lpstr>Začátek 2. světové války</vt:lpstr>
      <vt:lpstr>2. světová válka</vt:lpstr>
      <vt:lpstr>Představitelé států OSY</vt:lpstr>
      <vt:lpstr>Představitelé států OSY</vt:lpstr>
      <vt:lpstr>Představitelé států OSY</vt:lpstr>
      <vt:lpstr>Představitelé Spojenců = protivníků OSY</vt:lpstr>
      <vt:lpstr>Představitelé Spojenců = protivníků OSY</vt:lpstr>
      <vt:lpstr>Představitelé Spojenců = protivníků OSY</vt:lpstr>
      <vt:lpstr>Předehra války</vt:lpstr>
      <vt:lpstr>Německo před vypuknutím války.</vt:lpstr>
      <vt:lpstr>Z mapy nebo z textu v učebnici určete spojence Německa v Evropě</vt:lpstr>
      <vt:lpstr>Spojenci Německa v Evropě</vt:lpstr>
      <vt:lpstr>Podle mapy určete, které evropské státy zůstaly ve válce neutrální.</vt:lpstr>
      <vt:lpstr>Podle mapy určete, které evropské státy zůstaly ve válce neutrální.</vt:lpstr>
      <vt:lpstr>Německá armáda</vt:lpstr>
      <vt:lpstr>Průběh začátku války</vt:lpstr>
      <vt:lpstr>Animace průběhu druhé světové války</vt:lpstr>
      <vt:lpstr>Letecká bitva o Británii</vt:lpstr>
      <vt:lpstr>Britská stíhačka Spitfire</vt:lpstr>
      <vt:lpstr>Německá stíhačka Messerschmitt</vt:lpstr>
      <vt:lpstr>Vysvětlete pojmy související s počátkem 2. sv. války (pokud nevíte, vyhledejte):  </vt:lpstr>
      <vt:lpstr>Seřaďte události </vt:lpstr>
      <vt:lpstr>Seřaďte události </vt:lpstr>
      <vt:lpstr>Určete představitele válčících států</vt:lpstr>
      <vt:lpstr>Citace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Začátek 2. světové války</dc:title>
  <dc:creator>Vladimír Rychlý</dc:creator>
  <cp:lastModifiedBy>Vladimír Rychlý</cp:lastModifiedBy>
  <cp:revision>17</cp:revision>
  <dcterms:created xsi:type="dcterms:W3CDTF">2013-01-03T21:23:15Z</dcterms:created>
  <dcterms:modified xsi:type="dcterms:W3CDTF">2013-05-26T18:51:17Z</dcterms:modified>
</cp:coreProperties>
</file>