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71" r:id="rId4"/>
    <p:sldId id="256" r:id="rId5"/>
    <p:sldId id="257" r:id="rId6"/>
    <p:sldId id="265" r:id="rId7"/>
    <p:sldId id="258" r:id="rId8"/>
    <p:sldId id="261" r:id="rId9"/>
    <p:sldId id="259" r:id="rId10"/>
    <p:sldId id="260" r:id="rId11"/>
    <p:sldId id="264" r:id="rId12"/>
    <p:sldId id="266" r:id="rId13"/>
    <p:sldId id="262" r:id="rId14"/>
    <p:sldId id="263" r:id="rId15"/>
    <p:sldId id="269" r:id="rId16"/>
    <p:sldId id="267" r:id="rId17"/>
    <p:sldId id="268" r:id="rId18"/>
    <p:sldId id="272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05" autoAdjust="0"/>
    <p:restoredTop sz="94660"/>
  </p:normalViewPr>
  <p:slideViewPr>
    <p:cSldViewPr>
      <p:cViewPr varScale="1">
        <p:scale>
          <a:sx n="110" d="100"/>
          <a:sy n="110" d="100"/>
        </p:scale>
        <p:origin x="196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706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237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182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350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898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954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684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496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7362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72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923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55999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14004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7714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4806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36431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68144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57644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30707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764686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33409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8238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5FCE5-CABC-4082-B17C-753E8EB95A84}" type="datetimeFigureOut">
              <a:rPr lang="cs-CZ" smtClean="0"/>
              <a:pPr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E98D2-09EA-4934-A0B5-7019EE28EF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796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4077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ojan_horse_%C3%87anakkale.jpg" TargetMode="External"/><Relationship Id="rId2" Type="http://schemas.openxmlformats.org/officeDocument/2006/relationships/hyperlink" Target="http://cs.wikipedia.org/wiki/Soubor:Aegeanse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ile:Triumph_of_Achilles_in_Corfu_Achille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38820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„Řecko – temná staletí“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9755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1" y="1600201"/>
            <a:ext cx="8363272" cy="4709119"/>
          </a:xfrm>
        </p:spPr>
        <p:txBody>
          <a:bodyPr/>
          <a:lstStyle/>
          <a:p>
            <a:r>
              <a:rPr lang="cs-CZ" dirty="0" smtClean="0"/>
              <a:t>Prezentace popisující období řeckých dějin v takzvaných temných staletích. Zahrnuje v sobě i řecké báje Ilias a Odyssea a hlavní řecké bohy.  Doplněno o úkoly pro žáky.</a:t>
            </a:r>
            <a:r>
              <a:rPr lang="cs-CZ" dirty="0"/>
              <a:t> Text byl vypracován pro učebnici </a:t>
            </a:r>
            <a:r>
              <a:rPr lang="cs-CZ" dirty="0" smtClean="0"/>
              <a:t>Dějepis: Pravěk a starověk, </a:t>
            </a:r>
            <a:r>
              <a:rPr lang="cs-CZ" dirty="0"/>
              <a:t>nakladatelství Nová škola, </a:t>
            </a:r>
            <a:r>
              <a:rPr lang="cs-CZ" dirty="0" smtClean="0"/>
              <a:t>2011, </a:t>
            </a:r>
            <a:r>
              <a:rPr lang="cs-CZ" dirty="0"/>
              <a:t>ale je použitelný i pro jiné zdroje.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87054542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Temná staletí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709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Určete pojmy z následujících přesmyček a vysvětlete jejich souvislost s řeckými dějinami:</a:t>
            </a:r>
          </a:p>
          <a:p>
            <a:r>
              <a:rPr lang="cs-CZ" dirty="0" err="1"/>
              <a:t>í</a:t>
            </a:r>
            <a:r>
              <a:rPr lang="cs-CZ" dirty="0" err="1" smtClean="0"/>
              <a:t>nov</a:t>
            </a:r>
            <a:endParaRPr lang="cs-CZ" dirty="0" smtClean="0"/>
          </a:p>
          <a:p>
            <a:r>
              <a:rPr lang="cs-CZ" dirty="0" err="1"/>
              <a:t>l</a:t>
            </a:r>
            <a:r>
              <a:rPr lang="cs-CZ" dirty="0" err="1" smtClean="0"/>
              <a:t>ivoy</a:t>
            </a:r>
            <a:endParaRPr lang="cs-CZ" dirty="0" smtClean="0"/>
          </a:p>
          <a:p>
            <a:r>
              <a:rPr lang="cs-CZ" dirty="0" err="1"/>
              <a:t>v</a:t>
            </a:r>
            <a:r>
              <a:rPr lang="cs-CZ" dirty="0" err="1" smtClean="0"/>
              <a:t>ciřemopla</a:t>
            </a:r>
            <a:endParaRPr lang="cs-CZ" dirty="0" smtClean="0"/>
          </a:p>
          <a:p>
            <a:r>
              <a:rPr lang="cs-CZ" dirty="0" err="1" smtClean="0"/>
              <a:t>takré</a:t>
            </a:r>
            <a:endParaRPr lang="cs-CZ" dirty="0" smtClean="0"/>
          </a:p>
          <a:p>
            <a:r>
              <a:rPr lang="cs-CZ" dirty="0" err="1" smtClean="0"/>
              <a:t>skéměst</a:t>
            </a:r>
            <a:r>
              <a:rPr lang="cs-CZ" dirty="0" smtClean="0"/>
              <a:t> </a:t>
            </a:r>
            <a:r>
              <a:rPr lang="cs-CZ" dirty="0" err="1" smtClean="0"/>
              <a:t>tystá</a:t>
            </a:r>
            <a:endParaRPr lang="cs-CZ" dirty="0" smtClean="0"/>
          </a:p>
          <a:p>
            <a:r>
              <a:rPr lang="cs-CZ" dirty="0" err="1"/>
              <a:t>s</a:t>
            </a:r>
            <a:r>
              <a:rPr lang="cs-CZ" dirty="0" err="1" smtClean="0"/>
              <a:t>osknós</a:t>
            </a:r>
            <a:endParaRPr lang="cs-CZ" dirty="0" smtClean="0"/>
          </a:p>
          <a:p>
            <a:r>
              <a:rPr lang="cs-CZ" dirty="0" err="1" smtClean="0"/>
              <a:t>nyméky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69444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Určete pojmy z následujících přesmyček a vysvětlete jejich souvislost s řeckými dějinami:</a:t>
            </a:r>
          </a:p>
          <a:p>
            <a:r>
              <a:rPr lang="cs-CZ" dirty="0" smtClean="0"/>
              <a:t>víno</a:t>
            </a:r>
          </a:p>
          <a:p>
            <a:r>
              <a:rPr lang="cs-CZ" dirty="0" smtClean="0"/>
              <a:t>olivy</a:t>
            </a:r>
          </a:p>
          <a:p>
            <a:r>
              <a:rPr lang="cs-CZ" dirty="0" smtClean="0"/>
              <a:t>mořeplavci</a:t>
            </a:r>
          </a:p>
          <a:p>
            <a:r>
              <a:rPr lang="cs-CZ" dirty="0" smtClean="0"/>
              <a:t>Kréta</a:t>
            </a:r>
          </a:p>
          <a:p>
            <a:r>
              <a:rPr lang="cs-CZ" dirty="0" smtClean="0"/>
              <a:t>městské státy</a:t>
            </a:r>
          </a:p>
          <a:p>
            <a:r>
              <a:rPr lang="cs-CZ" dirty="0" err="1" smtClean="0"/>
              <a:t>Knóssos</a:t>
            </a:r>
            <a:endParaRPr lang="cs-CZ" dirty="0" smtClean="0"/>
          </a:p>
          <a:p>
            <a:r>
              <a:rPr lang="cs-CZ" dirty="0" smtClean="0"/>
              <a:t>Mykény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551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cs-CZ" sz="3200" dirty="0" smtClean="0"/>
              <a:t>Určete, která tvrzení charakterizují „Temná staletí“ – s. 64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229600" cy="410445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Bylo to období úpadku.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Po výbuchu sopky </a:t>
            </a:r>
            <a:r>
              <a:rPr lang="cs-CZ" dirty="0" err="1" smtClean="0"/>
              <a:t>Théra</a:t>
            </a:r>
            <a:r>
              <a:rPr lang="cs-CZ" dirty="0" smtClean="0"/>
              <a:t> nepronikly paprsky  Slunce na zemský povrch.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Nemáme písemné prameny.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O tomto období vyprávějí řecké báje.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 tohoto období pochází mnoho písemných pramenů o nejstarších řeckých dějinách.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952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/>
              <a:t>Temná </a:t>
            </a:r>
            <a:r>
              <a:rPr lang="cs-CZ" b="1" u="sng" dirty="0" smtClean="0"/>
              <a:t>staletí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Období 1100 – 800 př. n. l. - máme jen málo </a:t>
            </a:r>
            <a:r>
              <a:rPr lang="cs-CZ" dirty="0" smtClean="0"/>
              <a:t>zpráv.</a:t>
            </a:r>
            <a:endParaRPr lang="cs-CZ" dirty="0"/>
          </a:p>
          <a:p>
            <a:pPr lvl="0"/>
            <a:r>
              <a:rPr lang="cs-CZ" b="1" dirty="0" smtClean="0"/>
              <a:t>Hospodářský </a:t>
            </a:r>
            <a:r>
              <a:rPr lang="cs-CZ" b="1" dirty="0"/>
              <a:t>a kulturní úpadek </a:t>
            </a:r>
            <a:r>
              <a:rPr lang="cs-CZ" b="1" dirty="0" smtClean="0"/>
              <a:t>Řecka.</a:t>
            </a:r>
            <a:endParaRPr lang="cs-CZ" dirty="0"/>
          </a:p>
          <a:p>
            <a:pPr lvl="0"/>
            <a:r>
              <a:rPr lang="cs-CZ" smtClean="0"/>
              <a:t>Staré </a:t>
            </a:r>
            <a:r>
              <a:rPr lang="cs-CZ" b="1" dirty="0" smtClean="0"/>
              <a:t>městské státy zanikly.</a:t>
            </a:r>
            <a:endParaRPr lang="cs-CZ" dirty="0"/>
          </a:p>
          <a:p>
            <a:pPr lvl="0"/>
            <a:r>
              <a:rPr lang="cs-CZ" dirty="0" smtClean="0"/>
              <a:t>V tomto období se odehrávají básně řeckého básníka </a:t>
            </a:r>
            <a:r>
              <a:rPr lang="cs-CZ" b="1" dirty="0"/>
              <a:t>Homéra</a:t>
            </a:r>
            <a:r>
              <a:rPr lang="cs-CZ" dirty="0" smtClean="0"/>
              <a:t> - </a:t>
            </a:r>
            <a:r>
              <a:rPr lang="cs-CZ" b="1" dirty="0" smtClean="0"/>
              <a:t>Ilias</a:t>
            </a:r>
            <a:r>
              <a:rPr lang="cs-CZ" dirty="0" smtClean="0"/>
              <a:t> a </a:t>
            </a:r>
            <a:r>
              <a:rPr lang="cs-CZ" b="1" dirty="0"/>
              <a:t>Odyssea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497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Z pojmů vyberte ty, které patří k básním Ilias a Odyssea a přiřaďte je: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84736" y="1379103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Ilias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136719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Odyssea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87624" y="4575119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Homér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40200" y="4644277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Schliemann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16216" y="551723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Homér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144549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Homer</a:t>
            </a:r>
            <a:r>
              <a:rPr lang="cs-CZ" dirty="0" smtClean="0"/>
              <a:t> </a:t>
            </a:r>
            <a:r>
              <a:rPr lang="cs-CZ" dirty="0" err="1" smtClean="0"/>
              <a:t>Simpson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84736" y="609329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let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16064" y="6084895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let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76628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Trója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95736" y="5589240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Turecko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625542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50415" y="551723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Odysseus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45850" y="4390453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Herákles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03848" y="49429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let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00192" y="407707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 let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316064" y="5013609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Ilion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56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mapce určete, kde ležela </a:t>
            </a:r>
            <a:r>
              <a:rPr lang="cs-CZ" dirty="0" err="1" smtClean="0"/>
              <a:t>Trója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Soubor:Aegeanse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779" y="836712"/>
            <a:ext cx="5184576" cy="531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35696" y="6514266"/>
            <a:ext cx="612068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http://cs.wikipedia.org/wiki/Soubor:Aegeansea.jpg</a:t>
            </a:r>
            <a:endParaRPr lang="cs-CZ" sz="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81355" y="6360377"/>
            <a:ext cx="20626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hlinkClick r:id="rId3" action="ppaction://hlinksldjump"/>
              </a:rPr>
              <a:t>Skok na snímek Bohové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35343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>
            <a:normAutofit/>
          </a:bodyPr>
          <a:lstStyle/>
          <a:p>
            <a:r>
              <a:rPr lang="cs-CZ" dirty="0" smtClean="0"/>
              <a:t>Ilias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8912"/>
            <a:ext cx="4536504" cy="5464366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Popisuje </a:t>
            </a:r>
            <a:r>
              <a:rPr lang="cs-CZ" dirty="0"/>
              <a:t>boj Řeků proti </a:t>
            </a:r>
            <a:r>
              <a:rPr lang="cs-CZ" b="1" dirty="0" err="1"/>
              <a:t>Tróji</a:t>
            </a:r>
            <a:r>
              <a:rPr lang="cs-CZ" dirty="0"/>
              <a:t> (</a:t>
            </a:r>
            <a:r>
              <a:rPr lang="cs-CZ" dirty="0" err="1"/>
              <a:t>Ilion</a:t>
            </a:r>
            <a:r>
              <a:rPr lang="cs-CZ" dirty="0"/>
              <a:t>) = město v </a:t>
            </a:r>
            <a:r>
              <a:rPr lang="cs-CZ" dirty="0" smtClean="0"/>
              <a:t>Malé Asii. </a:t>
            </a:r>
          </a:p>
          <a:p>
            <a:pPr lvl="0"/>
            <a:r>
              <a:rPr lang="cs-CZ" dirty="0" smtClean="0"/>
              <a:t>Po desetiletém obléhání ho Řekové nakonec dobyli lstí - (</a:t>
            </a:r>
            <a:r>
              <a:rPr lang="cs-CZ" dirty="0"/>
              <a:t>trójský kůň</a:t>
            </a:r>
            <a:r>
              <a:rPr lang="cs-CZ" dirty="0" smtClean="0"/>
              <a:t>).</a:t>
            </a:r>
          </a:p>
          <a:p>
            <a:pPr lvl="0"/>
            <a:r>
              <a:rPr lang="cs-CZ" dirty="0" smtClean="0"/>
              <a:t>Bojovalo zde mnoho řeckých hrdinů – např. </a:t>
            </a:r>
            <a:r>
              <a:rPr lang="cs-CZ" dirty="0" err="1" smtClean="0"/>
              <a:t>Achillés</a:t>
            </a:r>
            <a:r>
              <a:rPr lang="cs-CZ" dirty="0" smtClean="0"/>
              <a:t>, Odysseus.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Soubor:Trojan horse Çanakka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908720"/>
            <a:ext cx="3564395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95889" y="6415556"/>
            <a:ext cx="336058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http://cs.wikipedia.org/wiki/Soubor:Trojan_horse_%C3%87anakkale.jpg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90564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776" y="29912"/>
            <a:ext cx="8229600" cy="878808"/>
          </a:xfrm>
        </p:spPr>
        <p:txBody>
          <a:bodyPr/>
          <a:lstStyle/>
          <a:p>
            <a:r>
              <a:rPr lang="cs-CZ" dirty="0" err="1" smtClean="0"/>
              <a:t>Achillés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776" y="908720"/>
            <a:ext cx="8229600" cy="201622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Syn nymfy </a:t>
            </a:r>
            <a:r>
              <a:rPr lang="cs-CZ" dirty="0" err="1" smtClean="0"/>
              <a:t>Thétis</a:t>
            </a:r>
            <a:r>
              <a:rPr lang="cs-CZ" dirty="0" smtClean="0"/>
              <a:t>, která ho namočila v řece </a:t>
            </a:r>
            <a:r>
              <a:rPr lang="cs-CZ" dirty="0" err="1" smtClean="0"/>
              <a:t>Styx</a:t>
            </a:r>
            <a:r>
              <a:rPr lang="cs-CZ" dirty="0" smtClean="0"/>
              <a:t>, takže byl nezranitelný na celém těle kromě paty, za kterou ho přitom držela.</a:t>
            </a:r>
          </a:p>
          <a:p>
            <a:r>
              <a:rPr lang="cs-CZ" dirty="0" smtClean="0"/>
              <a:t>Byl zabit při dobývání </a:t>
            </a:r>
            <a:r>
              <a:rPr lang="cs-CZ" dirty="0" err="1" smtClean="0"/>
              <a:t>Tróje</a:t>
            </a:r>
            <a:r>
              <a:rPr lang="cs-CZ" dirty="0" smtClean="0"/>
              <a:t> – střelen šípem do paty. </a:t>
            </a:r>
            <a:endParaRPr lang="cs-CZ" dirty="0"/>
          </a:p>
        </p:txBody>
      </p:sp>
      <p:pic>
        <p:nvPicPr>
          <p:cNvPr id="3074" name="Picture 2" descr="File:Triumph of Achilles in Corfu Achille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40968"/>
            <a:ext cx="7620000" cy="3409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550919"/>
            <a:ext cx="754799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http://en.wikipedia.org/wiki/File:Triumph_of_Achilles_in_Corfu_Achilleion.jpg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8211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Trojský kůň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Proč se některým počítačovým virům říká trójský kůň?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91675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Počítačový virus trójský kůň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Dostane se do počítače, aniž bychom to chtěli, a může zpřístupnit náš počítač pro někoho cizího bez našeho vědomí.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8971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Odyssea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Popisuje </a:t>
            </a:r>
            <a:r>
              <a:rPr lang="cs-CZ" dirty="0"/>
              <a:t>10 leté putování krále Odyssea z trójské války domů, který na cestě zažije mnoho </a:t>
            </a:r>
            <a:r>
              <a:rPr lang="cs-CZ" dirty="0" smtClean="0"/>
              <a:t>dobrodružství.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48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Řečtí bohové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Bydleli na hoře Olymp – </a:t>
            </a:r>
            <a:r>
              <a:rPr lang="cs-CZ" dirty="0" smtClean="0">
                <a:hlinkClick r:id="rId2" action="ppaction://hlinksldjump"/>
              </a:rPr>
              <a:t>označte na mapě.</a:t>
            </a:r>
            <a:endParaRPr lang="cs-CZ" dirty="0" smtClean="0"/>
          </a:p>
          <a:p>
            <a:r>
              <a:rPr lang="cs-CZ" dirty="0" smtClean="0"/>
              <a:t>Nesmrtelní, ale jinak podobné vlastnosti jako lidé.</a:t>
            </a:r>
          </a:p>
          <a:p>
            <a:r>
              <a:rPr lang="cs-CZ" dirty="0" smtClean="0"/>
              <a:t>Každý měl na starost určitou oblast zasahující do lidských životů.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857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Vytvořte správné dvojice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97183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Zeus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70080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Poseidón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242088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Hádés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1409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Athéna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93305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Afrodita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65313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Héra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37321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Artemis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609329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Áres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72176" y="609329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vládce bohů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20463" y="235613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moře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2040" y="979265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podsvětí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68552" y="4709710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moudrost a řemesla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68552" y="5387221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láska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50597" y="1694895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rodina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72176" y="31409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lov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20463" y="3983645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válka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5837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Literatura:</a:t>
            </a:r>
          </a:p>
          <a:p>
            <a:r>
              <a:rPr lang="cs-CZ" dirty="0"/>
              <a:t>Zpracováno </a:t>
            </a:r>
            <a:r>
              <a:rPr lang="cs-CZ" dirty="0" smtClean="0"/>
              <a:t>podle učebnice: </a:t>
            </a:r>
            <a:r>
              <a:rPr lang="cs-CZ" dirty="0" err="1" smtClean="0"/>
              <a:t>Bednáříková</a:t>
            </a:r>
            <a:r>
              <a:rPr lang="cs-CZ" dirty="0" smtClean="0"/>
              <a:t>, J., </a:t>
            </a:r>
            <a:r>
              <a:rPr lang="cs-CZ" dirty="0" err="1" smtClean="0"/>
              <a:t>Kysučan</a:t>
            </a:r>
            <a:r>
              <a:rPr lang="cs-CZ" dirty="0" smtClean="0"/>
              <a:t> L., </a:t>
            </a:r>
            <a:r>
              <a:rPr lang="cs-CZ" dirty="0" err="1" smtClean="0"/>
              <a:t>Fejfušová</a:t>
            </a:r>
            <a:r>
              <a:rPr lang="cs-CZ" dirty="0" smtClean="0"/>
              <a:t> M.: </a:t>
            </a:r>
            <a:r>
              <a:rPr lang="cs-CZ" i="1" dirty="0" smtClean="0"/>
              <a:t>Dějepis</a:t>
            </a:r>
            <a:r>
              <a:rPr lang="cs-CZ" dirty="0"/>
              <a:t>: </a:t>
            </a:r>
            <a:r>
              <a:rPr lang="cs-CZ" i="1" dirty="0" smtClean="0"/>
              <a:t>Pravěk a starověk</a:t>
            </a:r>
            <a:r>
              <a:rPr lang="cs-CZ" dirty="0" smtClean="0"/>
              <a:t>. </a:t>
            </a:r>
            <a:r>
              <a:rPr lang="cs-CZ" dirty="0"/>
              <a:t>Brno: Nová škola, </a:t>
            </a:r>
            <a:r>
              <a:rPr lang="cs-CZ" dirty="0" smtClean="0"/>
              <a:t>2011. </a:t>
            </a:r>
            <a:r>
              <a:rPr lang="cs-CZ" dirty="0"/>
              <a:t>ISBN </a:t>
            </a:r>
            <a:r>
              <a:rPr lang="cs-CZ" dirty="0" smtClean="0"/>
              <a:t>978-80-7289-291-4.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943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err="1" smtClean="0"/>
              <a:t>Soubor:Aegeansea.jpg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2013-02-21]. </a:t>
            </a:r>
            <a:r>
              <a:rPr lang="cs-CZ" sz="1200" dirty="0"/>
              <a:t>Dostupné z: 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cs.wikipedia.org/wiki/Soubor:Aegeansea.jpg</a:t>
            </a:r>
            <a:endParaRPr lang="cs-CZ" sz="1200" dirty="0" smtClean="0"/>
          </a:p>
          <a:p>
            <a:r>
              <a:rPr lang="cs-CZ" sz="1200" dirty="0"/>
              <a:t>Soubor:Trojan_horse_%</a:t>
            </a:r>
            <a:r>
              <a:rPr lang="cs-CZ" sz="1200" dirty="0" smtClean="0"/>
              <a:t>C3%87anakkale.jpg.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2013-02-21]. Dostupné z: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://cs.wikipedia.org/wiki/Soubor:Trojan_horse_%</a:t>
            </a:r>
            <a:r>
              <a:rPr lang="cs-CZ" sz="1200" dirty="0" smtClean="0">
                <a:hlinkClick r:id="rId3"/>
              </a:rPr>
              <a:t>C3%87anakkale.jpg</a:t>
            </a:r>
            <a:endParaRPr lang="cs-CZ" sz="1200" dirty="0" smtClean="0"/>
          </a:p>
          <a:p>
            <a:r>
              <a:rPr lang="cs-CZ" sz="1200" dirty="0" smtClean="0"/>
              <a:t>File:Triumph_of_Achilles_in_Corfu_Achilleion.jpg. </a:t>
            </a:r>
            <a:r>
              <a:rPr lang="cs-CZ" sz="1200" i="1" dirty="0"/>
              <a:t>Wikipedia.org</a:t>
            </a:r>
            <a:r>
              <a:rPr lang="cs-CZ" sz="1200" dirty="0"/>
              <a:t> [online]. [cit. 2013-02-21]. Dostupné z: </a:t>
            </a:r>
            <a:r>
              <a:rPr lang="cs-CZ" sz="1200" dirty="0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en.wikipedia.org/wiki/File:Triumph_of_Achilles_in_Corfu_Achilleion.jpg</a:t>
            </a:r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283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541</Words>
  <Application>Microsoft Office PowerPoint</Application>
  <PresentationFormat>Předvádění na obrazovce (4:3)</PresentationFormat>
  <Paragraphs>121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Arial</vt:lpstr>
      <vt:lpstr>Calibri</vt:lpstr>
      <vt:lpstr>Times New Roman</vt:lpstr>
      <vt:lpstr>Motiv systému Office</vt:lpstr>
      <vt:lpstr>1_Výchozí návrh</vt:lpstr>
      <vt:lpstr>Prezentace aplikace PowerPoint</vt:lpstr>
      <vt:lpstr>Anotace:</vt:lpstr>
      <vt:lpstr>Temná staletí</vt:lpstr>
      <vt:lpstr>Opakování</vt:lpstr>
      <vt:lpstr>Opakování</vt:lpstr>
      <vt:lpstr>Určete, která tvrzení charakterizují „Temná staletí“ – s. 64</vt:lpstr>
      <vt:lpstr>Temná staletí</vt:lpstr>
      <vt:lpstr>Z pojmů vyberte ty, které patří k básním Ilias a Odyssea a přiřaďte je:</vt:lpstr>
      <vt:lpstr>Na mapce určete, kde ležela Trója.</vt:lpstr>
      <vt:lpstr>Ilias</vt:lpstr>
      <vt:lpstr>Achillés</vt:lpstr>
      <vt:lpstr>Trojský kůň</vt:lpstr>
      <vt:lpstr>Počítačový virus trójský kůň</vt:lpstr>
      <vt:lpstr>Odyssea</vt:lpstr>
      <vt:lpstr>Řečtí bohové</vt:lpstr>
      <vt:lpstr>Vytvořte správné dvojice </vt:lpstr>
      <vt:lpstr>Prezentace aplikace PowerPoint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Temná staletí</dc:title>
  <dc:creator>Vladimír Rychlý</dc:creator>
  <cp:lastModifiedBy>Vladimír Rychlý</cp:lastModifiedBy>
  <cp:revision>22</cp:revision>
  <dcterms:created xsi:type="dcterms:W3CDTF">2013-02-21T20:57:31Z</dcterms:created>
  <dcterms:modified xsi:type="dcterms:W3CDTF">2013-05-26T18:59:20Z</dcterms:modified>
</cp:coreProperties>
</file>