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sldIdLst>
    <p:sldId id="277" r:id="rId4"/>
    <p:sldId id="278" r:id="rId5"/>
    <p:sldId id="256" r:id="rId6"/>
    <p:sldId id="258" r:id="rId7"/>
    <p:sldId id="259" r:id="rId8"/>
    <p:sldId id="262" r:id="rId9"/>
    <p:sldId id="260" r:id="rId10"/>
    <p:sldId id="273" r:id="rId11"/>
    <p:sldId id="261" r:id="rId12"/>
    <p:sldId id="263" r:id="rId13"/>
    <p:sldId id="268" r:id="rId14"/>
    <p:sldId id="269" r:id="rId15"/>
    <p:sldId id="264" r:id="rId16"/>
    <p:sldId id="265" r:id="rId17"/>
    <p:sldId id="270" r:id="rId18"/>
    <p:sldId id="257" r:id="rId19"/>
    <p:sldId id="274" r:id="rId20"/>
    <p:sldId id="266" r:id="rId21"/>
    <p:sldId id="275" r:id="rId22"/>
    <p:sldId id="271" r:id="rId23"/>
    <p:sldId id="267" r:id="rId24"/>
    <p:sldId id="272" r:id="rId25"/>
    <p:sldId id="276" r:id="rId26"/>
    <p:sldId id="279" r:id="rId2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02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presProps" Target="pres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tableStyles" Target="tableStyle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audio" Target="../media/audio1.wav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audio" Target="../media/audio1.wav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audio" Target="../media/audio1.wav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audio" Target="../media/audio1.wav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audio" Target="../media/audio1.wav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audio" Target="../media/audio1.wav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audio" Target="../media/audio1.wav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audio" Target="../media/audio1.wav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audio" Target="../media/audio1.wav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audio" Target="../media/audio1.wav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9B9C6-1650-4AE9-AFD6-703F7E956391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D3251-2963-442E-A024-F1B8F38AFB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20323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9B9C6-1650-4AE9-AFD6-703F7E956391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D3251-2963-442E-A024-F1B8F38AFB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16194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9B9C6-1650-4AE9-AFD6-703F7E956391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D3251-2963-442E-A024-F1B8F38AFB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83121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9B9C6-1650-4AE9-AFD6-703F7E956391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D3251-2963-442E-A024-F1B8F38AFB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93025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9B9C6-1650-4AE9-AFD6-703F7E956391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D3251-2963-442E-A024-F1B8F38AFB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30941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9B9C6-1650-4AE9-AFD6-703F7E956391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D3251-2963-442E-A024-F1B8F38AFB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22019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9B9C6-1650-4AE9-AFD6-703F7E956391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D3251-2963-442E-A024-F1B8F38AFB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69063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9B9C6-1650-4AE9-AFD6-703F7E956391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D3251-2963-442E-A024-F1B8F38AFB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43672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9B9C6-1650-4AE9-AFD6-703F7E956391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D3251-2963-442E-A024-F1B8F38AFB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54413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9B9C6-1650-4AE9-AFD6-703F7E956391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D3251-2963-442E-A024-F1B8F38AFB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55880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9B9C6-1650-4AE9-AFD6-703F7E956391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D3251-2963-442E-A024-F1B8F38AFB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280572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5FCE5-CABC-4082-B17C-753E8EB95A8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E98D2-09EA-4934-A0B5-7019EE28EFA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681676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5FCE5-CABC-4082-B17C-753E8EB95A8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E98D2-09EA-4934-A0B5-7019EE28EFA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365978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5FCE5-CABC-4082-B17C-753E8EB95A8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E98D2-09EA-4934-A0B5-7019EE28EFA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729943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5FCE5-CABC-4082-B17C-753E8EB95A8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E98D2-09EA-4934-A0B5-7019EE28EFA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868352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5FCE5-CABC-4082-B17C-753E8EB95A8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E98D2-09EA-4934-A0B5-7019EE28EFA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849288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5FCE5-CABC-4082-B17C-753E8EB95A8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E98D2-09EA-4934-A0B5-7019EE28EFA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622971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5FCE5-CABC-4082-B17C-753E8EB95A8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E98D2-09EA-4934-A0B5-7019EE28EFA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33998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5FCE5-CABC-4082-B17C-753E8EB95A8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E98D2-09EA-4934-A0B5-7019EE28EFA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925368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5FCE5-CABC-4082-B17C-753E8EB95A8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E98D2-09EA-4934-A0B5-7019EE28EFA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436717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5FCE5-CABC-4082-B17C-753E8EB95A8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E98D2-09EA-4934-A0B5-7019EE28EFA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094096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5FCE5-CABC-4082-B17C-753E8EB95A8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E98D2-09EA-4934-A0B5-7019EE28EFA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472488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1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1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90E79D4-13F6-4014-AFAA-CFC79B51E54D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9183911"/>
      </p:ext>
    </p:extLst>
  </p:cSld>
  <p:clrMapOvr>
    <a:masterClrMapping/>
  </p:clrMapOvr>
  <p:transition spd="slow" advClick="0">
    <p:checker/>
    <p:sndAc>
      <p:stSnd>
        <p:snd r:embed="rId1" name="drumroll.wav"/>
      </p:stSnd>
    </p:sndAc>
  </p:transition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6F55432-1EDD-4855-AD18-CE70C87FA931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7773793"/>
      </p:ext>
    </p:extLst>
  </p:cSld>
  <p:clrMapOvr>
    <a:masterClrMapping/>
  </p:clrMapOvr>
  <p:transition spd="slow" advClick="0">
    <p:checker/>
    <p:sndAc>
      <p:stSnd>
        <p:snd r:embed="rId1" name="drumroll.wav"/>
      </p:stSnd>
    </p:sndAc>
  </p:transition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4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4" y="2906714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6D1DA58-9835-4D66-9F01-7014BBDE9980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6420083"/>
      </p:ext>
    </p:extLst>
  </p:cSld>
  <p:clrMapOvr>
    <a:masterClrMapping/>
  </p:clrMapOvr>
  <p:transition spd="slow" advClick="0">
    <p:checker/>
    <p:sndAc>
      <p:stSnd>
        <p:snd r:embed="rId1" name="drumroll.wav"/>
      </p:stSnd>
    </p:sndAc>
  </p:transition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1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6376FC4-CEBE-4D1F-B1C5-3E8402C12209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1021862"/>
      </p:ext>
    </p:extLst>
  </p:cSld>
  <p:clrMapOvr>
    <a:masterClrMapping/>
  </p:clrMapOvr>
  <p:transition spd="slow" advClick="0">
    <p:checker/>
    <p:sndAc>
      <p:stSnd>
        <p:snd r:embed="rId1" name="drumroll.wav"/>
      </p:stSnd>
    </p:sndAc>
  </p:transition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6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6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22F1206-C443-49E1-9F2B-072A7D62C6A9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6865663"/>
      </p:ext>
    </p:extLst>
  </p:cSld>
  <p:clrMapOvr>
    <a:masterClrMapping/>
  </p:clrMapOvr>
  <p:transition spd="slow" advClick="0">
    <p:checker/>
    <p:sndAc>
      <p:stSnd>
        <p:snd r:embed="rId1" name="drumroll.wav"/>
      </p:stSnd>
    </p:sndAc>
  </p:transition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F5B0413-6576-48A8-AD03-878DF3EA8D8F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1769694"/>
      </p:ext>
    </p:extLst>
  </p:cSld>
  <p:clrMapOvr>
    <a:masterClrMapping/>
  </p:clrMapOvr>
  <p:transition spd="slow" advClick="0">
    <p:checker/>
    <p:sndAc>
      <p:stSnd>
        <p:snd r:embed="rId1" name="drumroll.wav"/>
      </p:stSnd>
    </p:sndAc>
  </p:transition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915671A-76B6-487B-8EB1-ABF3CC2AF218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8069148"/>
      </p:ext>
    </p:extLst>
  </p:cSld>
  <p:clrMapOvr>
    <a:masterClrMapping/>
  </p:clrMapOvr>
  <p:transition spd="slow" advClick="0">
    <p:checker/>
    <p:sndAc>
      <p:stSnd>
        <p:snd r:embed="rId1" name="drumroll.wav"/>
      </p:stSnd>
    </p:sndAc>
  </p:transition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774EA0E-3EA4-444C-9790-04A25B4B1505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8464770"/>
      </p:ext>
    </p:extLst>
  </p:cSld>
  <p:clrMapOvr>
    <a:masterClrMapping/>
  </p:clrMapOvr>
  <p:transition spd="slow" advClick="0">
    <p:checker/>
    <p:sndAc>
      <p:stSnd>
        <p:snd r:embed="rId1" name="drumroll.wav"/>
      </p:stSnd>
    </p:sndAc>
  </p:transition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6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9BFE80-F5B9-431B-B605-332E795AEDAF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2341181"/>
      </p:ext>
    </p:extLst>
  </p:cSld>
  <p:clrMapOvr>
    <a:masterClrMapping/>
  </p:clrMapOvr>
  <p:transition spd="slow" advClick="0">
    <p:checker/>
    <p:sndAc>
      <p:stSnd>
        <p:snd r:embed="rId1" name="drumroll.wav"/>
      </p:stSnd>
    </p:sndAc>
  </p:transition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758DCC-D131-4492-A7A4-CDF695BEA930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8099532"/>
      </p:ext>
    </p:extLst>
  </p:cSld>
  <p:clrMapOvr>
    <a:masterClrMapping/>
  </p:clrMapOvr>
  <p:transition spd="slow" advClick="0">
    <p:checker/>
    <p:sndAc>
      <p:stSnd>
        <p:snd r:embed="rId1" name="drumroll.wav"/>
      </p:stSnd>
    </p:sndAc>
  </p:transition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1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CD5B453-5C98-4FCC-BA8C-324080B130DF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5550925"/>
      </p:ext>
    </p:extLst>
  </p:cSld>
  <p:clrMapOvr>
    <a:masterClrMapping/>
  </p:clrMapOvr>
  <p:transition spd="slow" advClick="0">
    <p:checker/>
    <p:sndAc>
      <p:stSnd>
        <p:snd r:embed="rId1" name="drumroll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E9B9C6-1650-4AE9-AFD6-703F7E956391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AD3251-2963-442E-A024-F1B8F38AFB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38817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25FCE5-CABC-4082-B17C-753E8EB95A8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3E98D2-09EA-4934-A0B5-7019EE28EFA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75823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1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1" y="1600201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1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CE71AC99-5447-43EF-B1A4-0ADF00EDFFFB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35946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 advClick="0">
    <p:checker/>
    <p:sndAc>
      <p:stSnd>
        <p:snd r:embed="rId13" name="drumroll.wav"/>
      </p:stSnd>
    </p:sndAc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Atlantik-mapa.png" TargetMode="Externa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52840013"/>
              </p:ext>
            </p:extLst>
          </p:nvPr>
        </p:nvGraphicFramePr>
        <p:xfrm>
          <a:off x="1647190" y="404664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Vladimír Rychlý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VY_32_Inovace_Dějepis_2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14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Prezentace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„Občanská válka v USA“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8.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2/2013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Obrázek 4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8170" y="5517232"/>
            <a:ext cx="5407660" cy="1048385"/>
          </a:xfrm>
          <a:prstGeom prst="rect">
            <a:avLst/>
          </a:prstGeom>
          <a:noFill/>
        </p:spPr>
      </p:pic>
      <p:pic>
        <p:nvPicPr>
          <p:cNvPr id="6" name="Obrázek 5" descr="znak školy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7302" y="2924944"/>
            <a:ext cx="2629396" cy="199611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1787057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Anotace: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457201" y="1600201"/>
            <a:ext cx="8363272" cy="4709119"/>
          </a:xfrm>
        </p:spPr>
        <p:txBody>
          <a:bodyPr/>
          <a:lstStyle/>
          <a:p>
            <a:r>
              <a:rPr lang="cs-CZ" dirty="0" smtClean="0"/>
              <a:t>Prezentace popisující </a:t>
            </a:r>
            <a:r>
              <a:rPr lang="cs-CZ" dirty="0" smtClean="0"/>
              <a:t>občanskou válku v USA.  </a:t>
            </a:r>
            <a:r>
              <a:rPr lang="cs-CZ" dirty="0" smtClean="0"/>
              <a:t>Doplněno o úkoly pro žáky.</a:t>
            </a:r>
            <a:r>
              <a:rPr lang="cs-CZ" dirty="0"/>
              <a:t> </a:t>
            </a:r>
            <a:r>
              <a:rPr lang="cs-CZ" dirty="0"/>
              <a:t>Text byl vypracován pro učebnici Dějepis, Novověk, nakladatelství Nová škola, 2009, ale je použitelný i pro jiné zdroje.</a:t>
            </a:r>
          </a:p>
        </p:txBody>
      </p:sp>
    </p:spTree>
    <p:extLst>
      <p:ext uri="{BB962C8B-B14F-4D97-AF65-F5344CB8AC3E}">
        <p14:creationId xmlns:p14="http://schemas.microsoft.com/office/powerpoint/2010/main" val="698589791"/>
      </p:ext>
    </p:extLst>
  </p:cSld>
  <p:clrMapOvr>
    <a:masterClrMapping/>
  </p:clrMapOvr>
  <p:transition spd="slow" advClick="0">
    <p:checker/>
    <p:sndAc>
      <p:stSnd>
        <p:snd r:embed="rId2" name="drumroll.wav"/>
      </p:stSnd>
    </p:sndAc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Občanská válka v USA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24506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88641"/>
            <a:ext cx="8229600" cy="1368152"/>
          </a:xfrm>
        </p:spPr>
        <p:txBody>
          <a:bodyPr/>
          <a:lstStyle/>
          <a:p>
            <a:r>
              <a:rPr lang="cs-CZ" dirty="0" smtClean="0"/>
              <a:t>Označte, ve </a:t>
            </a:r>
            <a:r>
              <a:rPr lang="cs-CZ" dirty="0"/>
              <a:t>které části Ameriky vznikaly první britské osady?</a:t>
            </a:r>
          </a:p>
        </p:txBody>
      </p:sp>
      <p:pic>
        <p:nvPicPr>
          <p:cNvPr id="2050" name="Picture 2" descr="Soubor:Atlantik-mapa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340768"/>
            <a:ext cx="4968552" cy="49685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652120" y="6525344"/>
            <a:ext cx="349188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/>
              <a:t>http://cs.wikipedia.org/wiki/Soubor:Atlantik-mapa.png</a:t>
            </a:r>
          </a:p>
        </p:txBody>
      </p:sp>
    </p:spTree>
    <p:extLst>
      <p:ext uri="{BB962C8B-B14F-4D97-AF65-F5344CB8AC3E}">
        <p14:creationId xmlns:p14="http://schemas.microsoft.com/office/powerpoint/2010/main" val="2987641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49006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Opakování - doplňte: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>
            <a:normAutofit lnSpcReduction="10000"/>
          </a:bodyPr>
          <a:lstStyle/>
          <a:p>
            <a:pPr lvl="0"/>
            <a:r>
              <a:rPr lang="cs-CZ" dirty="0" smtClean="0"/>
              <a:t>Důvodem ke vzniku povstání amerických kolonistů proti Velké Británii byla nespokojenost s  vysokými ………………………………..……….</a:t>
            </a:r>
          </a:p>
          <a:p>
            <a:pPr lvl="0"/>
            <a:r>
              <a:rPr lang="cs-CZ" dirty="0" smtClean="0"/>
              <a:t>Povstání amerických kolonistů proti Velké Británii vedl …………………</a:t>
            </a:r>
          </a:p>
          <a:p>
            <a:pPr lvl="0"/>
            <a:r>
              <a:rPr lang="cs-CZ" dirty="0" smtClean="0"/>
              <a:t>Později zastával funkci amerického ……………… ......</a:t>
            </a:r>
            <a:endParaRPr lang="cs-CZ" dirty="0"/>
          </a:p>
          <a:p>
            <a:pPr lvl="0"/>
            <a:r>
              <a:rPr lang="cs-CZ" dirty="0" smtClean="0"/>
              <a:t>Velká Británie ve válce s kolonisty nakonec ……………………………………. a </a:t>
            </a:r>
            <a:r>
              <a:rPr lang="cs-CZ" dirty="0"/>
              <a:t>kolonie vyhlásily </a:t>
            </a:r>
            <a:r>
              <a:rPr lang="cs-CZ" dirty="0" smtClean="0"/>
              <a:t>…………………….......... = vznikly ……….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363220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49006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Opakování - doplňte: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229600" cy="5433467"/>
          </a:xfrm>
        </p:spPr>
        <p:txBody>
          <a:bodyPr>
            <a:normAutofit/>
          </a:bodyPr>
          <a:lstStyle/>
          <a:p>
            <a:pPr lvl="0"/>
            <a:r>
              <a:rPr lang="cs-CZ" dirty="0" smtClean="0"/>
              <a:t>Důvodem ke vzniku povstání amerických kolonistů proti Velké Británii byla nespokojenost s  vysokými daněmi a cly.</a:t>
            </a:r>
          </a:p>
          <a:p>
            <a:pPr lvl="0"/>
            <a:r>
              <a:rPr lang="cs-CZ" dirty="0" smtClean="0"/>
              <a:t>Povstání amerických kolonistů proti Velké Británii vedl George Washington.</a:t>
            </a:r>
          </a:p>
          <a:p>
            <a:pPr lvl="0"/>
            <a:r>
              <a:rPr lang="cs-CZ" dirty="0" smtClean="0"/>
              <a:t>Později zastával funkci amerického prezidenta.</a:t>
            </a:r>
            <a:endParaRPr lang="cs-CZ" dirty="0"/>
          </a:p>
          <a:p>
            <a:pPr lvl="0"/>
            <a:r>
              <a:rPr lang="cs-CZ" dirty="0" smtClean="0"/>
              <a:t>Velká Británie ve válce s kolonisty nakonec prohrála a kolonie vyhlásily samostatnost = vznikly USA.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617566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Zjistěte z učebnice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Odkud přicházelo do USA nejvíce přistěhovalců?</a:t>
            </a:r>
          </a:p>
          <a:p>
            <a:r>
              <a:rPr lang="cs-CZ" dirty="0" smtClean="0"/>
              <a:t>Kolik se jich v 19. století do USA přistěhovalo?</a:t>
            </a:r>
          </a:p>
          <a:p>
            <a:r>
              <a:rPr lang="cs-CZ" dirty="0" smtClean="0"/>
              <a:t>Odhadněte, jaké důvody mohly vést lidi k přestěhování do USA.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75886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 Evropy.</a:t>
            </a:r>
          </a:p>
          <a:p>
            <a:r>
              <a:rPr lang="cs-CZ" dirty="0" smtClean="0"/>
              <a:t>Přibližně 35 milionů.</a:t>
            </a:r>
          </a:p>
          <a:p>
            <a:r>
              <a:rPr lang="cs-CZ" dirty="0" smtClean="0"/>
              <a:t>Získat novou půdu nebo práci v rozvíjejícím se průmyslu.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592444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spojuje následující dvě místa?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8000" dirty="0" err="1" smtClean="0"/>
              <a:t>jašakal</a:t>
            </a:r>
            <a:endParaRPr lang="cs-CZ" sz="8000" dirty="0" smtClean="0"/>
          </a:p>
          <a:p>
            <a:r>
              <a:rPr lang="cs-CZ" sz="8000" dirty="0" err="1"/>
              <a:t>ni</a:t>
            </a:r>
            <a:r>
              <a:rPr lang="cs-CZ" sz="8000" dirty="0" err="1" smtClean="0"/>
              <a:t>kalifore</a:t>
            </a:r>
            <a:endParaRPr lang="cs-CZ" sz="80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59674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spojuje následující dvě místa?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8000" dirty="0" smtClean="0"/>
              <a:t>Aljaška</a:t>
            </a:r>
          </a:p>
          <a:p>
            <a:r>
              <a:rPr lang="cs-CZ" sz="8000" dirty="0" smtClean="0"/>
              <a:t>Kalifornie</a:t>
            </a:r>
          </a:p>
          <a:p>
            <a:r>
              <a:rPr lang="cs-CZ" sz="8000" dirty="0" smtClean="0"/>
              <a:t>Zlatá horečka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0652235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06084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Popište podle učebnice, jaké bylo soužití mezi bělochy a indiány.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423988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548680"/>
            <a:ext cx="8229600" cy="4525963"/>
          </a:xfrm>
        </p:spPr>
        <p:txBody>
          <a:bodyPr/>
          <a:lstStyle/>
          <a:p>
            <a:pPr lvl="0"/>
            <a:r>
              <a:rPr lang="cs-CZ" dirty="0"/>
              <a:t>V 19. stol. velké přistěhovalectví z Evropy = rozšiřování USA na západ k Tichému oceánu – války s Indiány na těchto </a:t>
            </a:r>
            <a:r>
              <a:rPr lang="cs-CZ" dirty="0" smtClean="0"/>
              <a:t>územích.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7462475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200" dirty="0" smtClean="0"/>
              <a:t>Rozdělte pojmy do dvou sloupců pro Sever a Jih USA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619672" y="1311151"/>
            <a:ext cx="1080120" cy="52322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/>
              <a:t>Sever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372200" y="1325765"/>
            <a:ext cx="792088" cy="52322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/>
              <a:t>Jih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008349" y="4287571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průmysl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614012" y="4580357"/>
            <a:ext cx="9361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farmy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7524328" y="4792502"/>
            <a:ext cx="10374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otroci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776420" y="4118692"/>
            <a:ext cx="13833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plantáže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915613" y="5510373"/>
            <a:ext cx="131277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Afrika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239853" y="6165304"/>
            <a:ext cx="266429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zrušení otroctví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067944" y="4561670"/>
            <a:ext cx="13833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bavlna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54057" y="4776495"/>
            <a:ext cx="96561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tabák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079612" y="5532040"/>
            <a:ext cx="20313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cukrová třtina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303135" y="5035359"/>
            <a:ext cx="266429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chov dobytka</a:t>
            </a:r>
            <a:endParaRPr lang="cs-CZ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132136" y="5926700"/>
            <a:ext cx="18352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K</a:t>
            </a:r>
            <a:r>
              <a:rPr lang="cs-CZ" sz="2400" b="1" dirty="0" smtClean="0"/>
              <a:t>onfederace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54971750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200" dirty="0" smtClean="0"/>
              <a:t>Rozdělte pojmy do dvou sloupců pro Sever a Jih USA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619672" y="1311151"/>
            <a:ext cx="1080120" cy="52322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/>
              <a:t>Sever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372200" y="1325765"/>
            <a:ext cx="792088" cy="52322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/>
              <a:t>Jih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63688" y="2060848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průmysl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63688" y="2708920"/>
            <a:ext cx="9361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farmy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084168" y="2060490"/>
            <a:ext cx="10374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otroci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904148" y="2522512"/>
            <a:ext cx="13833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plantáže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905059" y="4686811"/>
            <a:ext cx="131277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Afrika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99592" y="3737471"/>
            <a:ext cx="266429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zrušení otroctví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904148" y="3181552"/>
            <a:ext cx="13833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bavlna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084168" y="3704722"/>
            <a:ext cx="96561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tabák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580112" y="4184028"/>
            <a:ext cx="20313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cukrová třtina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079612" y="3185856"/>
            <a:ext cx="266429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chov dobytka</a:t>
            </a:r>
            <a:endParaRPr lang="cs-CZ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905059" y="5301208"/>
            <a:ext cx="18352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K</a:t>
            </a:r>
            <a:r>
              <a:rPr lang="cs-CZ" sz="2400" b="1" dirty="0" smtClean="0"/>
              <a:t>onfederace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16585058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Rozpory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b="1" dirty="0"/>
              <a:t>Sever USA</a:t>
            </a:r>
            <a:r>
              <a:rPr lang="cs-CZ" dirty="0"/>
              <a:t> – průmyslový, zemědělství = drobní farmáři</a:t>
            </a:r>
          </a:p>
          <a:p>
            <a:pPr lvl="0"/>
            <a:r>
              <a:rPr lang="cs-CZ" b="1" dirty="0"/>
              <a:t>Jih USA - </a:t>
            </a:r>
            <a:r>
              <a:rPr lang="cs-CZ" dirty="0"/>
              <a:t> velké plantáže – bavlna, tabák majitelé využívají práci </a:t>
            </a:r>
            <a:r>
              <a:rPr lang="cs-CZ" b="1" dirty="0"/>
              <a:t>otroků</a:t>
            </a:r>
            <a:r>
              <a:rPr lang="cs-CZ" dirty="0"/>
              <a:t> z Afriky</a:t>
            </a:r>
          </a:p>
          <a:p>
            <a:pPr lvl="0"/>
            <a:r>
              <a:rPr lang="cs-CZ" b="1" dirty="0"/>
              <a:t>Sever</a:t>
            </a:r>
            <a:r>
              <a:rPr lang="cs-CZ" dirty="0"/>
              <a:t> požaduje </a:t>
            </a:r>
            <a:r>
              <a:rPr lang="cs-CZ" b="1" dirty="0"/>
              <a:t>zrušit otroctví</a:t>
            </a:r>
            <a:r>
              <a:rPr lang="cs-CZ" dirty="0"/>
              <a:t>, </a:t>
            </a:r>
            <a:r>
              <a:rPr lang="cs-CZ" b="1" dirty="0"/>
              <a:t>jih je proti</a:t>
            </a:r>
            <a:endParaRPr lang="cs-CZ" dirty="0"/>
          </a:p>
          <a:p>
            <a:pPr lvl="0"/>
            <a:r>
              <a:rPr lang="cs-CZ" dirty="0"/>
              <a:t>1860 – zvolen prezident </a:t>
            </a:r>
            <a:r>
              <a:rPr lang="cs-CZ" b="1" dirty="0"/>
              <a:t>Lincoln</a:t>
            </a:r>
            <a:r>
              <a:rPr lang="cs-CZ" dirty="0"/>
              <a:t>, který byl proti otroctví =&gt;</a:t>
            </a:r>
            <a:r>
              <a:rPr lang="cs-CZ" b="1" dirty="0"/>
              <a:t>jižní státy se odtrhly</a:t>
            </a:r>
            <a:r>
              <a:rPr lang="cs-CZ" dirty="0"/>
              <a:t> od USA a založily tzv. </a:t>
            </a:r>
            <a:r>
              <a:rPr lang="cs-CZ" b="1" dirty="0"/>
              <a:t>Konfederaci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1315513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Občanské válce v USA </a:t>
            </a:r>
            <a:r>
              <a:rPr lang="cs-CZ" smtClean="0"/>
              <a:t>se také </a:t>
            </a:r>
            <a:r>
              <a:rPr lang="cs-CZ" dirty="0" smtClean="0"/>
              <a:t>říká: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Válka Západu proti Východu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Válka Severu proti Jihu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Válka jižní Amerika proti severní Americe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3762957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Občanské válce v USA </a:t>
            </a:r>
            <a:r>
              <a:rPr lang="cs-CZ" smtClean="0"/>
              <a:t>se také </a:t>
            </a:r>
            <a:r>
              <a:rPr lang="cs-CZ" dirty="0" smtClean="0"/>
              <a:t>říká: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Válka </a:t>
            </a:r>
            <a:r>
              <a:rPr lang="cs-CZ" dirty="0" smtClean="0"/>
              <a:t>Severu proti </a:t>
            </a:r>
            <a:r>
              <a:rPr lang="cs-CZ" dirty="0" smtClean="0"/>
              <a:t>Jihu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421544298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Opravte věty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Prezidentem během občanské války byl George Washington.</a:t>
            </a:r>
          </a:p>
          <a:p>
            <a:r>
              <a:rPr lang="cs-CZ" dirty="0" smtClean="0"/>
              <a:t>Občanská válka v USA trvala 6 let.</a:t>
            </a:r>
          </a:p>
          <a:p>
            <a:r>
              <a:rPr lang="cs-CZ" dirty="0" smtClean="0"/>
              <a:t>Jih měl početnější a lépe vyzbrojenou armádu.</a:t>
            </a:r>
          </a:p>
          <a:p>
            <a:r>
              <a:rPr lang="cs-CZ" dirty="0" smtClean="0"/>
              <a:t>Válka skončila vítězstvím Jihu.</a:t>
            </a:r>
          </a:p>
          <a:p>
            <a:r>
              <a:rPr lang="cs-CZ" dirty="0" smtClean="0"/>
              <a:t>Otroctví v jižních státech bylo zachováno.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6998457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Opravte věty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Prezidentem během občanské války byl </a:t>
            </a:r>
            <a:r>
              <a:rPr lang="cs-CZ" dirty="0" smtClean="0"/>
              <a:t>Abraham Lincoln.</a:t>
            </a:r>
            <a:endParaRPr lang="cs-CZ" dirty="0" smtClean="0"/>
          </a:p>
          <a:p>
            <a:r>
              <a:rPr lang="cs-CZ" dirty="0" smtClean="0"/>
              <a:t>Občanská válka v USA trvala </a:t>
            </a:r>
            <a:r>
              <a:rPr lang="cs-CZ" dirty="0" smtClean="0"/>
              <a:t>4 roky.</a:t>
            </a:r>
            <a:endParaRPr lang="cs-CZ" dirty="0" smtClean="0"/>
          </a:p>
          <a:p>
            <a:r>
              <a:rPr lang="cs-CZ" dirty="0" smtClean="0"/>
              <a:t>Sever </a:t>
            </a:r>
            <a:r>
              <a:rPr lang="cs-CZ" dirty="0" smtClean="0"/>
              <a:t>měl početnější a lépe vyzbrojenou armádu.</a:t>
            </a:r>
          </a:p>
          <a:p>
            <a:r>
              <a:rPr lang="cs-CZ" dirty="0" smtClean="0"/>
              <a:t>Válka skončila vítězstvím </a:t>
            </a:r>
            <a:r>
              <a:rPr lang="cs-CZ" dirty="0" smtClean="0"/>
              <a:t>Severu.</a:t>
            </a:r>
            <a:endParaRPr lang="cs-CZ" dirty="0" smtClean="0"/>
          </a:p>
          <a:p>
            <a:r>
              <a:rPr lang="cs-CZ" dirty="0" smtClean="0"/>
              <a:t>Otroctví v jižních státech bylo </a:t>
            </a:r>
            <a:r>
              <a:rPr lang="cs-CZ" dirty="0" smtClean="0"/>
              <a:t>zrušeno.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4336731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Občanská válka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/>
              <a:t>1861 – 1865 občanská válka mezi </a:t>
            </a:r>
            <a:r>
              <a:rPr lang="cs-CZ" dirty="0" smtClean="0"/>
              <a:t>Severem </a:t>
            </a:r>
            <a:r>
              <a:rPr lang="cs-CZ" dirty="0"/>
              <a:t>a </a:t>
            </a:r>
            <a:r>
              <a:rPr lang="cs-CZ" dirty="0" smtClean="0"/>
              <a:t>Jihem.</a:t>
            </a:r>
            <a:endParaRPr lang="cs-CZ" dirty="0"/>
          </a:p>
          <a:p>
            <a:pPr lvl="0"/>
            <a:r>
              <a:rPr lang="cs-CZ" dirty="0"/>
              <a:t>Sever nakonec zvítězil, otroctví bylo zrušeno, otroci byli zrovnoprávněni s ostatními občany </a:t>
            </a:r>
            <a:r>
              <a:rPr lang="cs-CZ" dirty="0" smtClean="0"/>
              <a:t>USA.</a:t>
            </a:r>
            <a:endParaRPr lang="cs-CZ" dirty="0"/>
          </a:p>
          <a:p>
            <a:pPr lvl="0"/>
            <a:r>
              <a:rPr lang="cs-CZ" dirty="0"/>
              <a:t>USA zůstaly </a:t>
            </a:r>
            <a:r>
              <a:rPr lang="cs-CZ" dirty="0" smtClean="0"/>
              <a:t>jednotné.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9858338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10146"/>
          </a:xfrm>
        </p:spPr>
        <p:txBody>
          <a:bodyPr>
            <a:noAutofit/>
          </a:bodyPr>
          <a:lstStyle/>
          <a:p>
            <a:r>
              <a:rPr lang="cs-CZ" sz="2800" dirty="0" smtClean="0"/>
              <a:t>Napište si slovo a na </a:t>
            </a:r>
            <a:r>
              <a:rPr lang="cs-CZ" sz="2800" dirty="0"/>
              <a:t>každé </a:t>
            </a:r>
            <a:r>
              <a:rPr lang="cs-CZ" sz="2800" dirty="0" smtClean="0"/>
              <a:t>písmeno doplňte libovolné pojmy z dnešního učiva – písmeno může být kdekoliv ve slově.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851920" y="1772816"/>
            <a:ext cx="769121" cy="4392488"/>
          </a:xfrm>
          <a:prstGeom prst="rect">
            <a:avLst/>
          </a:prstGeom>
          <a:noFill/>
        </p:spPr>
        <p:txBody>
          <a:bodyPr vert="wordArtVert" wrap="square" rtlCol="0">
            <a:spAutoFit/>
          </a:bodyPr>
          <a:lstStyle/>
          <a:p>
            <a:r>
              <a:rPr lang="cs-CZ" sz="3200" b="1" dirty="0" smtClean="0"/>
              <a:t>LINCOLN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193985329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692696"/>
            <a:ext cx="8229600" cy="4525963"/>
          </a:xfrm>
        </p:spPr>
        <p:txBody>
          <a:bodyPr/>
          <a:lstStyle/>
          <a:p>
            <a:pPr lvl="0"/>
            <a:r>
              <a:rPr lang="cs-CZ" dirty="0" smtClean="0"/>
              <a:t>Díky </a:t>
            </a:r>
            <a:r>
              <a:rPr lang="cs-CZ" dirty="0"/>
              <a:t>velkému nerostnému bohatství následoval v dalších letech velký rozvoj hospodářství a USA se přiřadily ke světovým </a:t>
            </a:r>
            <a:r>
              <a:rPr lang="cs-CZ" dirty="0" smtClean="0"/>
              <a:t>velmocem.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8446673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200" dirty="0" err="1" smtClean="0"/>
              <a:t>Soubor:Atlantik-mapa.png</a:t>
            </a:r>
            <a:r>
              <a:rPr lang="cs-CZ" sz="1200" dirty="0"/>
              <a:t>.</a:t>
            </a:r>
            <a:r>
              <a:rPr lang="cs-CZ" sz="1200" dirty="0" smtClean="0"/>
              <a:t> </a:t>
            </a:r>
            <a:r>
              <a:rPr lang="cs-CZ" sz="1200" i="1" dirty="0"/>
              <a:t>Wikipedia.org</a:t>
            </a:r>
            <a:r>
              <a:rPr lang="cs-CZ" sz="1200" dirty="0"/>
              <a:t> [online]. [cit. </a:t>
            </a:r>
            <a:r>
              <a:rPr lang="cs-CZ" sz="1200" dirty="0" smtClean="0"/>
              <a:t>2013-02-22]. </a:t>
            </a:r>
            <a:r>
              <a:rPr lang="cs-CZ" sz="1200" dirty="0"/>
              <a:t>Dostupné z:  </a:t>
            </a:r>
            <a:r>
              <a:rPr lang="cs-CZ" sz="1200" dirty="0">
                <a:hlinkClick r:id="rId2"/>
              </a:rPr>
              <a:t>http://</a:t>
            </a:r>
            <a:r>
              <a:rPr lang="cs-CZ" sz="1200" dirty="0" smtClean="0">
                <a:hlinkClick r:id="rId2"/>
              </a:rPr>
              <a:t>cs.wikipedia.org/wiki/Soubor:Atlantik-mapa.png</a:t>
            </a:r>
            <a:endParaRPr lang="cs-CZ" sz="1200" dirty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/>
          </a:p>
          <a:p>
            <a:endParaRPr lang="cs-CZ" sz="12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763376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Použitá </a:t>
            </a:r>
            <a:r>
              <a:rPr lang="cs-CZ" dirty="0" smtClean="0"/>
              <a:t>literatura: Zpracováno </a:t>
            </a:r>
            <a:r>
              <a:rPr lang="cs-CZ" dirty="0"/>
              <a:t>pro učebnici: ČAPKA, František a Libor VYKOUPIL. </a:t>
            </a:r>
            <a:r>
              <a:rPr lang="cs-CZ" i="1" dirty="0"/>
              <a:t>Dějepis</a:t>
            </a:r>
            <a:r>
              <a:rPr lang="cs-CZ" dirty="0"/>
              <a:t>: </a:t>
            </a:r>
            <a:r>
              <a:rPr lang="cs-CZ" i="1" dirty="0"/>
              <a:t>Novověk</a:t>
            </a:r>
            <a:r>
              <a:rPr lang="cs-CZ" dirty="0"/>
              <a:t>. Brno: Nová škola, 2009. ISBN 80-7289-100-6.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9090834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234</TotalTime>
  <Words>570</Words>
  <Application>Microsoft Office PowerPoint</Application>
  <PresentationFormat>Předvádění na obrazovce (4:3)</PresentationFormat>
  <Paragraphs>119</Paragraphs>
  <Slides>24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24</vt:i4>
      </vt:variant>
    </vt:vector>
  </HeadingPairs>
  <TitlesOfParts>
    <vt:vector size="27" baseType="lpstr">
      <vt:lpstr>Motiv systému Office</vt:lpstr>
      <vt:lpstr>1_Motiv systému Office</vt:lpstr>
      <vt:lpstr>1_Výchozí návrh</vt:lpstr>
      <vt:lpstr>Prezentace aplikace PowerPoint</vt:lpstr>
      <vt:lpstr>Anotace:</vt:lpstr>
      <vt:lpstr>Občanská válka v USA</vt:lpstr>
      <vt:lpstr>Prezentace aplikace PowerPoint</vt:lpstr>
      <vt:lpstr>Opakování - doplňte:</vt:lpstr>
      <vt:lpstr>Opakování - doplňte:</vt:lpstr>
      <vt:lpstr>Zjistěte z učebnice</vt:lpstr>
      <vt:lpstr>Odpověď</vt:lpstr>
      <vt:lpstr>Co spojuje následující dvě místa?</vt:lpstr>
      <vt:lpstr>Co spojuje následující dvě místa?</vt:lpstr>
      <vt:lpstr>Popište podle učebnice, jaké bylo soužití mezi bělochy a indiány.</vt:lpstr>
      <vt:lpstr>Prezentace aplikace PowerPoint</vt:lpstr>
      <vt:lpstr>Rozdělte pojmy do dvou sloupců pro Sever a Jih USA</vt:lpstr>
      <vt:lpstr>Rozdělte pojmy do dvou sloupců pro Sever a Jih USA</vt:lpstr>
      <vt:lpstr>Rozpory</vt:lpstr>
      <vt:lpstr>Občanské válce v USA se také říká:</vt:lpstr>
      <vt:lpstr>Občanské válce v USA se také říká:</vt:lpstr>
      <vt:lpstr>Opravte věty</vt:lpstr>
      <vt:lpstr>Opravte věty</vt:lpstr>
      <vt:lpstr>Občanská válka</vt:lpstr>
      <vt:lpstr>Napište si slovo a na každé písmeno doplňte libovolné pojmy z dnešního učiva – písmeno může být kdekoliv ve slově.</vt:lpstr>
      <vt:lpstr>Prezentace aplikace PowerPoint</vt:lpstr>
      <vt:lpstr>Citace</vt:lpstr>
      <vt:lpstr>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Občanská válka v USA</dc:title>
  <dc:creator>Vladimír Rychlý</dc:creator>
  <cp:lastModifiedBy>Vladimír Rychlý</cp:lastModifiedBy>
  <cp:revision>16</cp:revision>
  <dcterms:created xsi:type="dcterms:W3CDTF">2013-02-20T21:33:38Z</dcterms:created>
  <dcterms:modified xsi:type="dcterms:W3CDTF">2013-02-27T21:47:12Z</dcterms:modified>
</cp:coreProperties>
</file>