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  <p:sldId id="263" r:id="rId7"/>
    <p:sldId id="267" r:id="rId8"/>
    <p:sldId id="268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2052" y="-8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1. </a:t>
            </a:r>
            <a:r>
              <a:rPr lang="cs-CZ" sz="2400" dirty="0">
                <a:solidFill>
                  <a:schemeClr val="tx1"/>
                </a:solidFill>
              </a:rPr>
              <a:t>5</a:t>
            </a:r>
            <a:r>
              <a:rPr lang="cs-CZ" sz="2400" dirty="0" smtClean="0">
                <a:solidFill>
                  <a:schemeClr val="tx1"/>
                </a:solidFill>
              </a:rPr>
              <a:t>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</a:t>
            </a:r>
            <a:r>
              <a:rPr lang="cs-CZ" sz="2400" dirty="0" smtClean="0">
                <a:solidFill>
                  <a:schemeClr val="tx1"/>
                </a:solidFill>
              </a:rPr>
              <a:t>téma:VY_32_INOVACE_CH_18_Uhlovodíky_3_8.ročník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229600" cy="61206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9600" b="1" dirty="0" smtClean="0"/>
              <a:t>NENASYCENÉ UHLOVODÍKY</a:t>
            </a:r>
          </a:p>
          <a:p>
            <a:pPr lvl="0" algn="ctr">
              <a:spcBef>
                <a:spcPct val="20000"/>
              </a:spcBef>
            </a:pPr>
            <a:r>
              <a:rPr lang="cs-CZ" sz="8000" b="1" noProof="0" dirty="0" smtClean="0">
                <a:solidFill>
                  <a:schemeClr val="tx1">
                    <a:tint val="75000"/>
                  </a:schemeClr>
                </a:solidFill>
              </a:rPr>
              <a:t>ARENY</a:t>
            </a:r>
            <a:endParaRPr kumimoji="0" lang="cs-CZ" sz="40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Aromatické uhlovodíky = </a:t>
            </a:r>
            <a:r>
              <a:rPr lang="cs-CZ" b="1" dirty="0" err="1" smtClean="0"/>
              <a:t>areny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Abychom uhlovodík nazvali </a:t>
            </a:r>
            <a:r>
              <a:rPr lang="cs-CZ" b="1" u="sng" dirty="0" smtClean="0"/>
              <a:t>aromatickým</a:t>
            </a:r>
            <a:r>
              <a:rPr lang="cs-CZ" b="1" dirty="0" smtClean="0"/>
              <a:t>, musí splňovat některé podmínky, především:</a:t>
            </a:r>
          </a:p>
          <a:p>
            <a:r>
              <a:rPr lang="cs-CZ" b="1" dirty="0" smtClean="0"/>
              <a:t>Řetězec je tvořen šesti atomy vázanými do kruhu</a:t>
            </a:r>
          </a:p>
          <a:p>
            <a:r>
              <a:rPr lang="cs-CZ" b="1" dirty="0" smtClean="0"/>
              <a:t>Mezi jednotlivými atomy nejsou vazby ani jednoduché ani dvojné</a:t>
            </a:r>
          </a:p>
          <a:p>
            <a:r>
              <a:rPr lang="cs-CZ" b="1" dirty="0" smtClean="0"/>
              <a:t>Elektrony ve vazbách jsou rozprostřeny po celém kruhu</a:t>
            </a:r>
          </a:p>
          <a:p>
            <a:r>
              <a:rPr lang="cs-CZ" b="1" dirty="0" smtClean="0"/>
              <a:t>Tento útvar nazýváme aromatický cyklus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Znázornění aromatického cyklu</a:t>
            </a:r>
            <a:endParaRPr lang="cs-CZ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92514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První možností je zapsat sloučeninu jako šestičlenný uhlíkový cyklus ve kterém se střídají jednoduché a dvojné vazby</a:t>
            </a:r>
          </a:p>
          <a:p>
            <a:r>
              <a:rPr lang="cs-CZ" b="1" dirty="0" smtClean="0"/>
              <a:t>Přesnějším zápisem je šestičlenný cyklus s kruhem uprostřed</a:t>
            </a:r>
            <a:endParaRPr lang="cs-CZ" b="1" dirty="0"/>
          </a:p>
        </p:txBody>
      </p:sp>
      <p:graphicFrame>
        <p:nvGraphicFramePr>
          <p:cNvPr id="18463" name="Object 31"/>
          <p:cNvGraphicFramePr>
            <a:graphicFrameLocks noChangeAspect="1"/>
          </p:cNvGraphicFramePr>
          <p:nvPr/>
        </p:nvGraphicFramePr>
        <p:xfrm>
          <a:off x="4416425" y="1773238"/>
          <a:ext cx="4573588" cy="1809750"/>
        </p:xfrm>
        <a:graphic>
          <a:graphicData uri="http://schemas.openxmlformats.org/presentationml/2006/ole">
            <p:oleObj spid="_x0000_s18465" name="ISIS/Draw Sketch" r:id="rId3" imgW="2282821" imgH="906769" progId="">
              <p:embed/>
            </p:oleObj>
          </a:graphicData>
        </a:graphic>
      </p:graphicFrame>
      <p:graphicFrame>
        <p:nvGraphicFramePr>
          <p:cNvPr id="18464" name="Object 32"/>
          <p:cNvGraphicFramePr>
            <a:graphicFrameLocks noChangeAspect="1"/>
          </p:cNvGraphicFramePr>
          <p:nvPr/>
        </p:nvGraphicFramePr>
        <p:xfrm>
          <a:off x="6084168" y="4653136"/>
          <a:ext cx="1544637" cy="1735138"/>
        </p:xfrm>
        <a:graphic>
          <a:graphicData uri="http://schemas.openxmlformats.org/presentationml/2006/ole">
            <p:oleObj spid="_x0000_s18466" name="ISIS/Draw Sketch" r:id="rId4" imgW="768956" imgH="86887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Modely uhlovodíků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228184" y="4950296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Naftalen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-36512" y="3933056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Benzen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7416" name="Object 8"/>
          <p:cNvGraphicFramePr>
            <a:graphicFrameLocks noChangeAspect="1"/>
          </p:cNvGraphicFramePr>
          <p:nvPr/>
        </p:nvGraphicFramePr>
        <p:xfrm>
          <a:off x="34925" y="1672580"/>
          <a:ext cx="2227263" cy="2476500"/>
        </p:xfrm>
        <a:graphic>
          <a:graphicData uri="http://schemas.openxmlformats.org/presentationml/2006/ole">
            <p:oleObj spid="_x0000_s17420" name="ACD/3D" r:id="rId3" imgW="2476190" imgH="2752381" progId="">
              <p:embed/>
            </p:oleObj>
          </a:graphicData>
        </a:graphic>
      </p:graphicFrame>
      <p:graphicFrame>
        <p:nvGraphicFramePr>
          <p:cNvPr id="17418" name="Object 10"/>
          <p:cNvGraphicFramePr>
            <a:graphicFrameLocks noChangeAspect="1"/>
          </p:cNvGraphicFramePr>
          <p:nvPr/>
        </p:nvGraphicFramePr>
        <p:xfrm>
          <a:off x="5765676" y="2780928"/>
          <a:ext cx="3198812" cy="2398713"/>
        </p:xfrm>
        <a:graphic>
          <a:graphicData uri="http://schemas.openxmlformats.org/presentationml/2006/ole">
            <p:oleObj spid="_x0000_s17421" name="ACD/3D" r:id="rId4" imgW="3200000" imgH="2400635" progId="">
              <p:embed/>
            </p:oleObj>
          </a:graphicData>
        </a:graphic>
      </p:graphicFrame>
      <p:sp>
        <p:nvSpPr>
          <p:cNvPr id="13" name="Nadpis 1"/>
          <p:cNvSpPr txBox="1">
            <a:spLocks/>
          </p:cNvSpPr>
          <p:nvPr/>
        </p:nvSpPr>
        <p:spPr>
          <a:xfrm>
            <a:off x="2627784" y="5742384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</a:rPr>
              <a:t>Toluen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7419" name="Object 11"/>
          <p:cNvGraphicFramePr>
            <a:graphicFrameLocks noChangeAspect="1"/>
          </p:cNvGraphicFramePr>
          <p:nvPr/>
        </p:nvGraphicFramePr>
        <p:xfrm>
          <a:off x="2578224" y="3068960"/>
          <a:ext cx="2209800" cy="2924175"/>
        </p:xfrm>
        <a:graphic>
          <a:graphicData uri="http://schemas.openxmlformats.org/presentationml/2006/ole">
            <p:oleObj spid="_x0000_s17422" name="ACD/3D" r:id="rId5" imgW="2209524" imgH="2924583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Příklady </a:t>
            </a:r>
            <a:r>
              <a:rPr lang="cs-CZ" b="1" dirty="0" err="1" smtClean="0"/>
              <a:t>arenů</a:t>
            </a:r>
            <a:r>
              <a:rPr lang="cs-CZ" b="1" dirty="0" smtClean="0"/>
              <a:t> - benzen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Benzen je bezbarvá kapalina</a:t>
            </a:r>
          </a:p>
          <a:p>
            <a:r>
              <a:rPr lang="cs-CZ" b="1" dirty="0" smtClean="0"/>
              <a:t>Je nerozpustný ve vodě</a:t>
            </a:r>
          </a:p>
          <a:p>
            <a:r>
              <a:rPr lang="cs-CZ" b="1" dirty="0" smtClean="0"/>
              <a:t>Je vysoce hořlavý</a:t>
            </a:r>
          </a:p>
          <a:p>
            <a:r>
              <a:rPr lang="cs-CZ" b="1" dirty="0" smtClean="0"/>
              <a:t>Je toxický</a:t>
            </a:r>
          </a:p>
          <a:p>
            <a:r>
              <a:rPr lang="cs-CZ" b="1" dirty="0" smtClean="0"/>
              <a:t>Je karcinogenní (může způsobit rakovinu)</a:t>
            </a:r>
          </a:p>
          <a:p>
            <a:r>
              <a:rPr lang="cs-CZ" b="1" dirty="0" smtClean="0"/>
              <a:t>Do těla se dostává převážně dýchacími cestami a kůží</a:t>
            </a:r>
          </a:p>
          <a:p>
            <a:r>
              <a:rPr lang="cs-CZ" b="1" dirty="0" smtClean="0"/>
              <a:t>Používá se jako rozpouštědlo</a:t>
            </a:r>
          </a:p>
        </p:txBody>
      </p:sp>
      <p:graphicFrame>
        <p:nvGraphicFramePr>
          <p:cNvPr id="20484" name="Object 4"/>
          <p:cNvGraphicFramePr>
            <a:graphicFrameLocks noChangeAspect="1"/>
          </p:cNvGraphicFramePr>
          <p:nvPr/>
        </p:nvGraphicFramePr>
        <p:xfrm>
          <a:off x="6372200" y="1909887"/>
          <a:ext cx="1544637" cy="1735137"/>
        </p:xfrm>
        <a:graphic>
          <a:graphicData uri="http://schemas.openxmlformats.org/presentationml/2006/ole">
            <p:oleObj spid="_x0000_s20485" name="ISIS/Draw Sketch" r:id="rId3" imgW="768956" imgH="86887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Příklady </a:t>
            </a:r>
            <a:r>
              <a:rPr lang="cs-CZ" b="1" dirty="0" err="1" smtClean="0"/>
              <a:t>arenů</a:t>
            </a:r>
            <a:r>
              <a:rPr lang="cs-CZ" b="1" dirty="0" smtClean="0"/>
              <a:t> - toluen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Toluen je bezbarvá kapalina</a:t>
            </a:r>
          </a:p>
          <a:p>
            <a:r>
              <a:rPr lang="cs-CZ" b="1" dirty="0" smtClean="0"/>
              <a:t>Je vysoce těkavý </a:t>
            </a:r>
          </a:p>
          <a:p>
            <a:r>
              <a:rPr lang="cs-CZ" b="1" dirty="0" smtClean="0"/>
              <a:t>Je nerozpustný ve vodě</a:t>
            </a:r>
          </a:p>
          <a:p>
            <a:r>
              <a:rPr lang="cs-CZ" b="1" dirty="0" smtClean="0"/>
              <a:t>Je vysoce hořlavý, toxický</a:t>
            </a:r>
          </a:p>
          <a:p>
            <a:r>
              <a:rPr lang="cs-CZ" b="1" dirty="0" smtClean="0"/>
              <a:t>Je zneužíván jako inhalační droga</a:t>
            </a:r>
          </a:p>
          <a:p>
            <a:r>
              <a:rPr lang="cs-CZ" b="1" dirty="0" smtClean="0"/>
              <a:t>Býval nazýván „droga chudých“ pro svou nízkou cenu a snadnou dostupnost</a:t>
            </a:r>
          </a:p>
          <a:p>
            <a:r>
              <a:rPr lang="cs-CZ" b="1" dirty="0" smtClean="0"/>
              <a:t>Dnes je jeho prodej výrazně omezen</a:t>
            </a:r>
          </a:p>
          <a:p>
            <a:r>
              <a:rPr lang="cs-CZ" b="1" dirty="0" smtClean="0"/>
              <a:t>Užívá se jako ředidlo některých barev</a:t>
            </a:r>
          </a:p>
        </p:txBody>
      </p:sp>
      <p:graphicFrame>
        <p:nvGraphicFramePr>
          <p:cNvPr id="20484" name="Object 4"/>
          <p:cNvGraphicFramePr>
            <a:graphicFrameLocks noChangeAspect="1"/>
          </p:cNvGraphicFramePr>
          <p:nvPr/>
        </p:nvGraphicFramePr>
        <p:xfrm>
          <a:off x="6411738" y="1844824"/>
          <a:ext cx="1544638" cy="2478087"/>
        </p:xfrm>
        <a:graphic>
          <a:graphicData uri="http://schemas.openxmlformats.org/presentationml/2006/ole">
            <p:oleObj spid="_x0000_s36867" name="ISIS/Draw Sketch" r:id="rId3" imgW="770021" imgH="1239886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Příklady </a:t>
            </a:r>
            <a:r>
              <a:rPr lang="cs-CZ" b="1" dirty="0" err="1" smtClean="0"/>
              <a:t>arenů</a:t>
            </a:r>
            <a:r>
              <a:rPr lang="cs-CZ" b="1" dirty="0" smtClean="0"/>
              <a:t> - naftalen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Naftalen je bílá krystalická látka</a:t>
            </a:r>
          </a:p>
          <a:p>
            <a:r>
              <a:rPr lang="cs-CZ" b="1" dirty="0" smtClean="0"/>
              <a:t>Je těkavý </a:t>
            </a:r>
          </a:p>
          <a:p>
            <a:r>
              <a:rPr lang="cs-CZ" b="1" dirty="0" smtClean="0"/>
              <a:t>Je nerozpustný ve vodě</a:t>
            </a:r>
          </a:p>
          <a:p>
            <a:r>
              <a:rPr lang="cs-CZ" b="1" dirty="0" smtClean="0"/>
              <a:t>Má charakteristický zápach</a:t>
            </a:r>
          </a:p>
          <a:p>
            <a:r>
              <a:rPr lang="cs-CZ" b="1" dirty="0" smtClean="0"/>
              <a:t>Je vysoce toxický</a:t>
            </a:r>
          </a:p>
          <a:p>
            <a:r>
              <a:rPr lang="cs-CZ" b="1" dirty="0" smtClean="0"/>
              <a:t>Snadno sublimuje</a:t>
            </a:r>
          </a:p>
          <a:p>
            <a:r>
              <a:rPr lang="cs-CZ" b="1" dirty="0" smtClean="0"/>
              <a:t>Vyrábí se z černého uhlí</a:t>
            </a:r>
          </a:p>
          <a:p>
            <a:r>
              <a:rPr lang="cs-CZ" b="1" dirty="0" smtClean="0"/>
              <a:t>Užívá se k výrobě barviv nebo dezinfekční látka</a:t>
            </a:r>
          </a:p>
        </p:txBody>
      </p:sp>
      <p:graphicFrame>
        <p:nvGraphicFramePr>
          <p:cNvPr id="20484" name="Object 4"/>
          <p:cNvGraphicFramePr>
            <a:graphicFrameLocks noChangeAspect="1"/>
          </p:cNvGraphicFramePr>
          <p:nvPr/>
        </p:nvGraphicFramePr>
        <p:xfrm>
          <a:off x="5724128" y="2206625"/>
          <a:ext cx="2784475" cy="1754188"/>
        </p:xfrm>
        <a:graphic>
          <a:graphicData uri="http://schemas.openxmlformats.org/presentationml/2006/ole">
            <p:oleObj spid="_x0000_s37891" name="ISIS/Draw Sketch" r:id="rId3" imgW="1393190" imgH="87376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2800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Snímky 4, 6, 7 a 8 – Vzorce byly vytvořeny v programu ISIS/</a:t>
            </a:r>
            <a:r>
              <a:rPr lang="cs-CZ" sz="2000" dirty="0" err="1" smtClean="0"/>
              <a:t>Draw</a:t>
            </a:r>
            <a:r>
              <a:rPr lang="cs-CZ" sz="2000" dirty="0" smtClean="0"/>
              <a:t> 2.5 </a:t>
            </a:r>
            <a:br>
              <a:rPr lang="cs-CZ" sz="2000" dirty="0" smtClean="0"/>
            </a:br>
            <a:r>
              <a:rPr lang="cs-CZ" sz="2000" dirty="0" smtClean="0"/>
              <a:t>společnosti MDL </a:t>
            </a:r>
            <a:r>
              <a:rPr lang="cs-CZ" sz="2000" dirty="0" err="1" smtClean="0"/>
              <a:t>Information</a:t>
            </a:r>
            <a:r>
              <a:rPr lang="cs-CZ" sz="2000" dirty="0" smtClean="0"/>
              <a:t> </a:t>
            </a:r>
            <a:r>
              <a:rPr lang="cs-CZ" sz="2000" dirty="0" err="1" smtClean="0"/>
              <a:t>Systems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(USA)</a:t>
            </a:r>
          </a:p>
          <a:p>
            <a:r>
              <a:rPr lang="cs-CZ" sz="2000" dirty="0" smtClean="0"/>
              <a:t>Snímek č. 5 – obrázky byly vytvořeny v programu </a:t>
            </a:r>
            <a:r>
              <a:rPr lang="cs-CZ" sz="2000" dirty="0" err="1" smtClean="0"/>
              <a:t>ChemSketch</a:t>
            </a:r>
            <a:r>
              <a:rPr lang="cs-CZ" sz="2000" dirty="0" smtClean="0"/>
              <a:t> 11 společnosti </a:t>
            </a:r>
            <a:r>
              <a:rPr lang="cs-CZ" sz="2000" dirty="0" err="1" smtClean="0"/>
              <a:t>Advanced</a:t>
            </a:r>
            <a:r>
              <a:rPr lang="cs-CZ" sz="2000" dirty="0" smtClean="0"/>
              <a:t> </a:t>
            </a:r>
            <a:r>
              <a:rPr lang="cs-CZ" sz="2000" dirty="0" err="1" smtClean="0"/>
              <a:t>Chemistry</a:t>
            </a:r>
            <a:r>
              <a:rPr lang="cs-CZ" sz="2000" dirty="0" smtClean="0"/>
              <a:t> </a:t>
            </a:r>
            <a:r>
              <a:rPr lang="cs-CZ" sz="2000" dirty="0" err="1" smtClean="0"/>
              <a:t>Development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(Kanada) </a:t>
            </a:r>
          </a:p>
          <a:p>
            <a:r>
              <a:rPr lang="cs-CZ" sz="2000" dirty="0" smtClean="0"/>
              <a:t>Učební  texty byly vytvořeny s využitím učebnice:</a:t>
            </a:r>
            <a:br>
              <a:rPr lang="cs-CZ" sz="2000" dirty="0" smtClean="0"/>
            </a:br>
            <a:r>
              <a:rPr lang="cs-CZ" sz="2000" dirty="0" smtClean="0"/>
              <a:t>ŠKODA, Jiří a DOULÍK, Pavel: </a:t>
            </a:r>
            <a:r>
              <a:rPr lang="cs-CZ" sz="2000" i="1" dirty="0" smtClean="0"/>
              <a:t>Chemie 8 pro základní školy a víceletá gymnázia .</a:t>
            </a:r>
            <a:r>
              <a:rPr lang="cs-CZ" sz="2000" dirty="0" smtClean="0"/>
              <a:t>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2006, s. 54-55. ISBN 80-7238-442-2.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276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ISIS/Draw Sketch</vt:lpstr>
      <vt:lpstr>ACD/3D</vt:lpstr>
      <vt:lpstr>Snímek 1</vt:lpstr>
      <vt:lpstr>Snímek 2</vt:lpstr>
      <vt:lpstr>Aromatické uhlovodíky = areny</vt:lpstr>
      <vt:lpstr>Znázornění aromatického cyklu</vt:lpstr>
      <vt:lpstr>Modely uhlovodíků</vt:lpstr>
      <vt:lpstr>Příklady arenů - benzen</vt:lpstr>
      <vt:lpstr>Příklady arenů - toluen</vt:lpstr>
      <vt:lpstr>Příklady arenů - naftalen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36</cp:revision>
  <dcterms:created xsi:type="dcterms:W3CDTF">2013-04-21T07:31:16Z</dcterms:created>
  <dcterms:modified xsi:type="dcterms:W3CDTF">2013-05-26T18:44:23Z</dcterms:modified>
</cp:coreProperties>
</file>