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8" r:id="rId5"/>
    <p:sldId id="270" r:id="rId6"/>
    <p:sldId id="269" r:id="rId7"/>
    <p:sldId id="271" r:id="rId8"/>
    <p:sldId id="267" r:id="rId9"/>
    <p:sldId id="27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8671B-5AD7-42DF-82E5-21D6660861DD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0/06/Benzin-graf-cena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1. 5.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téma: </a:t>
            </a:r>
            <a:r>
              <a:rPr lang="cs-CZ" sz="2400" dirty="0" smtClean="0">
                <a:solidFill>
                  <a:schemeClr val="tx1"/>
                </a:solidFill>
              </a:rPr>
              <a:t>VY_32_INOVACE_CH_19_Benzín_a_nafta_8.ročník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9600" b="1" dirty="0" smtClean="0"/>
              <a:t>BENZÍN </a:t>
            </a:r>
            <a:br>
              <a:rPr lang="cs-CZ" sz="9600" b="1" dirty="0" smtClean="0"/>
            </a:br>
            <a:r>
              <a:rPr lang="cs-CZ" sz="9600" b="1" dirty="0" smtClean="0"/>
              <a:t>A NAFTA</a:t>
            </a:r>
          </a:p>
          <a:p>
            <a:pPr lvl="0" algn="ctr">
              <a:spcBef>
                <a:spcPct val="20000"/>
              </a:spcBef>
            </a:pPr>
            <a:r>
              <a:rPr lang="cs-CZ" sz="9600" b="1" dirty="0" smtClean="0">
                <a:solidFill>
                  <a:schemeClr val="bg1">
                    <a:lumMod val="50000"/>
                  </a:schemeClr>
                </a:solidFill>
              </a:rPr>
              <a:t>PALIVA</a:t>
            </a:r>
          </a:p>
          <a:p>
            <a:pPr lvl="0" algn="ctr">
              <a:spcBef>
                <a:spcPct val="20000"/>
              </a:spcBef>
            </a:pP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Co je to benzín?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Benzín je směs kapalných uhlovodíků které ve svých molekulách obsahují 5 až 11 atomů uhlíku</a:t>
            </a:r>
          </a:p>
          <a:p>
            <a:r>
              <a:rPr lang="cs-CZ" b="1" dirty="0" smtClean="0"/>
              <a:t>Je tvořen z 60 – 65 % </a:t>
            </a:r>
            <a:r>
              <a:rPr lang="cs-CZ" b="1" dirty="0" err="1" smtClean="0"/>
              <a:t>alkany</a:t>
            </a:r>
            <a:r>
              <a:rPr lang="cs-CZ" b="1" dirty="0" smtClean="0"/>
              <a:t>, 20 – 25 % cykloalkany a 10 – 15 % </a:t>
            </a:r>
            <a:r>
              <a:rPr lang="cs-CZ" b="1" dirty="0" err="1" smtClean="0"/>
              <a:t>areny</a:t>
            </a:r>
            <a:endParaRPr lang="cs-CZ" b="1" dirty="0" smtClean="0"/>
          </a:p>
          <a:p>
            <a:r>
              <a:rPr lang="cs-CZ" b="1" dirty="0" smtClean="0"/>
              <a:t>Je vysoce hořlavý, zdraví škodlivý</a:t>
            </a:r>
          </a:p>
          <a:p>
            <a:r>
              <a:rPr lang="cs-CZ" b="1" dirty="0" smtClean="0"/>
              <a:t>Vyrábí se frakční destilací ropy</a:t>
            </a:r>
          </a:p>
          <a:p>
            <a:r>
              <a:rPr lang="cs-CZ" b="1" dirty="0" smtClean="0"/>
              <a:t>Krakování – proces při kterém se z </a:t>
            </a:r>
            <a:r>
              <a:rPr lang="cs-CZ" b="1" dirty="0" err="1" smtClean="0"/>
              <a:t>uhlovo</a:t>
            </a:r>
            <a:r>
              <a:rPr lang="cs-CZ" b="1" dirty="0" smtClean="0"/>
              <a:t>-díků s velkým počtem uhlíků vyrábí benzín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Oktanové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Oktanové číslo vyjadřuje kvalitu benzínu</a:t>
            </a:r>
          </a:p>
          <a:p>
            <a:r>
              <a:rPr lang="cs-CZ" b="1" dirty="0" smtClean="0"/>
              <a:t>Čím je jeho hodnota vyšší, tím je benzín kvalitnější</a:t>
            </a:r>
          </a:p>
          <a:p>
            <a:r>
              <a:rPr lang="cs-CZ" b="1" dirty="0" smtClean="0"/>
              <a:t>U kvalitních benzínů dochází k plynulému spalování benzínu, u méně kvalitních dochází k předčasnému samovznícení</a:t>
            </a:r>
          </a:p>
          <a:p>
            <a:r>
              <a:rPr lang="cs-CZ" b="1" dirty="0" smtClean="0"/>
              <a:t>Čistý benzín má nízké oktanové číslo, přidávají se do něj aditiva (antidetonátory)</a:t>
            </a:r>
          </a:p>
          <a:p>
            <a:r>
              <a:rPr lang="cs-CZ" b="1" dirty="0" smtClean="0"/>
              <a:t>Běžné benzíny jsou NATURAL 95, NATURAL 98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Co vzniká spalováním benzínu?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363272" cy="5040560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000" b="1" dirty="0" smtClean="0"/>
              <a:t>CO</a:t>
            </a:r>
            <a:r>
              <a:rPr lang="cs-CZ" sz="3000" b="1" baseline="-25000" dirty="0" smtClean="0"/>
              <a:t>2</a:t>
            </a:r>
            <a:r>
              <a:rPr lang="cs-CZ" sz="3000" b="1" dirty="0" smtClean="0"/>
              <a:t> – produkt spalování benzínu</a:t>
            </a:r>
          </a:p>
          <a:p>
            <a:r>
              <a:rPr lang="cs-CZ" sz="3000" b="1" dirty="0" smtClean="0"/>
              <a:t>CO – produkt nedokonalého spalování benzínu, velmi jedovatý plyn</a:t>
            </a:r>
          </a:p>
          <a:p>
            <a:r>
              <a:rPr lang="cs-CZ" sz="3000" b="1" dirty="0" err="1" smtClean="0"/>
              <a:t>NO</a:t>
            </a:r>
            <a:r>
              <a:rPr lang="cs-CZ" sz="3000" b="1" baseline="-25000" dirty="0" err="1" smtClean="0"/>
              <a:t>x</a:t>
            </a:r>
            <a:r>
              <a:rPr lang="cs-CZ" sz="3000" b="1" dirty="0" smtClean="0"/>
              <a:t> – oxidy dusíku – jedovaté látky (při vysokých teplotách v motoru reaguje </a:t>
            </a:r>
            <a:br>
              <a:rPr lang="cs-CZ" sz="3000" b="1" dirty="0" smtClean="0"/>
            </a:br>
            <a:r>
              <a:rPr lang="cs-CZ" sz="3000" b="1" dirty="0" smtClean="0"/>
              <a:t>s kyslíkem nejen benzín ale i dusík ze vzduchu)</a:t>
            </a:r>
          </a:p>
          <a:p>
            <a:r>
              <a:rPr lang="cs-CZ" sz="3000" b="1" dirty="0" smtClean="0"/>
              <a:t>Plynné uhlovodíky – žádné spalování není dokonalé</a:t>
            </a:r>
          </a:p>
          <a:p>
            <a:r>
              <a:rPr lang="cs-CZ" sz="3000" b="1" dirty="0" smtClean="0"/>
              <a:t>Pro převádění škodlivých látek na méně škodlivé produkty se užívají katalyzátory</a:t>
            </a:r>
          </a:p>
          <a:p>
            <a:endParaRPr lang="cs-CZ" sz="3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Co je to nafta?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Motorová nafta je směs kapalných uhlovodíků které ve svých molekulách obsahují 12 až 22 atomů uhlíku</a:t>
            </a:r>
          </a:p>
          <a:p>
            <a:r>
              <a:rPr lang="cs-CZ" b="1" dirty="0" smtClean="0"/>
              <a:t>Před použitím se obvykle zbavuje síry a přidávají se do ní aditiva chránící součásti motoru před korozí </a:t>
            </a:r>
          </a:p>
          <a:p>
            <a:r>
              <a:rPr lang="cs-CZ" b="1" dirty="0" smtClean="0"/>
              <a:t>Je méně hořlavá než benzin, zdraví škodlivá</a:t>
            </a:r>
          </a:p>
          <a:p>
            <a:r>
              <a:rPr lang="cs-CZ" b="1" dirty="0" smtClean="0"/>
              <a:t>Vyrábí se frakční destilací ropy</a:t>
            </a:r>
          </a:p>
          <a:p>
            <a:r>
              <a:rPr lang="cs-CZ" b="1" dirty="0" smtClean="0"/>
              <a:t>U čerpacích stanic nese označení DIESEL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b="1" dirty="0" smtClean="0"/>
              <a:t>CO</a:t>
            </a:r>
            <a:r>
              <a:rPr lang="cs-CZ" b="1" baseline="-25000" dirty="0" smtClean="0"/>
              <a:t>2</a:t>
            </a:r>
            <a:r>
              <a:rPr lang="cs-CZ" b="1" dirty="0" smtClean="0"/>
              <a:t> – produkt spalování nafty</a:t>
            </a:r>
          </a:p>
          <a:p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r>
              <a:rPr lang="cs-CZ" b="1" dirty="0" smtClean="0"/>
              <a:t> – oxid siřičitý, SO</a:t>
            </a:r>
            <a:r>
              <a:rPr lang="cs-CZ" b="1" baseline="-25000" dirty="0" smtClean="0"/>
              <a:t>3</a:t>
            </a:r>
            <a:r>
              <a:rPr lang="cs-CZ" b="1" dirty="0" smtClean="0"/>
              <a:t> – oxid sírový</a:t>
            </a:r>
            <a:br>
              <a:rPr lang="cs-CZ" b="1" dirty="0" smtClean="0"/>
            </a:br>
            <a:r>
              <a:rPr lang="cs-CZ" b="1" dirty="0" smtClean="0"/>
              <a:t>– nebezpečné látky, které mohou způsobit podráždění nebo otok dýchacích cest</a:t>
            </a:r>
          </a:p>
          <a:p>
            <a:r>
              <a:rPr lang="cs-CZ" b="1" dirty="0" smtClean="0"/>
              <a:t>Aromatické uhlovodíky (</a:t>
            </a:r>
            <a:r>
              <a:rPr lang="cs-CZ" b="1" dirty="0" err="1" smtClean="0"/>
              <a:t>areny</a:t>
            </a:r>
            <a:r>
              <a:rPr lang="cs-CZ" b="1" dirty="0" smtClean="0"/>
              <a:t>) – žádné spalování není dokonalé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74638"/>
            <a:ext cx="8363272" cy="1143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Co vzniká spalováním nafty?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Jak se mění cena benzínu a nafty?</a:t>
            </a:r>
            <a:endParaRPr lang="cs-CZ" b="1" dirty="0"/>
          </a:p>
        </p:txBody>
      </p:sp>
      <p:pic>
        <p:nvPicPr>
          <p:cNvPr id="4" name="Zástupný symbol pro obsah 3" descr="Benzin-graf-cen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2204864"/>
            <a:ext cx="8982050" cy="3672408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sp>
        <p:nvSpPr>
          <p:cNvPr id="5" name="Obdélník 4"/>
          <p:cNvSpPr/>
          <p:nvPr/>
        </p:nvSpPr>
        <p:spPr>
          <a:xfrm>
            <a:off x="3655627" y="3244334"/>
            <a:ext cx="1832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SO</a:t>
            </a:r>
            <a:r>
              <a:rPr lang="cs-CZ" b="1" baseline="-25000" dirty="0" smtClean="0"/>
              <a:t>2</a:t>
            </a:r>
            <a:r>
              <a:rPr lang="cs-CZ" b="1" dirty="0" smtClean="0"/>
              <a:t> – oxid siřičitý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Alternativní paliva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3000" b="1" dirty="0" smtClean="0"/>
              <a:t>	Benzín i motorová nafta patří mezi fosilní paliva. Jejich výchozí surovinou je ropa – neobnovitelný zdroj energie.</a:t>
            </a:r>
          </a:p>
          <a:p>
            <a:r>
              <a:rPr lang="cs-CZ" sz="3000" b="1" u="sng" dirty="0" smtClean="0"/>
              <a:t>Bionafta</a:t>
            </a:r>
            <a:r>
              <a:rPr lang="cs-CZ" sz="3000" u="sng" dirty="0" smtClean="0"/>
              <a:t> </a:t>
            </a:r>
            <a:r>
              <a:rPr lang="cs-CZ" sz="3000" dirty="0" smtClean="0"/>
              <a:t> </a:t>
            </a:r>
            <a:r>
              <a:rPr lang="cs-CZ" sz="3000" b="1" dirty="0" smtClean="0"/>
              <a:t>- alternativa nafty vyrobená </a:t>
            </a:r>
            <a:br>
              <a:rPr lang="cs-CZ" sz="3000" b="1" dirty="0" smtClean="0"/>
            </a:br>
            <a:r>
              <a:rPr lang="cs-CZ" sz="3000" b="1" dirty="0" smtClean="0"/>
              <a:t>z rostlinných olejů, dnes se povinně přidává do „klasické nafty“ jako příměs</a:t>
            </a:r>
          </a:p>
          <a:p>
            <a:r>
              <a:rPr lang="cs-CZ" sz="3000" b="1" u="sng" dirty="0" smtClean="0"/>
              <a:t>Vodík </a:t>
            </a:r>
            <a:r>
              <a:rPr lang="cs-CZ" sz="3000" b="1" dirty="0" smtClean="0"/>
              <a:t>– nejekologičtější palivo (spalováním vzniká voda)</a:t>
            </a:r>
          </a:p>
          <a:p>
            <a:r>
              <a:rPr lang="cs-CZ" sz="3000" b="1" u="sng" dirty="0" smtClean="0"/>
              <a:t>LPG </a:t>
            </a:r>
            <a:r>
              <a:rPr lang="cs-CZ" sz="3000" b="1" dirty="0" smtClean="0"/>
              <a:t>– směs propanu a butanu se užívá jako alternativa benzínu</a:t>
            </a:r>
            <a:endParaRPr lang="cs-CZ" sz="3000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Učební  texty byly vytvořeny s využitím učebnice:</a:t>
            </a:r>
            <a:br>
              <a:rPr lang="cs-CZ" sz="2000" dirty="0" smtClean="0"/>
            </a:br>
            <a:r>
              <a:rPr lang="cs-CZ" sz="2000" dirty="0" smtClean="0"/>
              <a:t>ŠKODA, Jiří a DOULÍK, Pavel: </a:t>
            </a:r>
            <a:r>
              <a:rPr lang="cs-CZ" sz="2000" i="1" dirty="0" smtClean="0"/>
              <a:t>Chemie 8 pro základní školy a víceletá gymnázia .</a:t>
            </a:r>
            <a:r>
              <a:rPr lang="cs-CZ" sz="2000" dirty="0" smtClean="0"/>
              <a:t>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2006, s. 54-55. ISBN 80-7238-442-2. </a:t>
            </a:r>
          </a:p>
          <a:p>
            <a:r>
              <a:rPr lang="cs-CZ" sz="2000" dirty="0" smtClean="0"/>
              <a:t>Obrázek na snímku č. 8: </a:t>
            </a:r>
            <a:r>
              <a:rPr lang="cs-CZ" sz="2000" dirty="0" smtClean="0">
                <a:hlinkClick r:id="rId2"/>
              </a:rPr>
              <a:t>http://upload.wikimedia.org/wikipedia/commons/0/06/Benzin-graf-cena.PNG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313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Co je to benzín?</vt:lpstr>
      <vt:lpstr>Oktanové číslo</vt:lpstr>
      <vt:lpstr>Co vzniká spalováním benzínu?</vt:lpstr>
      <vt:lpstr>Co je to nafta?</vt:lpstr>
      <vt:lpstr>Snímek 7</vt:lpstr>
      <vt:lpstr>Jak se mění cena benzínu a nafty?</vt:lpstr>
      <vt:lpstr>Alternativní paliva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44</cp:revision>
  <dcterms:created xsi:type="dcterms:W3CDTF">2013-04-21T07:31:16Z</dcterms:created>
  <dcterms:modified xsi:type="dcterms:W3CDTF">2013-05-26T18:47:17Z</dcterms:modified>
</cp:coreProperties>
</file>